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408BDDC0-C9A1-4B78-8E20-B29B2FC13578}">
          <p14:sldIdLst>
            <p14:sldId id="256"/>
            <p14:sldId id="258"/>
            <p14:sldId id="259"/>
            <p14:sldId id="261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CE68D6-AF3F-ACD1-ECB1-C6F97B90E2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b="1" i="0" dirty="0">
                <a:solidFill>
                  <a:schemeClr val="tx1"/>
                </a:solidFill>
                <a:effectLst/>
                <a:latin typeface="PT Sans" panose="020F0502020204030204" pitchFamily="34" charset="0"/>
              </a:rPr>
              <a:t>Abstract Factory</a:t>
            </a:r>
            <a:br>
              <a:rPr lang="fr-BE" b="1" i="0" dirty="0">
                <a:solidFill>
                  <a:srgbClr val="444444"/>
                </a:solidFill>
                <a:effectLst/>
                <a:latin typeface="PT Sans" panose="020F0502020204030204" pitchFamily="34" charset="0"/>
              </a:rPr>
            </a:b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6897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5A9BE65-442A-1503-E969-74CE2344B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029253"/>
            <a:ext cx="8825658" cy="860400"/>
          </a:xfrm>
        </p:spPr>
        <p:txBody>
          <a:bodyPr/>
          <a:lstStyle/>
          <a:p>
            <a:r>
              <a:rPr lang="fr-BE" b="0" i="0" dirty="0">
                <a:solidFill>
                  <a:schemeClr val="tx1"/>
                </a:solidFill>
                <a:effectLst/>
                <a:latin typeface="Söhne"/>
              </a:rPr>
              <a:t>Definition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B0A8D63-DF1F-B6D4-006B-C663030A1E82}"/>
              </a:ext>
            </a:extLst>
          </p:cNvPr>
          <p:cNvSpPr txBox="1"/>
          <p:nvPr/>
        </p:nvSpPr>
        <p:spPr>
          <a:xfrm>
            <a:off x="1154955" y="3141134"/>
            <a:ext cx="8437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000" b="0" i="0" dirty="0">
                <a:effectLst/>
                <a:latin typeface="Söhne"/>
              </a:rPr>
              <a:t>Use cases</a:t>
            </a:r>
            <a:endParaRPr lang="fr-BE" sz="40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191102-8410-F441-A026-176084D1B362}"/>
              </a:ext>
            </a:extLst>
          </p:cNvPr>
          <p:cNvSpPr txBox="1"/>
          <p:nvPr/>
        </p:nvSpPr>
        <p:spPr>
          <a:xfrm>
            <a:off x="1154955" y="3976020"/>
            <a:ext cx="8886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- Allows you to create families of related objects without specifying a concrete class</a:t>
            </a:r>
          </a:p>
          <a:p>
            <a:r>
              <a:rPr lang="fr-BE" dirty="0">
                <a:latin typeface="Söhne"/>
              </a:rPr>
              <a:t>- Use when you have many objects that can be addes, or changed dynamically during runtime</a:t>
            </a:r>
          </a:p>
          <a:p>
            <a:r>
              <a:rPr lang="fr-BE" dirty="0">
                <a:latin typeface="Söhne"/>
              </a:rPr>
              <a:t>- You can model anything you can imagine and have those </a:t>
            </a:r>
            <a:r>
              <a:rPr lang="en-US" dirty="0">
                <a:latin typeface="Söhne"/>
              </a:rPr>
              <a:t>object</a:t>
            </a:r>
            <a:r>
              <a:rPr lang="fr-BE" dirty="0">
                <a:latin typeface="Söhne"/>
              </a:rPr>
              <a:t> interact through common      interfaces</a:t>
            </a:r>
          </a:p>
          <a:p>
            <a:endParaRPr lang="fr-BE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86CA099-7EDC-5637-1FAD-12F104A4AF9F}"/>
              </a:ext>
            </a:extLst>
          </p:cNvPr>
          <p:cNvSpPr txBox="1"/>
          <p:nvPr/>
        </p:nvSpPr>
        <p:spPr>
          <a:xfrm>
            <a:off x="1154955" y="1970086"/>
            <a:ext cx="8437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A creational design pattern that provides an interface for creating families of related or dependent objects without specifying their concrete classes.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1461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 4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7378A339-F096-0294-6337-515C4FA541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54" y="1492701"/>
            <a:ext cx="6270662" cy="3872133"/>
          </a:xfrm>
          <a:prstGeom prst="rect">
            <a:avLst/>
          </a:prstGeom>
          <a:effectLst/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BD10002-CA2D-34E0-DDD2-6500CA82CD28}"/>
              </a:ext>
            </a:extLst>
          </p:cNvPr>
          <p:cNvSpPr txBox="1"/>
          <p:nvPr/>
        </p:nvSpPr>
        <p:spPr>
          <a:xfrm>
            <a:off x="7817655" y="1959833"/>
            <a:ext cx="415344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2"/>
                </a:solidFill>
                <a:effectLst/>
                <a:latin typeface="Söhne"/>
              </a:rPr>
              <a:t>Abstract Factory:</a:t>
            </a:r>
            <a:r>
              <a:rPr lang="en-US" sz="1600" b="0" i="0" dirty="0">
                <a:solidFill>
                  <a:schemeClr val="bg2"/>
                </a:solidFill>
                <a:effectLst/>
                <a:latin typeface="Söhne"/>
              </a:rPr>
              <a:t> Declares methods for creating abstract products.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bg2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2"/>
                </a:solidFill>
                <a:effectLst/>
                <a:latin typeface="Söhne"/>
              </a:rPr>
              <a:t>Concrete Factories:</a:t>
            </a:r>
            <a:r>
              <a:rPr lang="en-US" sz="1600" b="0" i="0" dirty="0">
                <a:solidFill>
                  <a:schemeClr val="bg2"/>
                </a:solidFill>
                <a:effectLst/>
                <a:latin typeface="Söhne"/>
              </a:rPr>
              <a:t> Implement the methods of the abstract factory to create concrete products.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bg2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2"/>
                </a:solidFill>
                <a:effectLst/>
                <a:latin typeface="Söhne"/>
              </a:rPr>
              <a:t>Abstract Products:</a:t>
            </a:r>
            <a:r>
              <a:rPr lang="en-US" sz="1600" b="0" i="0" dirty="0">
                <a:solidFill>
                  <a:schemeClr val="bg2"/>
                </a:solidFill>
                <a:effectLst/>
                <a:latin typeface="Söhne"/>
              </a:rPr>
              <a:t> Interface for a family of related products.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bg2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2"/>
                </a:solidFill>
                <a:effectLst/>
                <a:latin typeface="Söhne"/>
              </a:rPr>
              <a:t>Concrete Products:</a:t>
            </a:r>
            <a:r>
              <a:rPr lang="en-US" sz="1600" b="0" i="0" dirty="0">
                <a:solidFill>
                  <a:schemeClr val="bg2"/>
                </a:solidFill>
                <a:effectLst/>
                <a:latin typeface="Söhne"/>
              </a:rPr>
              <a:t> Classes that implement the abstract products.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8696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6944304D-6551-66B6-3DA1-010FF9FC8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737" y="3019943"/>
            <a:ext cx="2217612" cy="81541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F995520-CF12-4BEA-26BD-A2632829F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737" y="4793673"/>
            <a:ext cx="2669372" cy="170123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E9B5885-58DA-FE01-2310-F2D7FAF08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447" y="470930"/>
            <a:ext cx="2474516" cy="159339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46A54A9-3C06-F74F-0DD6-E1B2DB58D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279" y="3100147"/>
            <a:ext cx="2011854" cy="70872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9B7C826-CC5C-40C4-19F5-221D1CB078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479" y="5547980"/>
            <a:ext cx="3346612" cy="110524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DCE8C776-4E21-7426-536B-DB7BC0037D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079" y="508194"/>
            <a:ext cx="3245012" cy="100981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2B384EAD-CD7A-6815-DE1C-7976E5F373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0402" y="3096151"/>
            <a:ext cx="2004234" cy="662997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2EA8A927-AB37-594A-3844-CDE0A5E40E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0283" y="4214126"/>
            <a:ext cx="3273387" cy="102221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1049B24-41FC-C7EF-5B9A-E4B15B7BFC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9113" y="1785779"/>
            <a:ext cx="3245012" cy="96025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BD5CB99D-5B1A-B303-8497-12326760AB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92751" y="2267462"/>
            <a:ext cx="2415970" cy="2089487"/>
          </a:xfrm>
          <a:prstGeom prst="rect">
            <a:avLst/>
          </a:prstGeom>
        </p:spPr>
      </p:pic>
      <p:sp>
        <p:nvSpPr>
          <p:cNvPr id="28" name="Flèche : bas 27">
            <a:extLst>
              <a:ext uri="{FF2B5EF4-FFF2-40B4-BE49-F238E27FC236}">
                <a16:creationId xmlns:a16="http://schemas.microsoft.com/office/drawing/2014/main" id="{E2ACE634-4672-B812-6BBC-9D59E53D3B7D}"/>
              </a:ext>
            </a:extLst>
          </p:cNvPr>
          <p:cNvSpPr/>
          <p:nvPr/>
        </p:nvSpPr>
        <p:spPr>
          <a:xfrm>
            <a:off x="7586133" y="2138796"/>
            <a:ext cx="214610" cy="81541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9" name="Flèche : bas 28">
            <a:extLst>
              <a:ext uri="{FF2B5EF4-FFF2-40B4-BE49-F238E27FC236}">
                <a16:creationId xmlns:a16="http://schemas.microsoft.com/office/drawing/2014/main" id="{A7B3D877-565E-493F-2F82-969C11BC20E2}"/>
              </a:ext>
            </a:extLst>
          </p:cNvPr>
          <p:cNvSpPr/>
          <p:nvPr/>
        </p:nvSpPr>
        <p:spPr>
          <a:xfrm rot="10800000">
            <a:off x="7608813" y="3909822"/>
            <a:ext cx="214610" cy="81541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3E96E942-3C4E-90DB-0176-2D8C75E94A13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579091" y="1267629"/>
            <a:ext cx="2937356" cy="10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7801C55D-61BA-6B7D-C883-59730918F328}"/>
              </a:ext>
            </a:extLst>
          </p:cNvPr>
          <p:cNvCxnSpPr>
            <a:cxnSpLocks/>
          </p:cNvCxnSpPr>
          <p:nvPr/>
        </p:nvCxnSpPr>
        <p:spPr>
          <a:xfrm flipH="1">
            <a:off x="3596343" y="6246029"/>
            <a:ext cx="2937356" cy="10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35110A2F-521C-7CEB-3690-5665F2D0E85C}"/>
              </a:ext>
            </a:extLst>
          </p:cNvPr>
          <p:cNvCxnSpPr>
            <a:cxnSpLocks/>
          </p:cNvCxnSpPr>
          <p:nvPr/>
        </p:nvCxnSpPr>
        <p:spPr>
          <a:xfrm flipV="1">
            <a:off x="889000" y="3808868"/>
            <a:ext cx="0" cy="1739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F6709858-D882-843A-D2DF-325D0C761CFE}"/>
              </a:ext>
            </a:extLst>
          </p:cNvPr>
          <p:cNvCxnSpPr>
            <a:cxnSpLocks/>
          </p:cNvCxnSpPr>
          <p:nvPr/>
        </p:nvCxnSpPr>
        <p:spPr>
          <a:xfrm>
            <a:off x="889000" y="1518006"/>
            <a:ext cx="0" cy="1557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 : en angle 55">
            <a:extLst>
              <a:ext uri="{FF2B5EF4-FFF2-40B4-BE49-F238E27FC236}">
                <a16:creationId xmlns:a16="http://schemas.microsoft.com/office/drawing/2014/main" id="{BE38A4CF-422E-3837-93A8-1A5713342CD1}"/>
              </a:ext>
            </a:extLst>
          </p:cNvPr>
          <p:cNvCxnSpPr>
            <a:cxnSpLocks/>
            <a:endCxn id="25" idx="3"/>
          </p:cNvCxnSpPr>
          <p:nvPr/>
        </p:nvCxnSpPr>
        <p:spPr>
          <a:xfrm rot="5400000">
            <a:off x="5551884" y="1620191"/>
            <a:ext cx="987960" cy="30347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 : en angle 59">
            <a:extLst>
              <a:ext uri="{FF2B5EF4-FFF2-40B4-BE49-F238E27FC236}">
                <a16:creationId xmlns:a16="http://schemas.microsoft.com/office/drawing/2014/main" id="{ABA1D5A0-8909-ED75-9DC2-0C9F964D6ACB}"/>
              </a:ext>
            </a:extLst>
          </p:cNvPr>
          <p:cNvCxnSpPr>
            <a:cxnSpLocks/>
            <a:endCxn id="23" idx="3"/>
          </p:cNvCxnSpPr>
          <p:nvPr/>
        </p:nvCxnSpPr>
        <p:spPr>
          <a:xfrm rot="16200000" flipV="1">
            <a:off x="5325241" y="5373664"/>
            <a:ext cx="1520795" cy="2239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1BE46EA2-66A5-1BD0-87A2-B715D50AB597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4271619" y="2746038"/>
            <a:ext cx="4048" cy="350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581BB17D-2FC3-967E-97C3-1E254A6AF674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4334933" y="3759148"/>
            <a:ext cx="2044" cy="454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9D5A2327-AA88-BCF7-0183-2AFB779B66D7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8706349" y="3427649"/>
            <a:ext cx="786402" cy="1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47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93B0806-D7B5-73C7-0639-117BC9711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3933" y="1905000"/>
            <a:ext cx="2815718" cy="576262"/>
          </a:xfrm>
        </p:spPr>
        <p:txBody>
          <a:bodyPr/>
          <a:lstStyle/>
          <a:p>
            <a:r>
              <a:rPr lang="fr-BE" b="1" i="0" dirty="0">
                <a:solidFill>
                  <a:srgbClr val="00B050"/>
                </a:solidFill>
                <a:effectLst/>
                <a:latin typeface="Söhne"/>
              </a:rPr>
              <a:t>Benefits</a:t>
            </a:r>
            <a:endParaRPr lang="fr-BE" dirty="0">
              <a:solidFill>
                <a:srgbClr val="00B050"/>
              </a:solidFill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7DF0B88-C2C9-6BEF-2993-862024BAAF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PT Sans" panose="020B0503020203020204" pitchFamily="34" charset="0"/>
              </a:rPr>
              <a:t>T</a:t>
            </a:r>
            <a:r>
              <a:rPr lang="en-US" b="0" i="0" dirty="0">
                <a:effectLst/>
                <a:latin typeface="PT Sans" panose="020B0503020203020204" pitchFamily="34" charset="0"/>
              </a:rPr>
              <a:t>he products you’re getting from a factory are compatible with each other.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Promotes code flexibility and maintainability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Supports the Open/Closed Principle by allowing the addition of new products without modifying existing client code</a:t>
            </a:r>
          </a:p>
          <a:p>
            <a:endParaRPr lang="fr-BE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91FBE33-5A25-BADD-66A9-C144F2141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20467" y="1905000"/>
            <a:ext cx="2930367" cy="576262"/>
          </a:xfrm>
        </p:spPr>
        <p:txBody>
          <a:bodyPr/>
          <a:lstStyle/>
          <a:p>
            <a:r>
              <a:rPr lang="fr-BE" b="1" i="0" dirty="0">
                <a:solidFill>
                  <a:srgbClr val="FF0000"/>
                </a:solidFill>
                <a:effectLst/>
                <a:latin typeface="Söhne"/>
              </a:rPr>
              <a:t>Drawbacks</a:t>
            </a:r>
            <a:endParaRPr lang="fr-BE" dirty="0">
              <a:solidFill>
                <a:srgbClr val="FF0000"/>
              </a:solidFill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B77ACD2-8386-B8CF-78BB-6B9330CA6C8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Can lead to increased complexity, especially with a large number of product families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May require significant upfront design effort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02541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179</Words>
  <Application>Microsoft Office PowerPoint</Application>
  <PresentationFormat>Grand écran</PresentationFormat>
  <Paragraphs>21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PT Sans</vt:lpstr>
      <vt:lpstr>Söhne</vt:lpstr>
      <vt:lpstr>Wingdings 3</vt:lpstr>
      <vt:lpstr>Ion</vt:lpstr>
      <vt:lpstr>Abstract Factory </vt:lpstr>
      <vt:lpstr>Definition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 </dc:title>
  <dc:creator>Victor Firkowski (MINFIN)</dc:creator>
  <cp:lastModifiedBy>Victor Firkowski (MINFIN)</cp:lastModifiedBy>
  <cp:revision>1</cp:revision>
  <dcterms:created xsi:type="dcterms:W3CDTF">2024-03-18T11:34:07Z</dcterms:created>
  <dcterms:modified xsi:type="dcterms:W3CDTF">2024-03-18T15:05:01Z</dcterms:modified>
</cp:coreProperties>
</file>