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6858000" cx="9144000"/>
  <p:notesSz cx="6794500" cy="9931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gqNTaikhz15ZOFkg1fFQGzA0Gx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customschemas.google.com/relationships/presentationmetadata" Target="metadata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4400" y="744537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6462" y="4718050"/>
            <a:ext cx="4981575" cy="44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4512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34512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4cf8b615d6_0_0:notes"/>
          <p:cNvSpPr txBox="1"/>
          <p:nvPr>
            <p:ph idx="1" type="body"/>
          </p:nvPr>
        </p:nvSpPr>
        <p:spPr>
          <a:xfrm>
            <a:off x="906462" y="4718050"/>
            <a:ext cx="4981500" cy="446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14cf8b615d6_0_0:notes"/>
          <p:cNvSpPr/>
          <p:nvPr>
            <p:ph idx="2" type="sldImg"/>
          </p:nvPr>
        </p:nvSpPr>
        <p:spPr>
          <a:xfrm>
            <a:off x="914400" y="744537"/>
            <a:ext cx="4965600" cy="37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06462" y="4718050"/>
            <a:ext cx="4981575" cy="44688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914400" y="744537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cf8b615d6_0_21:notes"/>
          <p:cNvSpPr txBox="1"/>
          <p:nvPr>
            <p:ph idx="1" type="body"/>
          </p:nvPr>
        </p:nvSpPr>
        <p:spPr>
          <a:xfrm>
            <a:off x="906462" y="4718050"/>
            <a:ext cx="4981500" cy="446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4cf8b615d6_0_21:notes"/>
          <p:cNvSpPr/>
          <p:nvPr>
            <p:ph idx="2" type="sldImg"/>
          </p:nvPr>
        </p:nvSpPr>
        <p:spPr>
          <a:xfrm>
            <a:off x="914400" y="744537"/>
            <a:ext cx="4965600" cy="37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cf8b615d6_0_32:notes"/>
          <p:cNvSpPr txBox="1"/>
          <p:nvPr>
            <p:ph idx="1" type="body"/>
          </p:nvPr>
        </p:nvSpPr>
        <p:spPr>
          <a:xfrm>
            <a:off x="906462" y="4718050"/>
            <a:ext cx="4981500" cy="446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4cf8b615d6_0_32:notes"/>
          <p:cNvSpPr/>
          <p:nvPr>
            <p:ph idx="2" type="sldImg"/>
          </p:nvPr>
        </p:nvSpPr>
        <p:spPr>
          <a:xfrm>
            <a:off x="914400" y="744537"/>
            <a:ext cx="4965600" cy="37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81b1e577c_0_4:notes"/>
          <p:cNvSpPr txBox="1"/>
          <p:nvPr>
            <p:ph idx="1" type="body"/>
          </p:nvPr>
        </p:nvSpPr>
        <p:spPr>
          <a:xfrm>
            <a:off x="906462" y="4718050"/>
            <a:ext cx="4981500" cy="446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781b1e577c_0_4:notes"/>
          <p:cNvSpPr/>
          <p:nvPr>
            <p:ph idx="2" type="sldImg"/>
          </p:nvPr>
        </p:nvSpPr>
        <p:spPr>
          <a:xfrm>
            <a:off x="914400" y="744537"/>
            <a:ext cx="4965600" cy="37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/>
          <p:nvPr>
            <p:ph idx="1" type="body"/>
          </p:nvPr>
        </p:nvSpPr>
        <p:spPr>
          <a:xfrm>
            <a:off x="906462" y="4718050"/>
            <a:ext cx="4981575" cy="44688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:notes"/>
          <p:cNvSpPr/>
          <p:nvPr>
            <p:ph idx="2" type="sldImg"/>
          </p:nvPr>
        </p:nvSpPr>
        <p:spPr>
          <a:xfrm>
            <a:off x="914400" y="744537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:notes"/>
          <p:cNvSpPr txBox="1"/>
          <p:nvPr>
            <p:ph idx="1" type="body"/>
          </p:nvPr>
        </p:nvSpPr>
        <p:spPr>
          <a:xfrm>
            <a:off x="906462" y="4718050"/>
            <a:ext cx="4981575" cy="44688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:notes"/>
          <p:cNvSpPr/>
          <p:nvPr>
            <p:ph idx="2" type="sldImg"/>
          </p:nvPr>
        </p:nvSpPr>
        <p:spPr>
          <a:xfrm>
            <a:off x="914400" y="744537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  <a:defRPr/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  <a:defRPr/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  <a:defRPr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  <a:defRPr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  <a:defRPr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  <a:defRPr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7010400" y="6248400"/>
            <a:ext cx="1828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685800" y="2286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685800" y="1524000"/>
            <a:ext cx="7086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308E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308E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308E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308E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308E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308E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308E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308E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308E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7010400" y="6248400"/>
            <a:ext cx="1828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328612" y="441325"/>
            <a:ext cx="848677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>
                <a:solidFill>
                  <a:srgbClr val="005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1" type="ftr"/>
          </p:nvPr>
        </p:nvSpPr>
        <p:spPr>
          <a:xfrm>
            <a:off x="3108325" y="6378575"/>
            <a:ext cx="2927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378575"/>
            <a:ext cx="21034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6583362" y="6378575"/>
            <a:ext cx="21034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Times New Roman"/>
              <a:buNone/>
              <a:defRPr b="0" i="0" sz="24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Times New Roman"/>
              <a:buNone/>
              <a:defRPr b="0" i="0" sz="24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Times New Roman"/>
              <a:buNone/>
              <a:defRPr b="0" i="0" sz="24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Times New Roman"/>
              <a:buNone/>
              <a:defRPr b="0" i="0" sz="24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Times New Roman"/>
              <a:buNone/>
              <a:defRPr b="0" i="0" sz="24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Times New Roman"/>
              <a:buNone/>
              <a:defRPr b="0" i="0" sz="24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Times New Roman"/>
              <a:buNone/>
              <a:defRPr b="0" i="0" sz="24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Times New Roman"/>
              <a:buNone/>
              <a:defRPr b="0" i="0" sz="24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Times New Roman"/>
              <a:buNone/>
              <a:defRPr b="0" i="0" sz="24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/>
        </p:nvSpPr>
        <p:spPr>
          <a:xfrm>
            <a:off x="428625" y="6000750"/>
            <a:ext cx="2143125" cy="714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PLand.jpg" id="11" name="Google Shape;1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625" y="6072187"/>
            <a:ext cx="1928812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7"/>
          <p:cNvSpPr txBox="1"/>
          <p:nvPr/>
        </p:nvSpPr>
        <p:spPr>
          <a:xfrm>
            <a:off x="428625" y="6000750"/>
            <a:ext cx="2143125" cy="714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PLand.jpg" id="13" name="Google Shape;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625" y="6072187"/>
            <a:ext cx="1928812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7"/>
          <p:cNvSpPr txBox="1"/>
          <p:nvPr>
            <p:ph type="title"/>
          </p:nvPr>
        </p:nvSpPr>
        <p:spPr>
          <a:xfrm>
            <a:off x="685800" y="2286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685800" y="1524000"/>
            <a:ext cx="7086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7010400" y="6248400"/>
            <a:ext cx="1828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/>
        </p:nvSpPr>
        <p:spPr>
          <a:xfrm>
            <a:off x="428625" y="6000750"/>
            <a:ext cx="2143125" cy="714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PLand.jpg" id="23" name="Google Shape;2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625" y="6072187"/>
            <a:ext cx="1928812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9"/>
          <p:cNvSpPr txBox="1"/>
          <p:nvPr/>
        </p:nvSpPr>
        <p:spPr>
          <a:xfrm>
            <a:off x="428625" y="6000750"/>
            <a:ext cx="2143125" cy="714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PLand.jpg" id="25" name="Google Shape;2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625" y="6072187"/>
            <a:ext cx="1928812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9"/>
          <p:cNvSpPr txBox="1"/>
          <p:nvPr>
            <p:ph type="title"/>
          </p:nvPr>
        </p:nvSpPr>
        <p:spPr>
          <a:xfrm>
            <a:off x="685800" y="2286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685800" y="1524000"/>
            <a:ext cx="7086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7010400" y="6248400"/>
            <a:ext cx="1828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  <a:defRPr b="1" i="0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5143500" w="91440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5B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21"/>
          <p:cNvSpPr/>
          <p:nvPr/>
        </p:nvSpPr>
        <p:spPr>
          <a:xfrm>
            <a:off x="374650" y="6156325"/>
            <a:ext cx="6932612" cy="1587"/>
          </a:xfrm>
          <a:custGeom>
            <a:rect b="b" l="l" r="r" t="t"/>
            <a:pathLst>
              <a:path extrusionOk="0" h="1270" w="6931659">
                <a:moveTo>
                  <a:pt x="0" y="1155"/>
                </a:moveTo>
                <a:lnTo>
                  <a:pt x="6931406" y="0"/>
                </a:lnTo>
              </a:path>
            </a:pathLst>
          </a:cu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" name="Google Shape;36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96175" y="5916612"/>
            <a:ext cx="26035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32725" y="6124575"/>
            <a:ext cx="933450" cy="28098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1"/>
          <p:cNvSpPr txBox="1"/>
          <p:nvPr>
            <p:ph type="title"/>
          </p:nvPr>
        </p:nvSpPr>
        <p:spPr>
          <a:xfrm>
            <a:off x="328612" y="441325"/>
            <a:ext cx="848677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363537" y="1774825"/>
            <a:ext cx="84169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1" type="ftr"/>
          </p:nvPr>
        </p:nvSpPr>
        <p:spPr>
          <a:xfrm>
            <a:off x="3108325" y="6378575"/>
            <a:ext cx="2927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457200" y="6378575"/>
            <a:ext cx="21034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6583362" y="6378575"/>
            <a:ext cx="21034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Times New Roman"/>
              <a:buNone/>
              <a:defRPr b="0" i="0" sz="24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Times New Roman"/>
              <a:buNone/>
              <a:defRPr b="0" i="0" sz="24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Times New Roman"/>
              <a:buNone/>
              <a:defRPr b="0" i="0" sz="24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Times New Roman"/>
              <a:buNone/>
              <a:defRPr b="0" i="0" sz="24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Times New Roman"/>
              <a:buNone/>
              <a:defRPr b="0" i="0" sz="24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Times New Roman"/>
              <a:buNone/>
              <a:defRPr b="0" i="0" sz="24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Times New Roman"/>
              <a:buNone/>
              <a:defRPr b="0" i="0" sz="24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Times New Roman"/>
              <a:buNone/>
              <a:defRPr b="0" i="0" sz="24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Times New Roman"/>
              <a:buNone/>
              <a:defRPr b="0" i="0" sz="24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1.jp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1.jp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4cf8b615d6_0_0"/>
          <p:cNvSpPr txBox="1"/>
          <p:nvPr/>
        </p:nvSpPr>
        <p:spPr>
          <a:xfrm>
            <a:off x="7010400" y="6248400"/>
            <a:ext cx="1828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</a:pPr>
            <a:fld id="{00000000-1234-1234-1234-123412341234}" type="slidenum">
              <a:rPr b="1" i="0" lang="en-US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pic>
        <p:nvPicPr>
          <p:cNvPr descr="C:\Documents and Settings\stephan\My Documents\Projects\13777_UP_Corp_PPT\Graphix\Cover.jpg" id="53" name="Google Shape;53;g14cf8b615d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14cf8b615d6_0_0"/>
          <p:cNvSpPr txBox="1"/>
          <p:nvPr/>
        </p:nvSpPr>
        <p:spPr>
          <a:xfrm>
            <a:off x="250825" y="1211225"/>
            <a:ext cx="645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COS801: Data Augmentation Approaches</a:t>
            </a:r>
            <a:br>
              <a:rPr b="1" lang="en-US" sz="2400">
                <a:solidFill>
                  <a:schemeClr val="lt1"/>
                </a:solidFill>
              </a:rPr>
            </a:br>
            <a:r>
              <a:rPr b="1" lang="en-US" sz="2400">
                <a:solidFill>
                  <a:schemeClr val="lt1"/>
                </a:solidFill>
              </a:rPr>
              <a:t>for Legal Document Analytics</a:t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14cf8b615d6_0_0"/>
          <p:cNvSpPr txBox="1"/>
          <p:nvPr/>
        </p:nvSpPr>
        <p:spPr>
          <a:xfrm>
            <a:off x="357187" y="5786437"/>
            <a:ext cx="3500400" cy="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PLand.jpg" id="56" name="Google Shape;56;g14cf8b615d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625" y="5857875"/>
            <a:ext cx="2640013" cy="76993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14cf8b615d6_0_0"/>
          <p:cNvSpPr txBox="1"/>
          <p:nvPr/>
        </p:nvSpPr>
        <p:spPr>
          <a:xfrm>
            <a:off x="250825" y="2257937"/>
            <a:ext cx="4648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Johann Pienaar - u24050505</a:t>
            </a:r>
            <a:br>
              <a:rPr b="1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Neacail Hilhorst - u16174977</a:t>
            </a:r>
            <a:br>
              <a:rPr b="1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Victor Dippenaar - u14221838</a:t>
            </a:r>
            <a:endParaRPr b="1" i="0" sz="11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58" name="Google Shape;58;g14cf8b615d6_0_0"/>
          <p:cNvSpPr txBox="1"/>
          <p:nvPr/>
        </p:nvSpPr>
        <p:spPr>
          <a:xfrm>
            <a:off x="7235400" y="6178800"/>
            <a:ext cx="16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 October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7010400" y="6248400"/>
            <a:ext cx="1828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</a:pPr>
            <a:fld id="{00000000-1234-1234-1234-123412341234}" type="slidenum">
              <a:rPr b="1" i="0" lang="en-US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pic>
        <p:nvPicPr>
          <p:cNvPr descr="C:\Documents and Settings\stephan\My Documents\Projects\13777_UP_Corp_PPT\Graphix\Back_01.jpg"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stephan\My Documents\Projects\13777_UP_Corp_PPT\Graphix2\Photo_01.jpg"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381000"/>
            <a:ext cx="1066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>
            <p:ph type="title"/>
          </p:nvPr>
        </p:nvSpPr>
        <p:spPr>
          <a:xfrm>
            <a:off x="747712" y="317500"/>
            <a:ext cx="6491287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8E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308E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685800" y="1673225"/>
            <a:ext cx="7086600" cy="434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</a:pPr>
            <a:r>
              <a:rPr lang="en-US"/>
              <a:t>Contracts are a fundamental part of society securing agreements between parties. Being able to automatically extract key values out of contracts can have the following benefits: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Legislative changes and imminent expiration of contracts are important elements</a:t>
            </a:r>
            <a:br>
              <a:rPr lang="en-US"/>
            </a:br>
            <a:r>
              <a:rPr lang="en-US"/>
              <a:t>that law firms communicate to their clients.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Agreed payments and deliverables are kept track of by contractors.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Law enforcement might flag contracts which pertain to certain parties, have a high contract value, or are defined by other features.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</a:pPr>
            <a:r>
              <a:rPr lang="en-US"/>
              <a:t>In our report we sought to replicate the experimental results reported in Chalkidis and Androutsopoulos (2017).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 txBox="1"/>
          <p:nvPr/>
        </p:nvSpPr>
        <p:spPr>
          <a:xfrm>
            <a:off x="428625" y="6000750"/>
            <a:ext cx="2143125" cy="714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PLand.jpg" id="69" name="Google Shape;6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625" y="6072187"/>
            <a:ext cx="1928812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cf8b615d6_0_21"/>
          <p:cNvSpPr txBox="1"/>
          <p:nvPr/>
        </p:nvSpPr>
        <p:spPr>
          <a:xfrm>
            <a:off x="7010400" y="6248400"/>
            <a:ext cx="1828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</a:pPr>
            <a:fld id="{00000000-1234-1234-1234-123412341234}" type="slidenum">
              <a:rPr b="1" i="0" lang="en-US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pic>
        <p:nvPicPr>
          <p:cNvPr descr="C:\Documents and Settings\stephan\My Documents\Projects\13777_UP_Corp_PPT\Graphix\Back_01.jpg" id="75" name="Google Shape;75;g14cf8b615d6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stephan\My Documents\Projects\13777_UP_Corp_PPT\Graphix2\Photo_01.jpg" id="76" name="Google Shape;76;g14cf8b615d6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381000"/>
            <a:ext cx="1066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4cf8b615d6_0_21"/>
          <p:cNvSpPr txBox="1"/>
          <p:nvPr>
            <p:ph idx="1" type="body"/>
          </p:nvPr>
        </p:nvSpPr>
        <p:spPr>
          <a:xfrm>
            <a:off x="638275" y="2246075"/>
            <a:ext cx="4398900" cy="3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</a:pPr>
            <a:r>
              <a:rPr lang="en-US" sz="1700"/>
              <a:t>Extraction Methods:</a:t>
            </a:r>
            <a:endParaRPr sz="1700"/>
          </a:p>
          <a:p>
            <a:pPr indent="-3302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400"/>
              <a:t>BILSTM-LR</a:t>
            </a:r>
            <a:endParaRPr sz="14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400"/>
              <a:t>BILSTM-LSTM-LR</a:t>
            </a:r>
            <a:endParaRPr sz="14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400"/>
              <a:t>BILSTM-CRF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</a:pPr>
            <a:r>
              <a:rPr lang="en-US" sz="1700"/>
              <a:t>Hyper Parameters:</a:t>
            </a:r>
            <a:endParaRPr sz="1700"/>
          </a:p>
          <a:p>
            <a:pPr indent="-3302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400"/>
              <a:t>Dropout Rate = 20%</a:t>
            </a:r>
            <a:endParaRPr sz="14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400"/>
              <a:t>Batch Size = </a:t>
            </a:r>
            <a:endParaRPr sz="14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400"/>
              <a:t>BILSTM-LR: 32</a:t>
            </a:r>
            <a:endParaRPr sz="1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400"/>
              <a:t>BILSTM-LSTM-LR: 32</a:t>
            </a:r>
            <a:endParaRPr sz="14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400"/>
              <a:t>BILSTM-CRF: 64/128</a:t>
            </a:r>
            <a:br>
              <a:rPr lang="en-US" sz="1400"/>
            </a:b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</a:pPr>
            <a:r>
              <a:rPr lang="en-US" sz="1700"/>
              <a:t>Pseudo zone extractor</a:t>
            </a:r>
            <a:endParaRPr sz="1700"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20 tokens before and after the element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78" name="Google Shape;78;g14cf8b615d6_0_21"/>
          <p:cNvSpPr txBox="1"/>
          <p:nvPr/>
        </p:nvSpPr>
        <p:spPr>
          <a:xfrm>
            <a:off x="428625" y="6000750"/>
            <a:ext cx="2143200" cy="71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PLand.jpg" id="79" name="Google Shape;79;g14cf8b615d6_0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625" y="6072187"/>
            <a:ext cx="1928812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14cf8b615d6_0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6524" y="2572200"/>
            <a:ext cx="3854076" cy="367618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4cf8b615d6_0_21"/>
          <p:cNvSpPr txBox="1"/>
          <p:nvPr>
            <p:ph idx="1" type="body"/>
          </p:nvPr>
        </p:nvSpPr>
        <p:spPr>
          <a:xfrm>
            <a:off x="638275" y="957900"/>
            <a:ext cx="69054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700"/>
              <a:t>LSTM feature inputs:</a:t>
            </a:r>
            <a:endParaRPr sz="1700"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Word embeddings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POS tag embeddings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Token shape embeddings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Not publicly available, generated own from hand crafted features.</a:t>
            </a:r>
            <a:endParaRPr sz="1400"/>
          </a:p>
        </p:txBody>
      </p:sp>
      <p:sp>
        <p:nvSpPr>
          <p:cNvPr id="82" name="Google Shape;82;g14cf8b615d6_0_21"/>
          <p:cNvSpPr txBox="1"/>
          <p:nvPr>
            <p:ph type="title"/>
          </p:nvPr>
        </p:nvSpPr>
        <p:spPr>
          <a:xfrm>
            <a:off x="519012" y="47975"/>
            <a:ext cx="64914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8E"/>
              </a:buClr>
              <a:buSzPts val="2400"/>
              <a:buFont typeface="Arial"/>
              <a:buNone/>
            </a:pPr>
            <a:r>
              <a:rPr lang="en-US" sz="2400"/>
              <a:t>Extraction 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cf8b615d6_0_32"/>
          <p:cNvSpPr txBox="1"/>
          <p:nvPr/>
        </p:nvSpPr>
        <p:spPr>
          <a:xfrm>
            <a:off x="7010400" y="6248400"/>
            <a:ext cx="1828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</a:pPr>
            <a:fld id="{00000000-1234-1234-1234-123412341234}" type="slidenum">
              <a:rPr b="1" i="0" lang="en-US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pic>
        <p:nvPicPr>
          <p:cNvPr descr="C:\Documents and Settings\stephan\My Documents\Projects\13777_UP_Corp_PPT\Graphix\Back_01.jpg" id="88" name="Google Shape;88;g14cf8b615d6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stephan\My Documents\Projects\13777_UP_Corp_PPT\Graphix2\Photo_01.jpg" id="89" name="Google Shape;89;g14cf8b615d6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381000"/>
            <a:ext cx="1066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4cf8b615d6_0_32"/>
          <p:cNvSpPr txBox="1"/>
          <p:nvPr>
            <p:ph type="title"/>
          </p:nvPr>
        </p:nvSpPr>
        <p:spPr>
          <a:xfrm>
            <a:off x="747712" y="317500"/>
            <a:ext cx="64914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8E"/>
              </a:buClr>
              <a:buSzPts val="2400"/>
              <a:buFont typeface="Arial"/>
              <a:buNone/>
            </a:pPr>
            <a:r>
              <a:rPr lang="en-US" sz="2400"/>
              <a:t>Results</a:t>
            </a:r>
            <a:endParaRPr/>
          </a:p>
        </p:txBody>
      </p:sp>
      <p:sp>
        <p:nvSpPr>
          <p:cNvPr id="91" name="Google Shape;91;g14cf8b615d6_0_32"/>
          <p:cNvSpPr txBox="1"/>
          <p:nvPr>
            <p:ph idx="1" type="body"/>
          </p:nvPr>
        </p:nvSpPr>
        <p:spPr>
          <a:xfrm>
            <a:off x="808575" y="4747975"/>
            <a:ext cx="7086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</a:pPr>
            <a:r>
              <a:rPr lang="en-US"/>
              <a:t>Comparison of achieved results relative to the results obtained by the original authors. Negative values indicate improved performance.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Google Shape;92;g14cf8b615d6_0_32"/>
          <p:cNvSpPr txBox="1"/>
          <p:nvPr/>
        </p:nvSpPr>
        <p:spPr>
          <a:xfrm>
            <a:off x="428625" y="6000750"/>
            <a:ext cx="2143200" cy="71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PLand.jpg" id="93" name="Google Shape;93;g14cf8b615d6_0_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625" y="6072187"/>
            <a:ext cx="1928812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4cf8b615d6_0_32"/>
          <p:cNvPicPr preferRelativeResize="0"/>
          <p:nvPr/>
        </p:nvPicPr>
        <p:blipFill rotWithShape="1">
          <a:blip r:embed="rId6">
            <a:alphaModFix/>
          </a:blip>
          <a:srcRect b="3911" l="3217" r="2691" t="13743"/>
          <a:stretch/>
        </p:blipFill>
        <p:spPr>
          <a:xfrm>
            <a:off x="808575" y="1543850"/>
            <a:ext cx="7287250" cy="30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81b1e577c_0_4"/>
          <p:cNvSpPr txBox="1"/>
          <p:nvPr/>
        </p:nvSpPr>
        <p:spPr>
          <a:xfrm>
            <a:off x="7010400" y="6248400"/>
            <a:ext cx="1828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</a:pPr>
            <a:fld id="{00000000-1234-1234-1234-123412341234}" type="slidenum">
              <a:rPr b="1" i="0" lang="en-US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pic>
        <p:nvPicPr>
          <p:cNvPr descr="C:\Documents and Settings\stephan\My Documents\Projects\13777_UP_Corp_PPT\Graphix\Back_01.jpg" id="100" name="Google Shape;100;g1781b1e577c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stephan\My Documents\Projects\13777_UP_Corp_PPT\Graphix2\Photo_01.jpg" id="101" name="Google Shape;101;g1781b1e577c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381000"/>
            <a:ext cx="1066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781b1e577c_0_4"/>
          <p:cNvSpPr txBox="1"/>
          <p:nvPr>
            <p:ph type="title"/>
          </p:nvPr>
        </p:nvSpPr>
        <p:spPr>
          <a:xfrm>
            <a:off x="747712" y="317500"/>
            <a:ext cx="64914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8E"/>
              </a:buClr>
              <a:buSzPts val="2400"/>
              <a:buFont typeface="Arial"/>
              <a:buNone/>
            </a:pPr>
            <a:r>
              <a:rPr lang="en-US" sz="2400"/>
              <a:t>Results Summary</a:t>
            </a:r>
            <a:endParaRPr/>
          </a:p>
        </p:txBody>
      </p:sp>
      <p:sp>
        <p:nvSpPr>
          <p:cNvPr id="103" name="Google Shape;103;g1781b1e577c_0_4"/>
          <p:cNvSpPr txBox="1"/>
          <p:nvPr/>
        </p:nvSpPr>
        <p:spPr>
          <a:xfrm>
            <a:off x="428625" y="6000750"/>
            <a:ext cx="2143200" cy="71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PLand.jpg" id="104" name="Google Shape;104;g1781b1e577c_0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625" y="6072187"/>
            <a:ext cx="1928812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781b1e577c_0_4"/>
          <p:cNvSpPr txBox="1"/>
          <p:nvPr>
            <p:ph idx="1" type="body"/>
          </p:nvPr>
        </p:nvSpPr>
        <p:spPr>
          <a:xfrm>
            <a:off x="685800" y="1673225"/>
            <a:ext cx="76851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Improved macro averaged F1 score across all LSTM-based models.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BILSTM-LR: 8.3%</a:t>
            </a:r>
            <a:br>
              <a:rPr lang="en-US"/>
            </a:br>
            <a:r>
              <a:rPr lang="en-US"/>
              <a:t>BILSTM-LSTM-LR: 6.9%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BILSTM-CRF: 4.0%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Largest improvements to contract elements with fewer training data: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Termination date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Period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Contract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Likely due to use of the pseudo zone element extractor and improved libraries.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POS tag embeddings lead to decreased model performance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Token shape embeddings: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</a:t>
            </a:r>
            <a:r>
              <a:rPr lang="en-US"/>
              <a:t>ecreased BILSTM-LR and BILSTM-LSTM-LR model performance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Improved BILSTM-CRF model performance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08E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7010400" y="6248400"/>
            <a:ext cx="1828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B"/>
              </a:buClr>
              <a:buSzPts val="1200"/>
              <a:buFont typeface="Verdana"/>
              <a:buNone/>
            </a:pPr>
            <a:fld id="{00000000-1234-1234-1234-123412341234}" type="slidenum">
              <a:rPr b="1" i="0" lang="en-US" sz="1200" u="none">
                <a:solidFill>
                  <a:srgbClr val="005BAB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pic>
        <p:nvPicPr>
          <p:cNvPr descr="C:\Documents and Settings\stephan\My Documents\Projects\13777_UP_Corp_PPT\Graphix\Back_01.jp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stephan\My Documents\Projects\13777_UP_Corp_PPT\Graphix2\Photo_01.jpg"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381000"/>
            <a:ext cx="1066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>
            <p:ph type="title"/>
          </p:nvPr>
        </p:nvSpPr>
        <p:spPr>
          <a:xfrm>
            <a:off x="747712" y="317500"/>
            <a:ext cx="6491287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8E"/>
              </a:buClr>
              <a:buSzPts val="2100"/>
              <a:buFont typeface="Arial"/>
              <a:buNone/>
            </a:pPr>
            <a:r>
              <a:rPr lang="en-US"/>
              <a:t>Conclusion and Future work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556025" y="1167950"/>
            <a:ext cx="7086600" cy="4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/>
            </a:br>
            <a:r>
              <a:rPr lang="en-US" sz="1700"/>
              <a:t>Given these findings, it would be recommended to train the BILSTM-LR and BILSTM-LSTM-LR models solely on the word embeddings, whereas it is recommended to train the BILSTM-CRF model on both word embeddings and token shape embeddings with a batch size of 64 for the start date, effective date, termination date, and contract value, and a batch size of 128 for the legislative reference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Future Work: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Enriching the label set by using a single classifier across contract elements.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Use of Data augmentation techniques for improving model training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Expansion to other non english languages(Expand on legalBert)</a:t>
            </a:r>
            <a:endParaRPr sz="1700"/>
          </a:p>
        </p:txBody>
      </p:sp>
      <p:sp>
        <p:nvSpPr>
          <p:cNvPr id="115" name="Google Shape;115;p15"/>
          <p:cNvSpPr txBox="1"/>
          <p:nvPr/>
        </p:nvSpPr>
        <p:spPr>
          <a:xfrm>
            <a:off x="428625" y="6000750"/>
            <a:ext cx="2143125" cy="714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PLand.jpg" id="116" name="Google Shape;11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625" y="6072187"/>
            <a:ext cx="1928812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154362" y="2744787"/>
            <a:ext cx="2836862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Ppt0000004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Ppt0000004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2009-11-13T08:42:19Z</dcterms:created>
  <dc:creator>UP Employee</dc:creator>
</cp:coreProperties>
</file>