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76" d="100"/>
          <a:sy n="76" d="100"/>
        </p:scale>
        <p:origin x="-12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</a:t>
            </a:r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C++ Program</a:t>
            </a:r>
            <a:endParaRPr lang="en-US" dirty="0"/>
          </a:p>
        </p:txBody>
      </p:sp>
      <p:pic>
        <p:nvPicPr>
          <p:cNvPr id="3" name="Picture 2" descr="Screen Shot 2014-09-02 at 11.0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712"/>
            <a:ext cx="4945864" cy="3425867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790403" y="3141770"/>
            <a:ext cx="24228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13208" y="29571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comment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55972" y="3326436"/>
            <a:ext cx="41447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9382" y="3141770"/>
            <a:ext cx="265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Preprocessor directive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5864" y="3739128"/>
            <a:ext cx="42114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 err="1" smtClean="0">
                <a:solidFill>
                  <a:srgbClr val="FF0000"/>
                </a:solidFill>
              </a:rPr>
              <a:t>ostream</a:t>
            </a:r>
            <a:r>
              <a:rPr lang="en-US" sz="1600" dirty="0" smtClean="0"/>
              <a:t>: header file</a:t>
            </a:r>
          </a:p>
          <a:p>
            <a:r>
              <a:rPr lang="en-US" sz="1600" dirty="0" err="1" smtClean="0">
                <a:solidFill>
                  <a:srgbClr val="FF00FF"/>
                </a:solidFill>
              </a:rPr>
              <a:t>std</a:t>
            </a:r>
            <a:r>
              <a:rPr lang="en-US" sz="1600" dirty="0" smtClean="0"/>
              <a:t>: namespace</a:t>
            </a:r>
          </a:p>
          <a:p>
            <a:r>
              <a:rPr lang="en-US" sz="1600" dirty="0" smtClean="0"/>
              <a:t>main: function</a:t>
            </a:r>
          </a:p>
          <a:p>
            <a:r>
              <a:rPr lang="en-US" sz="1600" dirty="0" err="1" smtClean="0">
                <a:solidFill>
                  <a:srgbClr val="FF00FF"/>
                </a:solidFill>
              </a:rPr>
              <a:t>int</a:t>
            </a:r>
            <a:r>
              <a:rPr lang="en-US" sz="1600" dirty="0" smtClean="0"/>
              <a:t>: type</a:t>
            </a:r>
          </a:p>
          <a:p>
            <a:r>
              <a:rPr lang="en-US" sz="1600" dirty="0" err="1"/>
              <a:t>c</a:t>
            </a:r>
            <a:r>
              <a:rPr lang="en-US" sz="1600" dirty="0" err="1" smtClean="0"/>
              <a:t>out</a:t>
            </a:r>
            <a:r>
              <a:rPr lang="en-US" sz="1600" dirty="0" smtClean="0"/>
              <a:t>: object</a:t>
            </a:r>
          </a:p>
          <a:p>
            <a:r>
              <a:rPr lang="en-US" sz="1600" dirty="0"/>
              <a:t>&lt;&lt;: stream insertion </a:t>
            </a:r>
            <a:r>
              <a:rPr lang="en-US" sz="1600" dirty="0" smtClean="0"/>
              <a:t>operator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helloworld</a:t>
            </a:r>
            <a:r>
              <a:rPr lang="en-US" sz="1600" dirty="0" smtClean="0">
                <a:solidFill>
                  <a:srgbClr val="FF0000"/>
                </a:solidFill>
              </a:rPr>
              <a:t>\n</a:t>
            </a:r>
            <a:r>
              <a:rPr lang="en-US" sz="1600" dirty="0" smtClean="0"/>
              <a:t>: string literal/string constant</a:t>
            </a:r>
          </a:p>
          <a:p>
            <a:r>
              <a:rPr lang="en-US" sz="1600" dirty="0" smtClean="0"/>
              <a:t>\n: escape sequence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344614" y="3530648"/>
            <a:ext cx="41447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78024" y="3345982"/>
            <a:ext cx="155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namespace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08180"/>
              </p:ext>
            </p:extLst>
          </p:nvPr>
        </p:nvGraphicFramePr>
        <p:xfrm>
          <a:off x="584814" y="2071681"/>
          <a:ext cx="8204120" cy="4565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721"/>
                <a:gridCol w="3559017"/>
                <a:gridCol w="3308382"/>
              </a:tblGrid>
              <a:tr h="43007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Character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slash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//this is a comment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Pound</a:t>
                      </a:r>
                      <a:r>
                        <a:rPr lang="en-US" baseline="0" dirty="0" smtClean="0"/>
                        <a:t> sign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</a:t>
                      </a:r>
                      <a:r>
                        <a:rPr lang="en-US" baseline="0" dirty="0" smtClean="0"/>
                        <a:t> # define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Opening</a:t>
                      </a:r>
                      <a:r>
                        <a:rPr lang="en-US" baseline="0" dirty="0" smtClean="0"/>
                        <a:t> and closing brackets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include &lt;filename&gt;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Opening</a:t>
                      </a:r>
                      <a:r>
                        <a:rPr lang="en-US" baseline="0" dirty="0" smtClean="0"/>
                        <a:t> and closing parentheses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calculate</a:t>
                      </a:r>
                      <a:r>
                        <a:rPr lang="en-US" baseline="0" dirty="0" err="1" smtClean="0"/>
                        <a:t>Sum</a:t>
                      </a:r>
                      <a:r>
                        <a:rPr lang="en-US" baseline="0" dirty="0" smtClean="0"/>
                        <a:t>(3,4)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Opening</a:t>
                      </a:r>
                      <a:r>
                        <a:rPr lang="en-US" baseline="0" dirty="0" smtClean="0"/>
                        <a:t> and closing braces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main()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{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Quotation marks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cout</a:t>
                      </a:r>
                      <a:r>
                        <a:rPr lang="en-US" dirty="0" smtClean="0"/>
                        <a:t> &lt;&lt; “hello”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Semicolon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cout</a:t>
                      </a:r>
                      <a:r>
                        <a:rPr lang="en-US" baseline="0" dirty="0" smtClean="0"/>
                        <a:t> &lt;&lt; “example”;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 slash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&lt;&lt; “new line \n”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60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28326"/>
              </p:ext>
            </p:extLst>
          </p:nvPr>
        </p:nvGraphicFramePr>
        <p:xfrm>
          <a:off x="584814" y="2071681"/>
          <a:ext cx="8204120" cy="429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721"/>
                <a:gridCol w="2005080"/>
                <a:gridCol w="4862319"/>
              </a:tblGrid>
              <a:tr h="43007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Escape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Sequence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Descriptio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r>
                        <a:rPr lang="en-US" baseline="0" dirty="0" smtClean="0"/>
                        <a:t> the cursor to a new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</a:t>
                      </a:r>
                      <a:r>
                        <a:rPr lang="en-US" baseline="0" dirty="0" smtClean="0"/>
                        <a:t> tab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</a:t>
                      </a:r>
                      <a:r>
                        <a:rPr lang="en-US" baseline="0" dirty="0" smtClean="0"/>
                        <a:t> cursor to the next tab stop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 the computer to beep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cursor left by one 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cursor to the beginning of the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\\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Backslash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\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</a:t>
                      </a:r>
                      <a:r>
                        <a:rPr lang="en-US" baseline="0" dirty="0" smtClean="0"/>
                        <a:t> quote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‘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077">
                <a:tc>
                  <a:txBody>
                    <a:bodyPr/>
                    <a:lstStyle/>
                    <a:p>
                      <a:r>
                        <a:rPr lang="en-US" dirty="0" smtClean="0"/>
                        <a:t>\”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quote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“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1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298</TotalTime>
  <Words>211</Words>
  <Application>Microsoft Macintosh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Introduction to C++</vt:lpstr>
      <vt:lpstr>Parts of C++ Program</vt:lpstr>
      <vt:lpstr>Special Characters</vt:lpstr>
      <vt:lpstr>Escape Sequences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22</cp:revision>
  <dcterms:created xsi:type="dcterms:W3CDTF">2014-08-29T16:32:33Z</dcterms:created>
  <dcterms:modified xsi:type="dcterms:W3CDTF">2014-09-02T17:50:17Z</dcterms:modified>
</cp:coreProperties>
</file>