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60"/>
            <p14:sldId id="261"/>
            <p14:sldId id="262"/>
            <p14:sldId id="258"/>
            <p14:sldId id="259"/>
            <p14:sldId id="263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61" autoAdjust="0"/>
  </p:normalViewPr>
  <p:slideViewPr>
    <p:cSldViewPr snapToGrid="0" snapToObjects="1">
      <p:cViewPr varScale="1">
        <p:scale>
          <a:sx n="77" d="100"/>
          <a:sy n="77" d="100"/>
        </p:scale>
        <p:origin x="-18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9/29/14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C++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as Function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Use the name of the array followed by empty brackets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a) header: </a:t>
            </a:r>
            <a:r>
              <a:rPr lang="en-US" sz="2400" dirty="0" err="1" smtClean="0">
                <a:solidFill>
                  <a:srgbClr val="000000"/>
                </a:solidFill>
              </a:rPr>
              <a:t>showValues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table[],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size)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    prototype: </a:t>
            </a:r>
            <a:r>
              <a:rPr lang="en-US" sz="2400" dirty="0" err="1" smtClean="0">
                <a:solidFill>
                  <a:srgbClr val="000000"/>
                </a:solidFill>
              </a:rPr>
              <a:t>showValues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[],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) or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      </a:t>
            </a:r>
            <a:r>
              <a:rPr lang="en-US" sz="2400" dirty="0" err="1" smtClean="0">
                <a:solidFill>
                  <a:srgbClr val="000000"/>
                </a:solidFill>
              </a:rPr>
              <a:t>showValue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table[],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size)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as Function Arguments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You can change the values of an array inside the function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prevent modifying </a:t>
            </a:r>
            <a:r>
              <a:rPr lang="en-US" sz="2400" dirty="0" smtClean="0">
                <a:solidFill>
                  <a:srgbClr val="000000"/>
                </a:solidFill>
              </a:rPr>
              <a:t>the content of an array: </a:t>
            </a:r>
            <a:r>
              <a:rPr lang="en-US" sz="2400" dirty="0" smtClean="0">
                <a:solidFill>
                  <a:srgbClr val="FF0000"/>
                </a:solidFill>
              </a:rPr>
              <a:t>use </a:t>
            </a:r>
            <a:r>
              <a:rPr lang="en-US" sz="2400" dirty="0" err="1" smtClean="0">
                <a:solidFill>
                  <a:srgbClr val="FF0000"/>
                </a:solidFill>
              </a:rPr>
              <a:t>const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a) header: </a:t>
            </a:r>
            <a:r>
              <a:rPr lang="en-US" sz="2400" dirty="0" err="1" smtClean="0">
                <a:solidFill>
                  <a:srgbClr val="000000"/>
                </a:solidFill>
              </a:rPr>
              <a:t>showValues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table[],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size)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    prototype: </a:t>
            </a:r>
            <a:r>
              <a:rPr lang="en-US" sz="2400" dirty="0" err="1" smtClean="0">
                <a:solidFill>
                  <a:srgbClr val="000000"/>
                </a:solidFill>
              </a:rPr>
              <a:t>showValues</a:t>
            </a:r>
            <a:r>
              <a:rPr lang="en-US" sz="2400" dirty="0" smtClean="0">
                <a:solidFill>
                  <a:srgbClr val="000000"/>
                </a:solidFill>
              </a:rPr>
              <a:t>( </a:t>
            </a:r>
            <a:r>
              <a:rPr lang="en-US" sz="2400" dirty="0" err="1" smtClean="0">
                <a:solidFill>
                  <a:srgbClr val="000000"/>
                </a:solidFill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[],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) or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      </a:t>
            </a:r>
            <a:r>
              <a:rPr lang="en-US" sz="2400" dirty="0" err="1" smtClean="0">
                <a:solidFill>
                  <a:srgbClr val="000000"/>
                </a:solidFill>
              </a:rPr>
              <a:t>showValue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table[],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size)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1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Two dimensional Array: use [][]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lphaLcParenR"/>
            </a:pP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table[10][40]: 10 rows and 40 columns</a:t>
            </a:r>
          </a:p>
          <a:p>
            <a:pPr marL="914400" lvl="1" indent="-457200">
              <a:buAutoNum type="alphaLcParenR"/>
            </a:pP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</a:t>
            </a:r>
            <a:r>
              <a:rPr lang="en-US" sz="2400" dirty="0" smtClean="0">
                <a:solidFill>
                  <a:srgbClr val="000000"/>
                </a:solidFill>
              </a:rPr>
              <a:t>[]</a:t>
            </a:r>
            <a:r>
              <a:rPr lang="en-US" sz="2400" dirty="0" smtClean="0">
                <a:solidFill>
                  <a:srgbClr val="000000"/>
                </a:solidFill>
              </a:rPr>
              <a:t>[]=</a:t>
            </a:r>
            <a:r>
              <a:rPr lang="en-US" sz="2400" dirty="0" smtClean="0">
                <a:solidFill>
                  <a:srgbClr val="000000"/>
                </a:solidFill>
              </a:rPr>
              <a:t>{{0,1,4,6} ,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{2,3,4,6</a:t>
            </a:r>
            <a:r>
              <a:rPr lang="en-US" sz="2400" dirty="0">
                <a:solidFill>
                  <a:srgbClr val="000000"/>
                </a:solidFill>
              </a:rPr>
              <a:t>} {2,3,4,6</a:t>
            </a:r>
            <a:r>
              <a:rPr lang="en-US" sz="2400" dirty="0" smtClean="0">
                <a:solidFill>
                  <a:srgbClr val="000000"/>
                </a:solidFill>
              </a:rPr>
              <a:t>} };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1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Dimensional Arrays As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you must declare the size of the columns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lphaLcParenR"/>
            </a:pPr>
            <a:r>
              <a:rPr lang="en-US" sz="2400" dirty="0" smtClean="0">
                <a:solidFill>
                  <a:srgbClr val="000000"/>
                </a:solidFill>
              </a:rPr>
              <a:t>header: </a:t>
            </a:r>
            <a:r>
              <a:rPr lang="en-US" sz="2400" dirty="0" err="1" smtClean="0">
                <a:solidFill>
                  <a:srgbClr val="000000"/>
                </a:solidFill>
              </a:rPr>
              <a:t>showArray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table[]</a:t>
            </a:r>
            <a:r>
              <a:rPr lang="en-US" sz="2400" dirty="0" smtClean="0">
                <a:solidFill>
                  <a:srgbClr val="000000"/>
                </a:solidFill>
              </a:rPr>
              <a:t>[</a:t>
            </a:r>
            <a:r>
              <a:rPr lang="en-US" sz="2400" dirty="0" smtClean="0">
                <a:solidFill>
                  <a:srgbClr val="000000"/>
                </a:solidFill>
              </a:rPr>
              <a:t>COLS</a:t>
            </a:r>
            <a:r>
              <a:rPr lang="en-US" sz="2400" dirty="0" smtClean="0">
                <a:solidFill>
                  <a:srgbClr val="000000"/>
                </a:solidFill>
              </a:rPr>
              <a:t>]</a:t>
            </a:r>
            <a:r>
              <a:rPr lang="en-US" sz="2400" dirty="0" smtClean="0">
                <a:solidFill>
                  <a:srgbClr val="000000"/>
                </a:solidFill>
              </a:rPr>
              <a:t>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rows)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read or write: use nested loops</a:t>
            </a:r>
          </a:p>
          <a:p>
            <a:pPr marL="914400" lvl="1" indent="-457200">
              <a:buAutoNum type="alphaLcParenR"/>
            </a:pPr>
            <a:r>
              <a:rPr lang="en-US" sz="2400" dirty="0" smtClean="0">
                <a:solidFill>
                  <a:srgbClr val="000000"/>
                </a:solidFill>
              </a:rPr>
              <a:t>for (…)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      for(….)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table[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 err="1" smtClean="0">
                <a:solidFill>
                  <a:srgbClr val="000000"/>
                </a:solidFill>
              </a:rPr>
              <a:t>,j</a:t>
            </a:r>
            <a:r>
              <a:rPr lang="en-US" sz="2400" dirty="0" smtClean="0">
                <a:solidFill>
                  <a:srgbClr val="000000"/>
                </a:solidFill>
              </a:rPr>
              <a:t>]=….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5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with </a:t>
            </a:r>
            <a:r>
              <a:rPr lang="en-US" dirty="0"/>
              <a:t>T</a:t>
            </a:r>
            <a:r>
              <a:rPr lang="en-US" dirty="0" smtClean="0"/>
              <a:t>hree or More Dimensions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Three dimensional Array: use [][][]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Four dimensional Array: use [][][][]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n dimensional Array: use [] n times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 [4][5][3];</a:t>
            </a: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91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056462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Multi-Dimensional Arrays as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All but the first dimension must be explicitly stated in the parameter list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void display(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array[][4][5],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rows)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void display 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array [][2][1][6],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rows)</a:t>
            </a:r>
          </a:p>
        </p:txBody>
      </p:sp>
    </p:spTree>
    <p:extLst>
      <p:ext uri="{BB962C8B-B14F-4D97-AF65-F5344CB8AC3E}">
        <p14:creationId xmlns:p14="http://schemas.microsoft.com/office/powerpoint/2010/main" val="382031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056462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Sequence container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Holds a sequence of values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Elements are saved in contiguous memory locations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Length doesn’t need to be declared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Size increases automatically when the vector is full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Length of the vector could be determined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9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23856"/>
            <a:ext cx="9056462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Vector Definition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516673"/>
            <a:ext cx="8771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000000"/>
                </a:solidFill>
              </a:rPr>
              <a:t>vector&lt;</a:t>
            </a:r>
            <a:r>
              <a:rPr lang="en-US" sz="2400" b="1" dirty="0" err="1" smtClean="0">
                <a:solidFill>
                  <a:srgbClr val="000000"/>
                </a:solidFill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</a:rPr>
              <a:t>&gt; scores</a:t>
            </a:r>
            <a:r>
              <a:rPr lang="en-US" sz="2400" dirty="0" smtClean="0">
                <a:solidFill>
                  <a:srgbClr val="000000"/>
                </a:solidFill>
              </a:rPr>
              <a:t>: defines scores as an empty vector of integers.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0000"/>
                </a:solidFill>
              </a:rPr>
              <a:t>vector</a:t>
            </a:r>
            <a:r>
              <a:rPr lang="en-US" sz="2400" b="1" dirty="0" smtClean="0">
                <a:solidFill>
                  <a:srgbClr val="000000"/>
                </a:solidFill>
              </a:rPr>
              <a:t>&lt;string&gt; names(15)</a:t>
            </a:r>
            <a:r>
              <a:rPr lang="en-US" sz="2400" dirty="0" smtClean="0">
                <a:solidFill>
                  <a:srgbClr val="000000"/>
                </a:solidFill>
              </a:rPr>
              <a:t>: defines names as an empty vector of 15 strings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0000"/>
                </a:solidFill>
              </a:rPr>
              <a:t>vector</a:t>
            </a:r>
            <a:r>
              <a:rPr lang="en-US" sz="2400" b="1" dirty="0" smtClean="0">
                <a:solidFill>
                  <a:srgbClr val="000000"/>
                </a:solidFill>
              </a:rPr>
              <a:t>&lt;char&gt; letters(25,’A’)</a:t>
            </a:r>
            <a:r>
              <a:rPr lang="en-US" sz="2400" dirty="0" smtClean="0">
                <a:solidFill>
                  <a:srgbClr val="000000"/>
                </a:solidFill>
              </a:rPr>
              <a:t>: defines letters as a vector of 25 characters initialized with ‘A’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000000"/>
                </a:solidFill>
              </a:rPr>
              <a:t>vector</a:t>
            </a:r>
            <a:r>
              <a:rPr lang="en-US" sz="2400" b="1" dirty="0" smtClean="0">
                <a:solidFill>
                  <a:srgbClr val="000000"/>
                </a:solidFill>
              </a:rPr>
              <a:t>&lt;double&gt; values1(values2)</a:t>
            </a:r>
            <a:r>
              <a:rPr lang="en-US" sz="2400" dirty="0" smtClean="0">
                <a:solidFill>
                  <a:srgbClr val="000000"/>
                </a:solidFill>
              </a:rPr>
              <a:t>: defines values1 as a vector of double elements and all the elements of values2 will be copied to values1.</a:t>
            </a:r>
          </a:p>
        </p:txBody>
      </p:sp>
    </p:spTree>
    <p:extLst>
      <p:ext uri="{BB962C8B-B14F-4D97-AF65-F5344CB8AC3E}">
        <p14:creationId xmlns:p14="http://schemas.microsoft.com/office/powerpoint/2010/main" val="148172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3999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Storing and Retrieving Values In A Vector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782769"/>
            <a:ext cx="8771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Similar to retrieving and saving values in an array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hours[7]=3.5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cin</a:t>
            </a:r>
            <a:r>
              <a:rPr lang="en-US" sz="2400" dirty="0" smtClean="0">
                <a:solidFill>
                  <a:srgbClr val="000000"/>
                </a:solidFill>
              </a:rPr>
              <a:t> &gt;&gt; names[3]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0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56"/>
            <a:ext cx="9143999" cy="914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Useful Vector Functions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42436" y="2782769"/>
            <a:ext cx="8771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empty(): returns true if the vector is empty (</a:t>
            </a:r>
            <a:r>
              <a:rPr lang="en-US" sz="2400" dirty="0" err="1" smtClean="0">
                <a:solidFill>
                  <a:srgbClr val="000000"/>
                </a:solidFill>
              </a:rPr>
              <a:t>vec.empty</a:t>
            </a:r>
            <a:r>
              <a:rPr lang="en-US" sz="2400" dirty="0" smtClean="0">
                <a:solidFill>
                  <a:srgbClr val="000000"/>
                </a:solidFill>
              </a:rPr>
              <a:t>())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clear(): clears the contents of a vector(</a:t>
            </a:r>
            <a:r>
              <a:rPr lang="en-US" sz="2400" dirty="0" err="1" smtClean="0">
                <a:solidFill>
                  <a:srgbClr val="000000"/>
                </a:solidFill>
              </a:rPr>
              <a:t>vect.clear</a:t>
            </a:r>
            <a:r>
              <a:rPr lang="en-US" sz="2400" dirty="0" smtClean="0">
                <a:solidFill>
                  <a:srgbClr val="000000"/>
                </a:solidFill>
              </a:rPr>
              <a:t>())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pop_back</a:t>
            </a:r>
            <a:r>
              <a:rPr lang="en-US" sz="2400" dirty="0" smtClean="0">
                <a:solidFill>
                  <a:srgbClr val="000000"/>
                </a:solidFill>
              </a:rPr>
              <a:t>():removes the last element (</a:t>
            </a:r>
            <a:r>
              <a:rPr lang="en-US" sz="2400" dirty="0" err="1" smtClean="0">
                <a:solidFill>
                  <a:srgbClr val="000000"/>
                </a:solidFill>
              </a:rPr>
              <a:t>vect.pop_back</a:t>
            </a:r>
            <a:r>
              <a:rPr lang="en-US" sz="2400" dirty="0" smtClean="0">
                <a:solidFill>
                  <a:srgbClr val="000000"/>
                </a:solidFill>
              </a:rPr>
              <a:t>())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size(): returns the number of elements of a vector(</a:t>
            </a:r>
            <a:r>
              <a:rPr lang="en-US" sz="2400" dirty="0" err="1" smtClean="0">
                <a:solidFill>
                  <a:srgbClr val="000000"/>
                </a:solidFill>
              </a:rPr>
              <a:t>vect.size</a:t>
            </a:r>
            <a:r>
              <a:rPr lang="en-US" sz="2400" dirty="0" smtClean="0">
                <a:solidFill>
                  <a:srgbClr val="000000"/>
                </a:solidFill>
              </a:rPr>
              <a:t>())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at(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): returns the value of the element that the index=I (x=</a:t>
            </a:r>
            <a:r>
              <a:rPr lang="en-US" sz="2400" dirty="0" err="1" smtClean="0">
                <a:solidFill>
                  <a:srgbClr val="000000"/>
                </a:solidFill>
              </a:rPr>
              <a:t>vect.at</a:t>
            </a:r>
            <a:r>
              <a:rPr lang="en-US" sz="2400" smtClean="0">
                <a:solidFill>
                  <a:srgbClr val="000000"/>
                </a:solidFill>
              </a:rPr>
              <a:t>(4))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1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Array variable: variable that contains </a:t>
            </a:r>
            <a:r>
              <a:rPr lang="en-US" sz="2400" dirty="0" smtClean="0">
                <a:solidFill>
                  <a:srgbClr val="FF0000"/>
                </a:solidFill>
              </a:rPr>
              <a:t>multiple</a:t>
            </a:r>
            <a:r>
              <a:rPr lang="en-US" sz="2400" dirty="0" smtClean="0">
                <a:solidFill>
                  <a:srgbClr val="000000"/>
                </a:solidFill>
              </a:rPr>
              <a:t> values of the </a:t>
            </a:r>
            <a:r>
              <a:rPr lang="en-US" sz="2400" dirty="0" smtClean="0">
                <a:solidFill>
                  <a:srgbClr val="FF0000"/>
                </a:solidFill>
              </a:rPr>
              <a:t>same type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Examples: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table[5]: table is a group of 5 integers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3)  Index[0]: index sub 0, index[9]: index sub 9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4)  Index[0]: first element, Index[1]: second element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5)  Array Length: number of elements in the array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6)  Array Size=array length*size of one element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Arrays could be initialized when defined like variables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Example: 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MONTHS=31;      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days[MONTHS]={31, 31….31,30,31};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0094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Array Sizing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You can define an array without specifying the length but you have to provide an initialization list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valuesTable</a:t>
            </a:r>
            <a:r>
              <a:rPr lang="en-US" sz="2400" dirty="0" smtClean="0">
                <a:solidFill>
                  <a:srgbClr val="000000"/>
                </a:solidFill>
              </a:rPr>
              <a:t>[]={1,4,6,7,8}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The length of </a:t>
            </a:r>
            <a:r>
              <a:rPr lang="en-US" sz="2400" dirty="0" err="1" smtClean="0">
                <a:solidFill>
                  <a:srgbClr val="000000"/>
                </a:solidFill>
              </a:rPr>
              <a:t>valuesTable</a:t>
            </a:r>
            <a:r>
              <a:rPr lang="en-US" sz="2400" dirty="0" smtClean="0">
                <a:solidFill>
                  <a:srgbClr val="000000"/>
                </a:solidFill>
              </a:rPr>
              <a:t> is equal to 5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1382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 array’s values to another 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3751" y="2540994"/>
            <a:ext cx="8510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table1[10];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table2[20];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1) table1=table2: doesn’t work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2) Use a loop to assign the content of table 1 to table 2</a:t>
            </a:r>
          </a:p>
        </p:txBody>
      </p:sp>
    </p:spTree>
    <p:extLst>
      <p:ext uri="{BB962C8B-B14F-4D97-AF65-F5344CB8AC3E}">
        <p14:creationId xmlns:p14="http://schemas.microsoft.com/office/powerpoint/2010/main" val="113824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Bounds Checking in C++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1) C++ does not perform array bounds checking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2) Example: table[3]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table[3]=5;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64411"/>
              </p:ext>
            </p:extLst>
          </p:nvPr>
        </p:nvGraphicFramePr>
        <p:xfrm>
          <a:off x="1476523" y="4013765"/>
          <a:ext cx="6095999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62646" y="5407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9208" y="4754688"/>
            <a:ext cx="966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table[0]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63607" y="4384605"/>
            <a:ext cx="0" cy="370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48015" y="4731628"/>
            <a:ext cx="966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table[1]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31281" y="4351963"/>
            <a:ext cx="0" cy="370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07735" y="4761302"/>
            <a:ext cx="966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table[2]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2134" y="4391219"/>
            <a:ext cx="0" cy="3700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448122" y="4391219"/>
            <a:ext cx="1163214" cy="944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8122" y="5329572"/>
            <a:ext cx="2860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memory will be overwritten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742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Off-by-One Errors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Array table of length s: the elements are from table[0] to table[s-1]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Accessing </a:t>
            </a:r>
            <a:r>
              <a:rPr lang="en-US" sz="2400" dirty="0" smtClean="0">
                <a:solidFill>
                  <a:srgbClr val="FF0000"/>
                </a:solidFill>
              </a:rPr>
              <a:t>table[s] </a:t>
            </a:r>
            <a:r>
              <a:rPr lang="en-US" sz="2400" dirty="0" smtClean="0">
                <a:solidFill>
                  <a:srgbClr val="000000"/>
                </a:solidFill>
              </a:rPr>
              <a:t>is called: </a:t>
            </a:r>
            <a:r>
              <a:rPr lang="en-US" sz="2400" dirty="0" smtClean="0">
                <a:solidFill>
                  <a:srgbClr val="FF0000"/>
                </a:solidFill>
              </a:rPr>
              <a:t>off-by-one error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The last element of your array is the length of the array-1</a:t>
            </a:r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6691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Arrays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You compare arrays element by element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if(table1[4]==table2[4])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1154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with related tabular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564" y="2516673"/>
            <a:ext cx="8510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Use arrays with the same length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a)string courses[7]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    float grades[7]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b)string days[7]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float hours[7] 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pPr lvl="1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0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940</TotalTime>
  <Words>976</Words>
  <Application>Microsoft Macintosh PowerPoint</Application>
  <PresentationFormat>On-screen Show 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Perception</vt:lpstr>
      <vt:lpstr>C++ Arrays</vt:lpstr>
      <vt:lpstr>Definition</vt:lpstr>
      <vt:lpstr>Array Initialization</vt:lpstr>
      <vt:lpstr>Implicit Array Sizing</vt:lpstr>
      <vt:lpstr>Assign array’s values to another one</vt:lpstr>
      <vt:lpstr>No Bounds Checking in C++</vt:lpstr>
      <vt:lpstr>Off-by-One Errors</vt:lpstr>
      <vt:lpstr>Comparing Arrays</vt:lpstr>
      <vt:lpstr>Working with related tabular data</vt:lpstr>
      <vt:lpstr>Arrays as Function Arguments</vt:lpstr>
      <vt:lpstr>Arrays as Function Arguments (2)</vt:lpstr>
      <vt:lpstr>Two Dimensional Arrays</vt:lpstr>
      <vt:lpstr>Two Dimensional Arrays As Arguments</vt:lpstr>
      <vt:lpstr>Arrays with Three or More Dimensions</vt:lpstr>
      <vt:lpstr>Multi-Dimensional Arrays as Arguments</vt:lpstr>
      <vt:lpstr>Vectors</vt:lpstr>
      <vt:lpstr>Vector Definition Format</vt:lpstr>
      <vt:lpstr>Storing and Retrieving Values In A Vector</vt:lpstr>
      <vt:lpstr>Useful Vector Functions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108</cp:revision>
  <dcterms:created xsi:type="dcterms:W3CDTF">2014-08-29T16:32:33Z</dcterms:created>
  <dcterms:modified xsi:type="dcterms:W3CDTF">2014-09-29T20:21:44Z</dcterms:modified>
</cp:coreProperties>
</file>