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1" autoAdjust="0"/>
  </p:normalViewPr>
  <p:slideViewPr>
    <p:cSldViewPr snapToGrid="0" snapToObjects="1">
      <p:cViewPr varScale="1">
        <p:scale>
          <a:sx n="76" d="100"/>
          <a:sy n="76" d="100"/>
        </p:scale>
        <p:origin x="-20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C++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decimal number: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799" y="2521865"/>
            <a:ext cx="84921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1) Decimal number with n digits: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     a) Use </a:t>
            </a:r>
            <a:r>
              <a:rPr lang="en-US" sz="2000" dirty="0" err="1" smtClean="0">
                <a:solidFill>
                  <a:srgbClr val="0000FF"/>
                </a:solidFill>
              </a:rPr>
              <a:t>setprecision</a:t>
            </a:r>
            <a:r>
              <a:rPr lang="en-US" sz="2000" dirty="0" smtClean="0">
                <a:solidFill>
                  <a:srgbClr val="0000FF"/>
                </a:solidFill>
              </a:rPr>
              <a:t>(n)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b) Example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</a:rPr>
              <a:t>cout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&lt;&lt; </a:t>
            </a:r>
            <a:r>
              <a:rPr lang="en-US" sz="2000" dirty="0" err="1">
                <a:solidFill>
                  <a:srgbClr val="000000"/>
                </a:solidFill>
              </a:rPr>
              <a:t>setprecision</a:t>
            </a:r>
            <a:r>
              <a:rPr lang="en-US" sz="2000" dirty="0">
                <a:solidFill>
                  <a:srgbClr val="000000"/>
                </a:solidFill>
              </a:rPr>
              <a:t>(4) &lt;&lt; x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/>
              <a:t>2) Decimal number where the fractional contains n digits: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     </a:t>
            </a:r>
            <a:r>
              <a:rPr lang="en-US" sz="2000" dirty="0">
                <a:solidFill>
                  <a:srgbClr val="000000"/>
                </a:solidFill>
              </a:rPr>
              <a:t>a) Use </a:t>
            </a:r>
            <a:r>
              <a:rPr lang="en-US" sz="2000" dirty="0" err="1">
                <a:solidFill>
                  <a:srgbClr val="0000FF"/>
                </a:solidFill>
              </a:rPr>
              <a:t>setiosflags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ios</a:t>
            </a:r>
            <a:r>
              <a:rPr lang="en-US" sz="2000" dirty="0">
                <a:solidFill>
                  <a:srgbClr val="0000FF"/>
                </a:solidFill>
              </a:rPr>
              <a:t>::fixed) &lt;&lt; </a:t>
            </a:r>
            <a:r>
              <a:rPr lang="en-US" sz="2000" dirty="0" err="1">
                <a:solidFill>
                  <a:srgbClr val="0000FF"/>
                </a:solidFill>
              </a:rPr>
              <a:t>setprecision</a:t>
            </a:r>
            <a:r>
              <a:rPr lang="en-US" sz="2000" dirty="0" smtClean="0">
                <a:solidFill>
                  <a:srgbClr val="0000FF"/>
                </a:solidFill>
              </a:rPr>
              <a:t>(n)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</a:rPr>
              <a:t>b) Example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err="1">
                <a:solidFill>
                  <a:srgbClr val="000000"/>
                </a:solidFill>
              </a:rPr>
              <a:t>cout</a:t>
            </a:r>
            <a:r>
              <a:rPr lang="en-US" sz="2000" dirty="0">
                <a:solidFill>
                  <a:srgbClr val="000000"/>
                </a:solidFill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</a:rPr>
              <a:t>setiosflags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ios</a:t>
            </a:r>
            <a:r>
              <a:rPr lang="en-US" sz="2000" dirty="0">
                <a:solidFill>
                  <a:srgbClr val="000000"/>
                </a:solidFill>
              </a:rPr>
              <a:t>::fixed) &lt;&lt; </a:t>
            </a:r>
            <a:r>
              <a:rPr lang="en-US" sz="2000" dirty="0" err="1">
                <a:solidFill>
                  <a:srgbClr val="000000"/>
                </a:solidFill>
              </a:rPr>
              <a:t>setprecision</a:t>
            </a:r>
            <a:r>
              <a:rPr lang="en-US" sz="2000" dirty="0">
                <a:solidFill>
                  <a:srgbClr val="000000"/>
                </a:solidFill>
              </a:rPr>
              <a:t>(5)&lt;&lt; x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3) Format the integer part (00001):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00"/>
                </a:solidFill>
              </a:rPr>
              <a:t>a) Use </a:t>
            </a:r>
            <a:r>
              <a:rPr lang="en-US" sz="2000" dirty="0" err="1" smtClean="0">
                <a:solidFill>
                  <a:srgbClr val="0000FF"/>
                </a:solidFill>
              </a:rPr>
              <a:t>setfill</a:t>
            </a:r>
            <a:r>
              <a:rPr lang="en-US" sz="2000" dirty="0" smtClean="0">
                <a:solidFill>
                  <a:srgbClr val="0000FF"/>
                </a:solidFill>
              </a:rPr>
              <a:t>(‘0’)&lt;&lt;</a:t>
            </a:r>
            <a:r>
              <a:rPr lang="en-US" sz="2000" dirty="0" err="1" smtClean="0">
                <a:solidFill>
                  <a:srgbClr val="0000FF"/>
                </a:solidFill>
              </a:rPr>
              <a:t>setw</a:t>
            </a:r>
            <a:r>
              <a:rPr lang="en-US" sz="2000" dirty="0" smtClean="0">
                <a:solidFill>
                  <a:srgbClr val="0000FF"/>
                </a:solidFill>
              </a:rPr>
              <a:t>(n)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 b) Example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</a:rPr>
              <a:t>setfill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fr-FR" sz="2000" dirty="0">
                <a:solidFill>
                  <a:srgbClr val="000000"/>
                </a:solidFill>
              </a:rPr>
              <a:t>'</a:t>
            </a:r>
            <a:r>
              <a:rPr lang="en-US" sz="2000" dirty="0" smtClean="0">
                <a:solidFill>
                  <a:srgbClr val="000000"/>
                </a:solidFill>
              </a:rPr>
              <a:t>0</a:t>
            </a:r>
            <a:r>
              <a:rPr lang="fr-FR" sz="2000" dirty="0">
                <a:solidFill>
                  <a:srgbClr val="000000"/>
                </a:solidFill>
              </a:rPr>
              <a:t>'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&lt;&lt; </a:t>
            </a:r>
            <a:r>
              <a:rPr lang="en-US" sz="2000" dirty="0" err="1" smtClean="0">
                <a:solidFill>
                  <a:srgbClr val="000000"/>
                </a:solidFill>
              </a:rPr>
              <a:t>setw</a:t>
            </a:r>
            <a:r>
              <a:rPr lang="en-US" sz="2000" dirty="0" smtClean="0">
                <a:solidFill>
                  <a:srgbClr val="000000"/>
                </a:solidFill>
              </a:rPr>
              <a:t>(4)</a:t>
            </a:r>
            <a:r>
              <a:rPr lang="en-US" sz="2000" dirty="0">
                <a:solidFill>
                  <a:srgbClr val="000000"/>
                </a:solidFill>
              </a:rPr>
              <a:t>&lt;&lt; x;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63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799" y="2521865"/>
            <a:ext cx="84921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1) Justify to the right: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     a) Use </a:t>
            </a:r>
            <a:r>
              <a:rPr lang="en-US" sz="2000" dirty="0" err="1" smtClean="0">
                <a:solidFill>
                  <a:srgbClr val="0000FF"/>
                </a:solidFill>
              </a:rPr>
              <a:t>setw</a:t>
            </a:r>
            <a:r>
              <a:rPr lang="en-US" sz="2000" dirty="0" smtClean="0">
                <a:solidFill>
                  <a:srgbClr val="0000FF"/>
                </a:solidFill>
              </a:rPr>
              <a:t>(n)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b) Example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</a:rPr>
              <a:t>cout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&lt;&lt; </a:t>
            </a:r>
            <a:r>
              <a:rPr lang="en-US" sz="2000" dirty="0" err="1" smtClean="0">
                <a:solidFill>
                  <a:srgbClr val="000000"/>
                </a:solidFill>
              </a:rPr>
              <a:t>setw</a:t>
            </a:r>
            <a:r>
              <a:rPr lang="en-US" sz="2000" dirty="0" smtClean="0">
                <a:solidFill>
                  <a:srgbClr val="000000"/>
                </a:solidFill>
              </a:rPr>
              <a:t>(8) </a:t>
            </a:r>
            <a:r>
              <a:rPr lang="en-US" sz="2000" dirty="0">
                <a:solidFill>
                  <a:srgbClr val="000000"/>
                </a:solidFill>
              </a:rPr>
              <a:t>&lt;&lt; x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/>
              <a:t>2) Justify to the left: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     </a:t>
            </a:r>
            <a:r>
              <a:rPr lang="en-US" sz="2000" dirty="0">
                <a:solidFill>
                  <a:srgbClr val="000000"/>
                </a:solidFill>
              </a:rPr>
              <a:t>a) Use </a:t>
            </a:r>
            <a:r>
              <a:rPr lang="en-US" sz="2000" dirty="0" smtClean="0">
                <a:solidFill>
                  <a:srgbClr val="0000FF"/>
                </a:solidFill>
              </a:rPr>
              <a:t>left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</a:rPr>
              <a:t>b) Example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</a:rPr>
              <a:t>cout</a:t>
            </a:r>
            <a:r>
              <a:rPr lang="en-US" sz="2000" dirty="0" smtClean="0">
                <a:solidFill>
                  <a:srgbClr val="000000"/>
                </a:solidFill>
              </a:rPr>
              <a:t> &lt;&lt; left </a:t>
            </a:r>
            <a:r>
              <a:rPr lang="en-US" sz="2000" dirty="0">
                <a:solidFill>
                  <a:srgbClr val="000000"/>
                </a:solidFill>
              </a:rPr>
              <a:t>&lt;&lt; </a:t>
            </a:r>
            <a:r>
              <a:rPr lang="en-US" sz="2000" dirty="0" err="1" smtClean="0">
                <a:solidFill>
                  <a:srgbClr val="000000"/>
                </a:solidFill>
              </a:rPr>
              <a:t>setw</a:t>
            </a:r>
            <a:r>
              <a:rPr lang="en-US" sz="2000" dirty="0" smtClean="0">
                <a:solidFill>
                  <a:srgbClr val="000000"/>
                </a:solidFill>
              </a:rPr>
              <a:t>(4) </a:t>
            </a:r>
            <a:r>
              <a:rPr lang="en-US" sz="2000" dirty="0">
                <a:solidFill>
                  <a:srgbClr val="000000"/>
                </a:solidFill>
              </a:rPr>
              <a:t>&lt;&lt; </a:t>
            </a:r>
            <a:r>
              <a:rPr lang="en-US" sz="2000" dirty="0" smtClean="0">
                <a:solidFill>
                  <a:srgbClr val="000000"/>
                </a:solidFill>
              </a:rPr>
              <a:t>x;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000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Naming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5" y="2672269"/>
            <a:ext cx="7019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variable name cannot be a keyword of C++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variable name cannot being with a digit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variable name may use letters, digits, or underscores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9655" y="3995849"/>
            <a:ext cx="5624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define: </a:t>
            </a:r>
            <a:r>
              <a:rPr lang="en-US" sz="2000" dirty="0" smtClean="0">
                <a:solidFill>
                  <a:srgbClr val="FF0000"/>
                </a:solidFill>
              </a:rPr>
              <a:t>illegal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variable1: </a:t>
            </a:r>
            <a:r>
              <a:rPr lang="en-US" sz="2000" dirty="0" smtClean="0">
                <a:solidFill>
                  <a:srgbClr val="008000"/>
                </a:solidFill>
              </a:rPr>
              <a:t>legal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variable_2: </a:t>
            </a:r>
            <a:r>
              <a:rPr lang="en-US" sz="2000" dirty="0" smtClean="0">
                <a:solidFill>
                  <a:srgbClr val="008000"/>
                </a:solidFill>
              </a:rPr>
              <a:t>legal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2product: </a:t>
            </a:r>
            <a:r>
              <a:rPr lang="en-US" sz="2000" dirty="0" smtClean="0">
                <a:solidFill>
                  <a:srgbClr val="FF0000"/>
                </a:solidFill>
              </a:rPr>
              <a:t>illegal</a:t>
            </a:r>
          </a:p>
          <a:p>
            <a:pPr marL="342900" indent="-342900">
              <a:buAutoNum type="arabicParenR"/>
            </a:pPr>
            <a:r>
              <a:rPr lang="en-US" sz="2000" dirty="0" err="1" smtClean="0"/>
              <a:t>product#price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illegal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product-price: </a:t>
            </a:r>
            <a:r>
              <a:rPr lang="en-US" sz="2000" dirty="0" smtClean="0">
                <a:solidFill>
                  <a:srgbClr val="FF0000"/>
                </a:solidFill>
              </a:rPr>
              <a:t>illegal</a:t>
            </a: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5" y="2193900"/>
            <a:ext cx="5480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bit: value of 0 or 1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byte: storage space composed of 8 bits</a:t>
            </a:r>
          </a:p>
        </p:txBody>
      </p:sp>
      <p:pic>
        <p:nvPicPr>
          <p:cNvPr id="5" name="Picture 4" descr="BytesView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1" y="3117648"/>
            <a:ext cx="8247125" cy="33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size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5" y="2672269"/>
            <a:ext cx="6609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short: 2 bytes, range: -32,768 to 32,768</a:t>
            </a:r>
          </a:p>
          <a:p>
            <a:pPr marL="342900" indent="-342900">
              <a:buAutoNum type="arabicParenR"/>
            </a:pPr>
            <a:r>
              <a:rPr lang="en-US" sz="2000" dirty="0" err="1" smtClean="0"/>
              <a:t>int</a:t>
            </a:r>
            <a:r>
              <a:rPr lang="en-US" sz="2000" dirty="0" smtClean="0"/>
              <a:t>: 4 bytes, range: -2,147,483,468 to </a:t>
            </a:r>
            <a:r>
              <a:rPr lang="en-US" sz="2000" dirty="0"/>
              <a:t>2,147,483,468</a:t>
            </a:r>
            <a:endParaRPr lang="en-US" sz="2000" dirty="0" smtClean="0"/>
          </a:p>
          <a:p>
            <a:pPr marL="342900" indent="-342900">
              <a:buAutoNum type="arabicParenR"/>
            </a:pPr>
            <a:r>
              <a:rPr lang="en-US" sz="2000" dirty="0" smtClean="0"/>
              <a:t>unsigned short: 0 to 65535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double: 8 bytes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1609" y="4283550"/>
            <a:ext cx="408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sizeof</a:t>
            </a:r>
            <a:r>
              <a:rPr lang="en-US" dirty="0" smtClean="0"/>
              <a:t>(type): returns the size of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1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and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5" y="2672269"/>
            <a:ext cx="6199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char: store one character, size: 1byte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string: store a string value, size: at least 2 bytes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055" y="3583461"/>
            <a:ext cx="1108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 x;</a:t>
            </a:r>
          </a:p>
          <a:p>
            <a:r>
              <a:rPr lang="en-US" sz="2000" dirty="0" smtClean="0"/>
              <a:t>string y;</a:t>
            </a:r>
          </a:p>
          <a:p>
            <a:r>
              <a:rPr lang="en-US" sz="2000" dirty="0" smtClean="0"/>
              <a:t>x=‘a’;</a:t>
            </a:r>
          </a:p>
          <a:p>
            <a:r>
              <a:rPr lang="en-US" sz="2000" dirty="0" smtClean="0"/>
              <a:t>y=“b”;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655" y="4840918"/>
            <a:ext cx="6659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We use the </a:t>
            </a:r>
            <a:r>
              <a:rPr lang="en-US" sz="2000" dirty="0" err="1" smtClean="0"/>
              <a:t>ascii</a:t>
            </a:r>
            <a:r>
              <a:rPr lang="en-US" sz="2000" dirty="0" smtClean="0"/>
              <a:t> code to store characters</a:t>
            </a:r>
          </a:p>
          <a:p>
            <a:r>
              <a:rPr lang="en-US" sz="2000" dirty="0" smtClean="0"/>
              <a:t>A:65, B:66</a:t>
            </a:r>
          </a:p>
          <a:p>
            <a:r>
              <a:rPr lang="en-US" sz="2000" dirty="0" smtClean="0"/>
              <a:t>2) &lt;string&gt;: header file to manipulate string variables</a:t>
            </a:r>
          </a:p>
        </p:txBody>
      </p:sp>
    </p:spTree>
    <p:extLst>
      <p:ext uri="{BB962C8B-B14F-4D97-AF65-F5344CB8AC3E}">
        <p14:creationId xmlns:p14="http://schemas.microsoft.com/office/powerpoint/2010/main" val="389863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Integer/Decimal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5" y="2672269"/>
            <a:ext cx="4403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short, </a:t>
            </a:r>
            <a:r>
              <a:rPr lang="en-US" sz="2000" dirty="0" err="1" smtClean="0"/>
              <a:t>int</a:t>
            </a:r>
            <a:r>
              <a:rPr lang="en-US" sz="2000" dirty="0" smtClean="0"/>
              <a:t>, long: integer numbers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float, double: decimal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9655" y="3583461"/>
            <a:ext cx="7301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000" dirty="0" smtClean="0"/>
              <a:t>E notation: 24E4 equivalent to 24*10^4=240000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x=42.2f: forces 42.2 to be saved as a float number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x=42.2L: forces 42.2 to be saved as a decimal number</a:t>
            </a:r>
          </a:p>
        </p:txBody>
      </p:sp>
    </p:spTree>
    <p:extLst>
      <p:ext uri="{BB962C8B-B14F-4D97-AF65-F5344CB8AC3E}">
        <p14:creationId xmlns:p14="http://schemas.microsoft.com/office/powerpoint/2010/main" val="144948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5" y="2672269"/>
            <a:ext cx="4429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err="1" smtClean="0"/>
              <a:t>boolean</a:t>
            </a:r>
            <a:r>
              <a:rPr lang="en-US" sz="2000" dirty="0" smtClean="0"/>
              <a:t> variable: true, false</a:t>
            </a:r>
          </a:p>
          <a:p>
            <a:pPr marL="342900" indent="-342900">
              <a:buAutoNum type="arabicParenR"/>
            </a:pPr>
            <a:r>
              <a:rPr lang="en-US" sz="2000" dirty="0" err="1" smtClean="0"/>
              <a:t>bool</a:t>
            </a:r>
            <a:r>
              <a:rPr lang="en-US" sz="2000" dirty="0" smtClean="0"/>
              <a:t>: type of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4597" y="3583461"/>
            <a:ext cx="1220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x,y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x=true;</a:t>
            </a:r>
          </a:p>
          <a:p>
            <a:r>
              <a:rPr lang="en-US" sz="2000" dirty="0" smtClean="0"/>
              <a:t>y=0;</a:t>
            </a:r>
          </a:p>
        </p:txBody>
      </p:sp>
    </p:spTree>
    <p:extLst>
      <p:ext uri="{BB962C8B-B14F-4D97-AF65-F5344CB8AC3E}">
        <p14:creationId xmlns:p14="http://schemas.microsoft.com/office/powerpoint/2010/main" val="18832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5" y="2672269"/>
            <a:ext cx="47884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+ : addition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- : subtraction 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* : multiplication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/ : division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% modulus: remainder of a division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055" y="4639173"/>
            <a:ext cx="2646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-: unary negation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*       /         %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+       -</a:t>
            </a:r>
          </a:p>
        </p:txBody>
      </p:sp>
    </p:spTree>
    <p:extLst>
      <p:ext uri="{BB962C8B-B14F-4D97-AF65-F5344CB8AC3E}">
        <p14:creationId xmlns:p14="http://schemas.microsoft.com/office/powerpoint/2010/main" val="71862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literals, variables, constants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5" y="2672269"/>
            <a:ext cx="7686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literal</a:t>
            </a:r>
            <a:r>
              <a:rPr lang="en-US" sz="2000" dirty="0" smtClean="0"/>
              <a:t>: value saved/used while coding</a:t>
            </a:r>
          </a:p>
          <a:p>
            <a:pPr marL="342900" indent="-342900"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constant</a:t>
            </a:r>
            <a:r>
              <a:rPr lang="en-US" sz="2000" dirty="0" smtClean="0"/>
              <a:t>: variable whose value cannot be changed during the execution of the </a:t>
            </a:r>
            <a:r>
              <a:rPr lang="en-US" sz="2000" dirty="0" err="1" smtClean="0"/>
              <a:t>porgram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89655" y="4474219"/>
            <a:ext cx="2685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#define PI 3.14</a:t>
            </a:r>
          </a:p>
          <a:p>
            <a:pPr marL="342900" indent="-342900">
              <a:buAutoNum type="arabicParenR"/>
            </a:pPr>
            <a:r>
              <a:rPr lang="en-US" sz="2000" dirty="0" err="1" smtClean="0"/>
              <a:t>const</a:t>
            </a:r>
            <a:r>
              <a:rPr lang="en-US" sz="2000" dirty="0" smtClean="0"/>
              <a:t> float PI=3.4;</a:t>
            </a:r>
          </a:p>
        </p:txBody>
      </p:sp>
    </p:spTree>
    <p:extLst>
      <p:ext uri="{BB962C8B-B14F-4D97-AF65-F5344CB8AC3E}">
        <p14:creationId xmlns:p14="http://schemas.microsoft.com/office/powerpoint/2010/main" val="55142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473</TotalTime>
  <Words>542</Words>
  <Application>Microsoft Macintosh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Perception</vt:lpstr>
      <vt:lpstr>C++ Variables</vt:lpstr>
      <vt:lpstr>Variables Naming Rules</vt:lpstr>
      <vt:lpstr>Variable Size</vt:lpstr>
      <vt:lpstr>Variable size (2)</vt:lpstr>
      <vt:lpstr>Characters and strings</vt:lpstr>
      <vt:lpstr>Integer/Decimal Numbers</vt:lpstr>
      <vt:lpstr>Boolean</vt:lpstr>
      <vt:lpstr>Arithmetic Operations</vt:lpstr>
      <vt:lpstr>literals, variables, constants</vt:lpstr>
      <vt:lpstr>Formatting decimal number:</vt:lpstr>
      <vt:lpstr>Formatting Text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36</cp:revision>
  <dcterms:created xsi:type="dcterms:W3CDTF">2014-08-29T16:32:33Z</dcterms:created>
  <dcterms:modified xsi:type="dcterms:W3CDTF">2014-09-10T20:09:20Z</dcterms:modified>
</cp:coreProperties>
</file>