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1" autoAdjust="0"/>
  </p:normalViewPr>
  <p:slideViewPr>
    <p:cSldViewPr snapToGrid="0" snapToObjects="1">
      <p:cViewPr varScale="1">
        <p:scale>
          <a:sx n="72" d="100"/>
          <a:sy n="72" d="100"/>
        </p:scale>
        <p:origin x="-2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 from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&gt;&gt;: used to read data from a file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ifstream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object used to read data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</a:rPr>
              <a:t>inputFile</a:t>
            </a:r>
            <a:r>
              <a:rPr lang="en-US" sz="2400" dirty="0" smtClean="0">
                <a:solidFill>
                  <a:srgbClr val="000000"/>
                </a:solidFill>
              </a:rPr>
              <a:t> &gt;&gt; x;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the data will be saved in the variable x</a:t>
            </a:r>
          </a:p>
          <a:p>
            <a:pPr marL="457200" indent="-457200">
              <a:buAutoNum type="arabicParenR" startAt="4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file’s read position</a:t>
            </a:r>
            <a:r>
              <a:rPr lang="en-US" sz="2400" dirty="0" smtClean="0">
                <a:solidFill>
                  <a:srgbClr val="000000"/>
                </a:solidFill>
              </a:rPr>
              <a:t>: marks the location of the next byte to be read</a:t>
            </a:r>
          </a:p>
          <a:p>
            <a:pPr marL="457200" indent="-457200">
              <a:buAutoNum type="arabicParenR" startAt="4"/>
            </a:pPr>
            <a:r>
              <a:rPr lang="en-US" sz="2400" dirty="0" smtClean="0">
                <a:solidFill>
                  <a:srgbClr val="000000"/>
                </a:solidFill>
              </a:rPr>
              <a:t>Data read by &gt;&gt; is separated by </a:t>
            </a:r>
            <a:r>
              <a:rPr lang="en-US" sz="2400" dirty="0" smtClean="0">
                <a:solidFill>
                  <a:srgbClr val="FF0000"/>
                </a:solidFill>
              </a:rPr>
              <a:t>spaces, tabs or newlines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AutoNum type="arabicParenR" startAt="4"/>
            </a:pPr>
            <a:r>
              <a:rPr lang="en-US" sz="2400" dirty="0" smtClean="0">
                <a:solidFill>
                  <a:srgbClr val="000000"/>
                </a:solidFill>
              </a:rPr>
              <a:t>Numeric values: &gt;&gt; automatically converts data to numeric data type.</a:t>
            </a:r>
          </a:p>
          <a:p>
            <a:pPr marL="457200" indent="-457200">
              <a:buAutoNum type="arabicParenR" startAt="4"/>
            </a:pP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7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End of the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&gt;&gt;: read data from a file and returns a true or false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true: data was successfully read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false: no value was read from the file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while(</a:t>
            </a:r>
            <a:r>
              <a:rPr lang="en-US" sz="2400" dirty="0" err="1" smtClean="0">
                <a:solidFill>
                  <a:srgbClr val="000000"/>
                </a:solidFill>
              </a:rPr>
              <a:t>inputFile</a:t>
            </a:r>
            <a:r>
              <a:rPr lang="en-US" sz="2400" dirty="0" smtClean="0">
                <a:solidFill>
                  <a:srgbClr val="000000"/>
                </a:solidFill>
              </a:rPr>
              <a:t> &gt;&gt; x)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cout</a:t>
            </a:r>
            <a:r>
              <a:rPr lang="en-US" sz="2400" dirty="0" smtClean="0">
                <a:solidFill>
                  <a:srgbClr val="000000"/>
                </a:solidFill>
              </a:rPr>
              <a:t> &lt;&lt; x&lt;&lt;</a:t>
            </a:r>
            <a:r>
              <a:rPr lang="en-US" sz="2400" dirty="0" err="1" smtClean="0">
                <a:solidFill>
                  <a:srgbClr val="000000"/>
                </a:solidFill>
              </a:rPr>
              <a:t>endl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end-of-file </a:t>
            </a:r>
            <a:r>
              <a:rPr lang="en-US" sz="2400" dirty="0" smtClean="0">
                <a:solidFill>
                  <a:srgbClr val="000000"/>
                </a:solidFill>
              </a:rPr>
              <a:t>marker: the very last character that marks the end of a file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3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File Open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open(“</a:t>
            </a:r>
            <a:r>
              <a:rPr lang="en-US" sz="2400" dirty="0" err="1" smtClean="0">
                <a:solidFill>
                  <a:srgbClr val="000000"/>
                </a:solidFill>
              </a:rPr>
              <a:t>text.txt</a:t>
            </a:r>
            <a:r>
              <a:rPr lang="en-US" sz="2400" dirty="0" smtClean="0">
                <a:solidFill>
                  <a:srgbClr val="000000"/>
                </a:solidFill>
              </a:rPr>
              <a:t>”): will fail if </a:t>
            </a:r>
            <a:r>
              <a:rPr lang="en-US" sz="2400" dirty="0" err="1" smtClean="0">
                <a:solidFill>
                  <a:srgbClr val="000000"/>
                </a:solidFill>
              </a:rPr>
              <a:t>text.txt</a:t>
            </a:r>
            <a:r>
              <a:rPr lang="en-US" sz="2400" dirty="0" smtClean="0">
                <a:solidFill>
                  <a:srgbClr val="000000"/>
                </a:solidFill>
              </a:rPr>
              <a:t> doesn’t exist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two alternative to detect if a file was opened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test the object </a:t>
            </a:r>
            <a:r>
              <a:rPr lang="en-US" sz="2400" dirty="0" err="1" smtClean="0">
                <a:solidFill>
                  <a:srgbClr val="000000"/>
                </a:solidFill>
              </a:rPr>
              <a:t>inputfile</a:t>
            </a:r>
            <a:r>
              <a:rPr lang="en-US" sz="2400" dirty="0" smtClean="0">
                <a:solidFill>
                  <a:srgbClr val="000000"/>
                </a:solidFill>
              </a:rPr>
              <a:t>: returns true if the file is opened successfully or false otherwise.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use the function fail: returns true if there was an error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if(</a:t>
            </a:r>
            <a:r>
              <a:rPr lang="en-US" sz="2400" dirty="0" err="1" smtClean="0">
                <a:solidFill>
                  <a:srgbClr val="000000"/>
                </a:solidFill>
              </a:rPr>
              <a:t>inputFile.fail</a:t>
            </a:r>
            <a:r>
              <a:rPr lang="en-US" sz="2400" dirty="0" smtClean="0">
                <a:solidFill>
                  <a:srgbClr val="000000"/>
                </a:solidFill>
              </a:rPr>
              <a:t>())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</a:rPr>
              <a:t>cout</a:t>
            </a:r>
            <a:r>
              <a:rPr lang="en-US" sz="2400" dirty="0" smtClean="0">
                <a:solidFill>
                  <a:srgbClr val="000000"/>
                </a:solidFill>
              </a:rPr>
              <a:t>&lt;&lt; “Error opening the file”</a:t>
            </a:r>
            <a:endParaRPr lang="en-US" sz="2400" dirty="0">
              <a:solidFill>
                <a:srgbClr val="000000"/>
              </a:solidFill>
            </a:endParaRP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07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Null-Terminated Strings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open function: accepts null-terminated strings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null-terminated string: string ended by the terminator:</a:t>
            </a:r>
            <a:r>
              <a:rPr lang="en-US" sz="2400" dirty="0" smtClean="0">
                <a:solidFill>
                  <a:srgbClr val="FF0000"/>
                </a:solidFill>
              </a:rPr>
              <a:t>\0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string objects: are not null-terminated strings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convert string to c-string: use the function </a:t>
            </a:r>
            <a:r>
              <a:rPr lang="en-US" sz="2400" dirty="0" err="1" smtClean="0"/>
              <a:t>c_str</a:t>
            </a:r>
            <a:r>
              <a:rPr lang="en-US" sz="2400" dirty="0" smtClean="0"/>
              <a:t>()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Example: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string filename;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filename;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inputFile.open</a:t>
            </a:r>
            <a:r>
              <a:rPr lang="en-US" sz="2400" dirty="0" smtClean="0"/>
              <a:t>(</a:t>
            </a:r>
            <a:r>
              <a:rPr lang="en-US" sz="2400" dirty="0" err="1" smtClean="0"/>
              <a:t>filename.c_str</a:t>
            </a:r>
            <a:r>
              <a:rPr lang="en-US" sz="2400" dirty="0" smtClean="0"/>
              <a:t>());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1464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fstream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open(): accepts two arguments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name of the file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access mode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datafile.open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notes.txt</a:t>
            </a:r>
            <a:r>
              <a:rPr lang="en-US" sz="2400" dirty="0" smtClean="0">
                <a:solidFill>
                  <a:srgbClr val="000000"/>
                </a:solidFill>
              </a:rPr>
              <a:t>”,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::out);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datafile.open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info.txt</a:t>
            </a:r>
            <a:r>
              <a:rPr lang="en-US" sz="2400" dirty="0" smtClean="0">
                <a:solidFill>
                  <a:srgbClr val="000000"/>
                </a:solidFill>
              </a:rPr>
              <a:t>”,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::in);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 second argument: </a:t>
            </a:r>
            <a:r>
              <a:rPr lang="en-US" sz="2400" dirty="0" smtClean="0">
                <a:solidFill>
                  <a:srgbClr val="FF0000"/>
                </a:solidFill>
              </a:rPr>
              <a:t>file access flag</a:t>
            </a:r>
          </a:p>
        </p:txBody>
      </p:sp>
    </p:spTree>
    <p:extLst>
      <p:ext uri="{BB962C8B-B14F-4D97-AF65-F5344CB8AC3E}">
        <p14:creationId xmlns:p14="http://schemas.microsoft.com/office/powerpoint/2010/main" val="46737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File Access Flag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::app: append mode, data to be preserved and file to be created if it doesn’t exist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::ate: the program goes to the end of the file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::binary: binary mode used to write data in pure binary format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::in: input mode and the file will not be created if it doesn’t exist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::out: output mode and the file’s content will be erased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</a:rPr>
              <a:t>trunc</a:t>
            </a:r>
            <a:r>
              <a:rPr lang="en-US" sz="2400" dirty="0" smtClean="0">
                <a:solidFill>
                  <a:srgbClr val="000000"/>
                </a:solidFill>
              </a:rPr>
              <a:t>: if the file exists its content will truncated (deleted)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737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dirty="0"/>
              <a:t>File Access </a:t>
            </a:r>
            <a:r>
              <a:rPr lang="en-US" dirty="0" smtClean="0"/>
              <a:t>Flag(2)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flags could be used together by using the operator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dataFile.open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info.txt</a:t>
            </a:r>
            <a:r>
              <a:rPr lang="en-US" sz="2400" dirty="0" smtClean="0">
                <a:solidFill>
                  <a:srgbClr val="000000"/>
                </a:solidFill>
              </a:rPr>
              <a:t>”,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</a:rPr>
              <a:t>in|ios</a:t>
            </a:r>
            <a:r>
              <a:rPr lang="en-US" sz="2400" dirty="0" smtClean="0">
                <a:solidFill>
                  <a:srgbClr val="000000"/>
                </a:solidFill>
              </a:rPr>
              <a:t>::out);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dataFile.open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info.xt</a:t>
            </a:r>
            <a:r>
              <a:rPr lang="en-US" sz="2400" dirty="0" smtClean="0">
                <a:solidFill>
                  <a:srgbClr val="000000"/>
                </a:solidFill>
              </a:rPr>
              <a:t>”,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::out |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::app);</a:t>
            </a:r>
            <a:endParaRPr lang="en-US" sz="2400" dirty="0"/>
          </a:p>
          <a:p>
            <a:r>
              <a:rPr lang="en-US" sz="2400" dirty="0" smtClean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6737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348" y="1123856"/>
            <a:ext cx="946590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Opening a file with the definition statement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fstream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dataFile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dataFile.open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name.txt</a:t>
            </a:r>
            <a:r>
              <a:rPr lang="en-US" sz="2400" dirty="0" smtClean="0">
                <a:solidFill>
                  <a:srgbClr val="000000"/>
                </a:solidFill>
              </a:rPr>
              <a:t>”,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::in |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::out)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or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</a:rPr>
              <a:t>fstream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dataFile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name.txt</a:t>
            </a:r>
            <a:r>
              <a:rPr lang="en-US" sz="2400" dirty="0" smtClean="0">
                <a:solidFill>
                  <a:srgbClr val="000000"/>
                </a:solidFill>
              </a:rPr>
              <a:t>”,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::in |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::out);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 second alternative could be used with all file streams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7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File Output Formatting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file output could be formatted like screen output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Formatting functions covered in </a:t>
            </a:r>
            <a:r>
              <a:rPr lang="en-US" sz="2400" dirty="0" smtClean="0">
                <a:solidFill>
                  <a:srgbClr val="FF0000"/>
                </a:solidFill>
              </a:rPr>
              <a:t>chapter 3</a:t>
            </a:r>
            <a:r>
              <a:rPr lang="en-US" sz="2400" dirty="0" smtClean="0">
                <a:solidFill>
                  <a:srgbClr val="000000"/>
                </a:solidFill>
              </a:rPr>
              <a:t> could be used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For example: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1) double radius=3.45844534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</a:rPr>
              <a:t>dataFile</a:t>
            </a:r>
            <a:r>
              <a:rPr lang="en-US" sz="2400" dirty="0" smtClean="0">
                <a:solidFill>
                  <a:srgbClr val="000000"/>
                </a:solidFill>
              </a:rPr>
              <a:t> &lt;&lt; </a:t>
            </a:r>
            <a:r>
              <a:rPr lang="en-US" sz="2400" dirty="0" err="1" smtClean="0">
                <a:solidFill>
                  <a:srgbClr val="000000"/>
                </a:solidFill>
              </a:rPr>
              <a:t>setprecision</a:t>
            </a:r>
            <a:r>
              <a:rPr lang="en-US" sz="2400" dirty="0" smtClean="0">
                <a:solidFill>
                  <a:srgbClr val="000000"/>
                </a:solidFill>
              </a:rPr>
              <a:t>(3)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</a:rPr>
              <a:t>dataFile</a:t>
            </a:r>
            <a:r>
              <a:rPr lang="en-US" sz="2400" dirty="0" smtClean="0">
                <a:solidFill>
                  <a:srgbClr val="000000"/>
                </a:solidFill>
              </a:rPr>
              <a:t> &lt;&lt; radius &lt;&lt; </a:t>
            </a:r>
            <a:r>
              <a:rPr lang="en-US" sz="2400" dirty="0" err="1" smtClean="0">
                <a:solidFill>
                  <a:srgbClr val="000000"/>
                </a:solidFill>
              </a:rPr>
              <a:t>endl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2) </a:t>
            </a:r>
            <a:r>
              <a:rPr lang="en-US" sz="2400" dirty="0" err="1" smtClean="0">
                <a:solidFill>
                  <a:srgbClr val="000000"/>
                </a:solidFill>
              </a:rPr>
              <a:t>dataFile</a:t>
            </a:r>
            <a:r>
              <a:rPr lang="en-US" sz="2400" dirty="0" smtClean="0">
                <a:solidFill>
                  <a:srgbClr val="000000"/>
                </a:solidFill>
              </a:rPr>
              <a:t> &lt;&lt; </a:t>
            </a:r>
            <a:r>
              <a:rPr lang="en-US" sz="2400" dirty="0" err="1" smtClean="0">
                <a:solidFill>
                  <a:srgbClr val="000000"/>
                </a:solidFill>
              </a:rPr>
              <a:t>setw</a:t>
            </a:r>
            <a:r>
              <a:rPr lang="en-US" sz="2400" dirty="0" smtClean="0">
                <a:solidFill>
                  <a:srgbClr val="000000"/>
                </a:solidFill>
              </a:rPr>
              <a:t>(10)&lt;&lt;radius;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737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Passing File Stream Objects to Functions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File stream objects have to </a:t>
            </a:r>
            <a:r>
              <a:rPr lang="en-US" sz="2400" dirty="0" smtClean="0">
                <a:solidFill>
                  <a:srgbClr val="FF0000"/>
                </a:solidFill>
              </a:rPr>
              <a:t>be passed by reference </a:t>
            </a:r>
            <a:r>
              <a:rPr lang="en-US" sz="2400" dirty="0" smtClean="0">
                <a:solidFill>
                  <a:srgbClr val="000000"/>
                </a:solidFill>
              </a:rPr>
              <a:t>to a function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bool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openFile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fstream</a:t>
            </a:r>
            <a:r>
              <a:rPr lang="en-US" sz="2400" dirty="0" smtClean="0">
                <a:solidFill>
                  <a:srgbClr val="000000"/>
                </a:solidFill>
              </a:rPr>
              <a:t> &amp;</a:t>
            </a:r>
            <a:r>
              <a:rPr lang="en-US" sz="2400" dirty="0" err="1" smtClean="0">
                <a:solidFill>
                  <a:srgbClr val="000000"/>
                </a:solidFill>
              </a:rPr>
              <a:t>file,string</a:t>
            </a:r>
            <a:r>
              <a:rPr lang="en-US" sz="2400" dirty="0" smtClean="0">
                <a:solidFill>
                  <a:srgbClr val="000000"/>
                </a:solidFill>
              </a:rPr>
              <a:t> name)</a:t>
            </a:r>
            <a:endParaRPr lang="en-US" sz="2400" dirty="0"/>
          </a:p>
          <a:p>
            <a:r>
              <a:rPr lang="en-US" sz="2400" dirty="0" smtClean="0">
                <a:solidFill>
                  <a:srgbClr val="000000"/>
                </a:solidFill>
              </a:rPr>
              <a:t>      void </a:t>
            </a:r>
            <a:r>
              <a:rPr lang="en-US" sz="2400" dirty="0" err="1" smtClean="0">
                <a:solidFill>
                  <a:srgbClr val="000000"/>
                </a:solidFill>
              </a:rPr>
              <a:t>readFileContent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ifstream</a:t>
            </a:r>
            <a:r>
              <a:rPr lang="en-US" sz="2400" dirty="0" smtClean="0">
                <a:solidFill>
                  <a:srgbClr val="000000"/>
                </a:solidFill>
              </a:rPr>
              <a:t> &amp;doc, string name)</a:t>
            </a:r>
          </a:p>
        </p:txBody>
      </p:sp>
    </p:spTree>
    <p:extLst>
      <p:ext uri="{BB962C8B-B14F-4D97-AF65-F5344CB8AC3E}">
        <p14:creationId xmlns:p14="http://schemas.microsoft.com/office/powerpoint/2010/main" val="36859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Write data to a file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Read data from a file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Read and Write data to a file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Error Testing Of Stream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all stream objects have error state bits that indicate the condition of the stream.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FF0000"/>
                </a:solidFill>
              </a:rPr>
              <a:t>ios</a:t>
            </a:r>
            <a:r>
              <a:rPr lang="en-US" sz="2400" dirty="0" smtClean="0">
                <a:solidFill>
                  <a:srgbClr val="FF0000"/>
                </a:solidFill>
              </a:rPr>
              <a:t>::</a:t>
            </a:r>
            <a:r>
              <a:rPr lang="en-US" sz="2400" dirty="0" err="1" smtClean="0">
                <a:solidFill>
                  <a:srgbClr val="FF0000"/>
                </a:solidFill>
              </a:rPr>
              <a:t>eofbit</a:t>
            </a:r>
            <a:r>
              <a:rPr lang="en-US" sz="2400" dirty="0" smtClean="0">
                <a:solidFill>
                  <a:srgbClr val="000000"/>
                </a:solidFill>
              </a:rPr>
              <a:t>: set when the end of a stream is encountered: use the function </a:t>
            </a:r>
            <a:r>
              <a:rPr lang="en-US" sz="2400" dirty="0" err="1" smtClean="0">
                <a:solidFill>
                  <a:srgbClr val="FF0000"/>
                </a:solidFill>
              </a:rPr>
              <a:t>eof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FF0000"/>
                </a:solidFill>
              </a:rPr>
              <a:t>ios</a:t>
            </a:r>
            <a:r>
              <a:rPr lang="en-US" sz="2400" dirty="0" smtClean="0">
                <a:solidFill>
                  <a:srgbClr val="FF0000"/>
                </a:solidFill>
              </a:rPr>
              <a:t>::</a:t>
            </a:r>
            <a:r>
              <a:rPr lang="en-US" sz="2400" dirty="0" err="1" smtClean="0">
                <a:solidFill>
                  <a:srgbClr val="FF0000"/>
                </a:solidFill>
              </a:rPr>
              <a:t>badbit</a:t>
            </a:r>
            <a:r>
              <a:rPr lang="en-US" sz="2400" dirty="0" smtClean="0">
                <a:solidFill>
                  <a:srgbClr val="000000"/>
                </a:solidFill>
              </a:rPr>
              <a:t>: set when invalid operation was executed: use the function </a:t>
            </a:r>
            <a:r>
              <a:rPr lang="en-US" sz="2400" dirty="0" smtClean="0">
                <a:solidFill>
                  <a:srgbClr val="FF0000"/>
                </a:solidFill>
              </a:rPr>
              <a:t>bad()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FF0000"/>
                </a:solidFill>
              </a:rPr>
              <a:t>ios</a:t>
            </a:r>
            <a:r>
              <a:rPr lang="en-US" sz="2400" dirty="0" smtClean="0">
                <a:solidFill>
                  <a:srgbClr val="FF0000"/>
                </a:solidFill>
              </a:rPr>
              <a:t>::</a:t>
            </a:r>
            <a:r>
              <a:rPr lang="en-US" sz="2400" dirty="0" err="1" smtClean="0">
                <a:solidFill>
                  <a:srgbClr val="FF0000"/>
                </a:solidFill>
              </a:rPr>
              <a:t>goodbit</a:t>
            </a:r>
            <a:r>
              <a:rPr lang="en-US" sz="2400" dirty="0" smtClean="0">
                <a:solidFill>
                  <a:srgbClr val="000000"/>
                </a:solidFill>
              </a:rPr>
              <a:t>: set when all the others bits are not set: use the function </a:t>
            </a:r>
            <a:r>
              <a:rPr lang="en-US" sz="2400" dirty="0" smtClean="0">
                <a:solidFill>
                  <a:srgbClr val="FF0000"/>
                </a:solidFill>
              </a:rPr>
              <a:t>good()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  <a:r>
              <a:rPr lang="en-US" sz="2400" dirty="0" err="1" smtClean="0">
                <a:solidFill>
                  <a:srgbClr val="000000"/>
                </a:solidFill>
              </a:rPr>
              <a:t>inputFile.good</a:t>
            </a:r>
            <a:r>
              <a:rPr lang="en-US" sz="2400" dirty="0" smtClean="0">
                <a:solidFill>
                  <a:srgbClr val="000000"/>
                </a:solidFill>
              </a:rPr>
              <a:t>(), </a:t>
            </a:r>
            <a:r>
              <a:rPr lang="en-US" sz="2400" dirty="0" err="1" smtClean="0">
                <a:solidFill>
                  <a:srgbClr val="000000"/>
                </a:solidFill>
              </a:rPr>
              <a:t>inputFile.eof</a:t>
            </a:r>
            <a:r>
              <a:rPr lang="en-US" sz="2400" dirty="0" smtClean="0">
                <a:solidFill>
                  <a:srgbClr val="000000"/>
                </a:solidFill>
              </a:rPr>
              <a:t>()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clear: </a:t>
            </a:r>
            <a:r>
              <a:rPr lang="en-US" sz="2400" dirty="0" smtClean="0"/>
              <a:t>clears all the flags(without an </a:t>
            </a:r>
            <a:r>
              <a:rPr lang="en-US" sz="2400" dirty="0" err="1" smtClean="0"/>
              <a:t>arg</a:t>
            </a:r>
            <a:r>
              <a:rPr lang="en-US" sz="2400" dirty="0" smtClean="0"/>
              <a:t>) or the flag passed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36859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Reading Delimiters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\n: is a delimiter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he &gt;&gt; doesn’t read whitespace characters, \n…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Use the function: </a:t>
            </a:r>
            <a:r>
              <a:rPr lang="en-US" sz="2400" dirty="0" err="1" smtClean="0">
                <a:solidFill>
                  <a:srgbClr val="FF0000"/>
                </a:solidFill>
              </a:rPr>
              <a:t>getline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datafile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str</a:t>
            </a:r>
            <a:r>
              <a:rPr lang="en-US" sz="2400" dirty="0" smtClean="0">
                <a:solidFill>
                  <a:srgbClr val="FF0000"/>
                </a:solidFill>
              </a:rPr>
              <a:t>, ‘\n’)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/>
              <a:t>datafile</a:t>
            </a:r>
            <a:r>
              <a:rPr lang="en-US" sz="2400" dirty="0" smtClean="0"/>
              <a:t>: stream object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/>
              <a:t>str</a:t>
            </a:r>
            <a:r>
              <a:rPr lang="en-US" sz="2400" dirty="0" smtClean="0"/>
              <a:t>: the output will stored in </a:t>
            </a:r>
            <a:r>
              <a:rPr lang="en-US" sz="2400" dirty="0" err="1" smtClean="0"/>
              <a:t>str</a:t>
            </a:r>
            <a:endParaRPr lang="en-US" sz="2400" dirty="0" smtClean="0"/>
          </a:p>
          <a:p>
            <a:pPr marL="914400" lvl="1" indent="-457200">
              <a:buAutoNum type="arabicParenR"/>
            </a:pPr>
            <a:r>
              <a:rPr lang="en-US" sz="2400" dirty="0" smtClean="0"/>
              <a:t>‘\n’: when the delimiter is encountered, the function will stop reading.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The third argument is optional and it’s default value is:</a:t>
            </a:r>
            <a:r>
              <a:rPr lang="en-US" sz="2400" dirty="0" smtClean="0">
                <a:solidFill>
                  <a:srgbClr val="FF0000"/>
                </a:solidFill>
              </a:rPr>
              <a:t>’\n’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The user can define a delimiter like $, # and can pass them to </a:t>
            </a:r>
            <a:r>
              <a:rPr lang="en-US" sz="2400" dirty="0" err="1" smtClean="0"/>
              <a:t>getline</a:t>
            </a:r>
            <a:r>
              <a:rPr lang="en-US" sz="2400" dirty="0" smtClean="0"/>
              <a:t> as arguments.</a:t>
            </a:r>
          </a:p>
        </p:txBody>
      </p:sp>
    </p:spTree>
    <p:extLst>
      <p:ext uri="{BB962C8B-B14F-4D97-AF65-F5344CB8AC3E}">
        <p14:creationId xmlns:p14="http://schemas.microsoft.com/office/powerpoint/2010/main" val="36859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Reading and Writing a single character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get(</a:t>
            </a:r>
            <a:r>
              <a:rPr lang="en-US" sz="2400" dirty="0" err="1" smtClean="0">
                <a:solidFill>
                  <a:srgbClr val="000000"/>
                </a:solidFill>
              </a:rPr>
              <a:t>ch</a:t>
            </a:r>
            <a:r>
              <a:rPr lang="en-US" sz="2400" dirty="0" smtClean="0">
                <a:solidFill>
                  <a:srgbClr val="000000"/>
                </a:solidFill>
              </a:rPr>
              <a:t>): reads a single character and stores it in </a:t>
            </a:r>
            <a:r>
              <a:rPr lang="en-US" sz="2400" dirty="0" err="1" smtClean="0">
                <a:solidFill>
                  <a:srgbClr val="000000"/>
                </a:solidFill>
              </a:rPr>
              <a:t>ch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</a:rPr>
              <a:t>dataFile.get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ch</a:t>
            </a:r>
            <a:r>
              <a:rPr lang="en-US" sz="24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3)  put(</a:t>
            </a:r>
            <a:r>
              <a:rPr lang="en-US" sz="2400" dirty="0" err="1" smtClean="0">
                <a:solidFill>
                  <a:srgbClr val="000000"/>
                </a:solidFill>
              </a:rPr>
              <a:t>ch</a:t>
            </a:r>
            <a:r>
              <a:rPr lang="en-US" sz="2400" dirty="0" smtClean="0">
                <a:solidFill>
                  <a:srgbClr val="000000"/>
                </a:solidFill>
              </a:rPr>
              <a:t>): write a single character to a file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59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Working With Multiple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It’s possible to open and use multiple files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ifstream</a:t>
            </a:r>
            <a:r>
              <a:rPr lang="en-US" sz="2400" dirty="0" smtClean="0">
                <a:solidFill>
                  <a:srgbClr val="000000"/>
                </a:solidFill>
              </a:rPr>
              <a:t> file1;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>
                <a:solidFill>
                  <a:srgbClr val="000000"/>
                </a:solidFill>
              </a:rPr>
              <a:t>o</a:t>
            </a:r>
            <a:r>
              <a:rPr lang="en-US" sz="2400" dirty="0" err="1" smtClean="0">
                <a:solidFill>
                  <a:srgbClr val="000000"/>
                </a:solidFill>
              </a:rPr>
              <a:t>fstream</a:t>
            </a:r>
            <a:r>
              <a:rPr lang="en-US" sz="2400" dirty="0" smtClean="0">
                <a:solidFill>
                  <a:srgbClr val="000000"/>
                </a:solidFill>
              </a:rPr>
              <a:t> file2;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file1.open(…);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file2.open(…);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//work with file 1 and file 2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 file1.close(</a:t>
            </a:r>
            <a:r>
              <a:rPr lang="en-US" sz="2400" dirty="0">
                <a:solidFill>
                  <a:srgbClr val="000000"/>
                </a:solidFill>
              </a:rPr>
              <a:t>…);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file2</a:t>
            </a:r>
            <a:r>
              <a:rPr lang="en-US" sz="2400" dirty="0" smtClean="0">
                <a:solidFill>
                  <a:srgbClr val="000000"/>
                </a:solidFill>
              </a:rPr>
              <a:t>.close(</a:t>
            </a:r>
            <a:r>
              <a:rPr lang="en-US" sz="2400" dirty="0">
                <a:solidFill>
                  <a:srgbClr val="000000"/>
                </a:solidFill>
              </a:rPr>
              <a:t>…);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049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Written data is not converted to ASCII text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ASCII text: each character is expressed by using its ASCIII code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1231 will be written as 49 50 51 49</a:t>
            </a:r>
          </a:p>
          <a:p>
            <a:pPr marL="457200" indent="-457200">
              <a:buAutoNum type="arabicParenR" startAt="4"/>
            </a:pPr>
            <a:r>
              <a:rPr lang="en-US" sz="2400" dirty="0" smtClean="0">
                <a:solidFill>
                  <a:srgbClr val="000000"/>
                </a:solidFill>
              </a:rPr>
              <a:t>The conversion is done by the operator &lt;&lt; </a:t>
            </a:r>
          </a:p>
          <a:p>
            <a:pPr marL="457200" indent="-457200">
              <a:buAutoNum type="arabicParenR" startAt="4"/>
            </a:pPr>
            <a:r>
              <a:rPr lang="en-US" sz="2400" dirty="0" smtClean="0">
                <a:solidFill>
                  <a:srgbClr val="000000"/>
                </a:solidFill>
              </a:rPr>
              <a:t>the binary format of 1231 will be: 10011001111</a:t>
            </a:r>
          </a:p>
          <a:p>
            <a:pPr marL="457200" indent="-457200">
              <a:buAutoNum type="arabicParenR" startAt="4"/>
            </a:pPr>
            <a:r>
              <a:rPr lang="en-US" sz="2400" dirty="0" smtClean="0">
                <a:solidFill>
                  <a:srgbClr val="000000"/>
                </a:solidFill>
              </a:rPr>
              <a:t>By default, files are open in text mode</a:t>
            </a:r>
          </a:p>
          <a:p>
            <a:pPr marL="457200" indent="-457200">
              <a:buAutoNum type="arabicParenR" startAt="4"/>
            </a:pPr>
            <a:r>
              <a:rPr lang="en-US" sz="2400" dirty="0" smtClean="0">
                <a:solidFill>
                  <a:srgbClr val="000000"/>
                </a:solidFill>
              </a:rPr>
              <a:t>To open a file in a binary mode: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</a:rPr>
              <a:t>file.open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text.bin</a:t>
            </a:r>
            <a:r>
              <a:rPr lang="en-US" sz="2400" dirty="0" smtClean="0">
                <a:solidFill>
                  <a:srgbClr val="000000"/>
                </a:solidFill>
              </a:rPr>
              <a:t>”, </a:t>
            </a:r>
            <a:r>
              <a:rPr lang="en-US" sz="2400" dirty="0" err="1" smtClean="0">
                <a:solidFill>
                  <a:srgbClr val="000000"/>
                </a:solidFill>
              </a:rPr>
              <a:t>ios</a:t>
            </a:r>
            <a:r>
              <a:rPr lang="en-US" sz="2400" dirty="0" smtClean="0">
                <a:solidFill>
                  <a:srgbClr val="000000"/>
                </a:solidFill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</a:rPr>
              <a:t>out|ios</a:t>
            </a:r>
            <a:r>
              <a:rPr lang="en-US" sz="2400" dirty="0" smtClean="0">
                <a:solidFill>
                  <a:srgbClr val="000000"/>
                </a:solidFill>
              </a:rPr>
              <a:t>::binary)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742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Reading and Writing in Binary Format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write data in binary format: use write function to write characters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</a:rPr>
              <a:t>fileStream.write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address,size</a:t>
            </a:r>
            <a:r>
              <a:rPr lang="en-US" sz="2400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address: is the address of char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Example: char </a:t>
            </a:r>
            <a:r>
              <a:rPr lang="en-US" sz="2400" dirty="0" smtClean="0">
                <a:solidFill>
                  <a:srgbClr val="000000"/>
                </a:solidFill>
              </a:rPr>
              <a:t>c=‘A’;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</a:rPr>
              <a:t>file.write</a:t>
            </a:r>
            <a:r>
              <a:rPr lang="en-US" sz="2400" dirty="0" smtClean="0">
                <a:solidFill>
                  <a:srgbClr val="000000"/>
                </a:solidFill>
              </a:rPr>
              <a:t>(&amp;</a:t>
            </a:r>
            <a:r>
              <a:rPr lang="en-US" sz="2400" dirty="0" err="1" smtClean="0">
                <a:solidFill>
                  <a:srgbClr val="000000"/>
                </a:solidFill>
              </a:rPr>
              <a:t>c</a:t>
            </a:r>
            <a:r>
              <a:rPr lang="en-US" sz="2400" dirty="0" err="1" smtClean="0">
                <a:solidFill>
                  <a:srgbClr val="000000"/>
                </a:solidFill>
              </a:rPr>
              <a:t>,sizeof</a:t>
            </a:r>
            <a:r>
              <a:rPr lang="en-US" sz="2400" dirty="0" smtClean="0">
                <a:solidFill>
                  <a:srgbClr val="000000"/>
                </a:solidFill>
              </a:rPr>
              <a:t>(c));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char c1[]={‘A’,’B’,’C’};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</a:rPr>
              <a:t>file.write</a:t>
            </a:r>
            <a:r>
              <a:rPr lang="en-US" sz="2400" dirty="0">
                <a:solidFill>
                  <a:srgbClr val="000000"/>
                </a:solidFill>
              </a:rPr>
              <a:t>(&amp;</a:t>
            </a:r>
            <a:r>
              <a:rPr lang="en-US" sz="2400" dirty="0" err="1">
                <a:solidFill>
                  <a:srgbClr val="000000"/>
                </a:solidFill>
              </a:rPr>
              <a:t>c,sizeof</a:t>
            </a:r>
            <a:r>
              <a:rPr lang="en-US" sz="2400" dirty="0">
                <a:solidFill>
                  <a:srgbClr val="000000"/>
                </a:solidFill>
              </a:rPr>
              <a:t>(c))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to read data in </a:t>
            </a:r>
            <a:r>
              <a:rPr lang="en-US" sz="2400" dirty="0" err="1" smtClean="0">
                <a:solidFill>
                  <a:srgbClr val="000000"/>
                </a:solidFill>
              </a:rPr>
              <a:t>binray</a:t>
            </a:r>
            <a:r>
              <a:rPr lang="en-US" sz="2400" dirty="0" smtClean="0">
                <a:solidFill>
                  <a:srgbClr val="000000"/>
                </a:solidFill>
              </a:rPr>
              <a:t> format: use read function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</a:rPr>
              <a:t>fileObject.read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address,size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Example:   char x[10];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</a:t>
            </a:r>
            <a:r>
              <a:rPr lang="en-US" sz="2400" dirty="0" err="1" smtClean="0">
                <a:solidFill>
                  <a:srgbClr val="000000"/>
                </a:solidFill>
              </a:rPr>
              <a:t>file.read</a:t>
            </a:r>
            <a:r>
              <a:rPr lang="en-US" sz="2400" dirty="0" smtClean="0">
                <a:solidFill>
                  <a:srgbClr val="000000"/>
                </a:solidFill>
              </a:rPr>
              <a:t>(&amp;</a:t>
            </a:r>
            <a:r>
              <a:rPr lang="en-US" sz="2400" dirty="0" err="1" smtClean="0">
                <a:solidFill>
                  <a:srgbClr val="000000"/>
                </a:solidFill>
              </a:rPr>
              <a:t>x,sizeof</a:t>
            </a:r>
            <a:r>
              <a:rPr lang="en-US" sz="2400" dirty="0" smtClean="0">
                <a:solidFill>
                  <a:srgbClr val="000000"/>
                </a:solidFill>
              </a:rPr>
              <a:t>(x));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628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990" y="1123856"/>
            <a:ext cx="955514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Write Data Other Than Char to Binary Files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write data that doesn’t have a char type: use </a:t>
            </a:r>
            <a:r>
              <a:rPr lang="en-US" sz="2400" dirty="0" err="1" smtClean="0">
                <a:solidFill>
                  <a:srgbClr val="FF0000"/>
                </a:solidFill>
              </a:rPr>
              <a:t>reinterpret_cast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dataType</a:t>
            </a:r>
            <a:r>
              <a:rPr lang="en-US" sz="2400" dirty="0" smtClean="0">
                <a:solidFill>
                  <a:srgbClr val="FF0000"/>
                </a:solidFill>
              </a:rPr>
              <a:t>&gt;(value)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reinterpret_cast</a:t>
            </a:r>
            <a:r>
              <a:rPr lang="en-US" sz="2400" dirty="0">
                <a:solidFill>
                  <a:srgbClr val="000000"/>
                </a:solidFill>
              </a:rPr>
              <a:t>&lt;</a:t>
            </a:r>
            <a:r>
              <a:rPr lang="en-US" sz="2400" dirty="0" err="1">
                <a:solidFill>
                  <a:srgbClr val="000000"/>
                </a:solidFill>
              </a:rPr>
              <a:t>dataType</a:t>
            </a:r>
            <a:r>
              <a:rPr lang="en-US" sz="2400" dirty="0">
                <a:solidFill>
                  <a:srgbClr val="000000"/>
                </a:solidFill>
              </a:rPr>
              <a:t>&gt;(</a:t>
            </a:r>
            <a:r>
              <a:rPr lang="en-US" sz="2400" dirty="0" smtClean="0">
                <a:solidFill>
                  <a:srgbClr val="000000"/>
                </a:solidFill>
              </a:rPr>
              <a:t>v): converts v which is an address to </a:t>
            </a:r>
            <a:r>
              <a:rPr lang="en-US" sz="2400" dirty="0" err="1" smtClean="0">
                <a:solidFill>
                  <a:srgbClr val="000000"/>
                </a:solidFill>
              </a:rPr>
              <a:t>dataType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x=56;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char *p;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p=</a:t>
            </a:r>
            <a:r>
              <a:rPr lang="en-US" sz="2400" dirty="0" err="1">
                <a:solidFill>
                  <a:srgbClr val="000000"/>
                </a:solidFill>
              </a:rPr>
              <a:t>reinterpret_cast</a:t>
            </a:r>
            <a:r>
              <a:rPr lang="en-US" sz="2400" dirty="0" smtClean="0">
                <a:solidFill>
                  <a:srgbClr val="000000"/>
                </a:solidFill>
              </a:rPr>
              <a:t>&lt;</a:t>
            </a:r>
            <a:r>
              <a:rPr lang="en-US" sz="2400" dirty="0" smtClean="0">
                <a:solidFill>
                  <a:srgbClr val="FF0000"/>
                </a:solidFill>
              </a:rPr>
              <a:t>char*</a:t>
            </a:r>
            <a:r>
              <a:rPr lang="en-US" sz="2400" dirty="0" smtClean="0">
                <a:solidFill>
                  <a:srgbClr val="000000"/>
                </a:solidFill>
              </a:rPr>
              <a:t>&gt;(&amp;x)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</a:rPr>
              <a:t>file.write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p,sizeof</a:t>
            </a:r>
            <a:r>
              <a:rPr lang="en-US" sz="2400" dirty="0" smtClean="0">
                <a:solidFill>
                  <a:srgbClr val="000000"/>
                </a:solidFill>
              </a:rPr>
              <a:t>(x));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6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990" y="1123856"/>
            <a:ext cx="955514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Writing Structured Data To A Binary File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 size of the structure variable has to be fixed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use the </a:t>
            </a:r>
            <a:r>
              <a:rPr lang="en-US" sz="2400" dirty="0" err="1" smtClean="0">
                <a:solidFill>
                  <a:srgbClr val="000000"/>
                </a:solidFill>
              </a:rPr>
              <a:t>reinterpret_cast</a:t>
            </a:r>
            <a:r>
              <a:rPr lang="en-US" sz="2400" dirty="0" smtClean="0">
                <a:solidFill>
                  <a:srgbClr val="000000"/>
                </a:solidFill>
              </a:rPr>
              <a:t> function to use a char pointer with the structure data type.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Book b;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char *p;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p=</a:t>
            </a:r>
            <a:r>
              <a:rPr lang="en-US" sz="2400" dirty="0" err="1">
                <a:solidFill>
                  <a:srgbClr val="000000"/>
                </a:solidFill>
              </a:rPr>
              <a:t>reinterpret_cast</a:t>
            </a:r>
            <a:r>
              <a:rPr lang="en-US" sz="2400" dirty="0" smtClean="0">
                <a:solidFill>
                  <a:srgbClr val="000000"/>
                </a:solidFill>
              </a:rPr>
              <a:t>&lt;</a:t>
            </a:r>
            <a:r>
              <a:rPr lang="en-US" sz="2400" dirty="0" smtClean="0">
                <a:solidFill>
                  <a:srgbClr val="FF0000"/>
                </a:solidFill>
              </a:rPr>
              <a:t>char*</a:t>
            </a:r>
            <a:r>
              <a:rPr lang="en-US" sz="2400" dirty="0" smtClean="0">
                <a:solidFill>
                  <a:srgbClr val="000000"/>
                </a:solidFill>
              </a:rPr>
              <a:t>&gt;(&amp;b)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</a:rPr>
              <a:t>file.write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p,sizeof</a:t>
            </a:r>
            <a:r>
              <a:rPr lang="en-US" sz="2400" dirty="0" smtClean="0">
                <a:solidFill>
                  <a:srgbClr val="000000"/>
                </a:solidFill>
              </a:rPr>
              <a:t>(b));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990" y="1123856"/>
            <a:ext cx="955514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Random-Access Files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Sequential mode: read/write position starts at the file’s beginning except when the </a:t>
            </a:r>
            <a:r>
              <a:rPr lang="en-US" sz="2400" dirty="0" err="1" smtClean="0">
                <a:solidFill>
                  <a:srgbClr val="000000"/>
                </a:solidFill>
              </a:rPr>
              <a:t>ios:app</a:t>
            </a:r>
            <a:r>
              <a:rPr lang="en-US" sz="2400" dirty="0" smtClean="0">
                <a:solidFill>
                  <a:srgbClr val="000000"/>
                </a:solidFill>
              </a:rPr>
              <a:t> mode is used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Radom-Access Mode: read/write immediately jumps to a specific byte without reading the preceding ones.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For the random-access mode, C++ provides two functions: </a:t>
            </a:r>
            <a:r>
              <a:rPr lang="en-US" sz="2400" dirty="0" err="1" smtClean="0">
                <a:solidFill>
                  <a:srgbClr val="FF0000"/>
                </a:solidFill>
              </a:rPr>
              <a:t>seekp</a:t>
            </a:r>
            <a:r>
              <a:rPr lang="en-US" sz="2400" dirty="0" smtClean="0">
                <a:solidFill>
                  <a:srgbClr val="FF0000"/>
                </a:solidFill>
              </a:rPr>
              <a:t> (put) </a:t>
            </a:r>
            <a:r>
              <a:rPr lang="en-US" sz="2400" dirty="0" smtClean="0">
                <a:solidFill>
                  <a:srgbClr val="000000"/>
                </a:solidFill>
              </a:rPr>
              <a:t>and </a:t>
            </a:r>
            <a:r>
              <a:rPr lang="en-US" sz="2400" dirty="0" err="1" smtClean="0">
                <a:solidFill>
                  <a:srgbClr val="FF0000"/>
                </a:solidFill>
              </a:rPr>
              <a:t>seekg</a:t>
            </a:r>
            <a:r>
              <a:rPr lang="en-US" sz="2400" dirty="0" smtClean="0">
                <a:solidFill>
                  <a:srgbClr val="FF0000"/>
                </a:solidFill>
              </a:rPr>
              <a:t> (get) </a:t>
            </a:r>
            <a:r>
              <a:rPr lang="en-US" sz="2400" dirty="0" smtClean="0"/>
              <a:t>to move the file’s read/write position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FF0000"/>
                </a:solidFill>
              </a:rPr>
              <a:t>seekp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is used to write data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FF0000"/>
                </a:solidFill>
              </a:rPr>
              <a:t>seekg</a:t>
            </a:r>
            <a:r>
              <a:rPr lang="en-US" sz="2400" dirty="0" smtClean="0">
                <a:solidFill>
                  <a:srgbClr val="000000"/>
                </a:solidFill>
              </a:rPr>
              <a:t>: is used to read data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520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990" y="1123856"/>
            <a:ext cx="955514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Random-Access Files (2)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Example: </a:t>
            </a:r>
            <a:r>
              <a:rPr lang="en-US" sz="2400" dirty="0" err="1">
                <a:solidFill>
                  <a:srgbClr val="000000"/>
                </a:solidFill>
              </a:rPr>
              <a:t>file.seekp</a:t>
            </a:r>
            <a:r>
              <a:rPr lang="en-US" sz="2400" dirty="0" smtClean="0">
                <a:solidFill>
                  <a:srgbClr val="000000"/>
                </a:solidFill>
              </a:rPr>
              <a:t>(20L</a:t>
            </a:r>
            <a:r>
              <a:rPr lang="en-US" sz="2400" dirty="0">
                <a:solidFill>
                  <a:srgbClr val="000000"/>
                </a:solidFill>
              </a:rPr>
              <a:t>,ios::beg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smtClean="0">
                <a:solidFill>
                  <a:srgbClr val="6084DD"/>
                </a:solidFill>
              </a:rPr>
              <a:t>20L</a:t>
            </a:r>
            <a:r>
              <a:rPr lang="en-US" sz="2400" dirty="0" smtClean="0">
                <a:solidFill>
                  <a:srgbClr val="000000"/>
                </a:solidFill>
              </a:rPr>
              <a:t>: long integer representing an offset into the file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ios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::beg</a:t>
            </a:r>
            <a:r>
              <a:rPr lang="en-US" sz="2400" dirty="0" smtClean="0">
                <a:solidFill>
                  <a:srgbClr val="000000"/>
                </a:solidFill>
              </a:rPr>
              <a:t>: the offset is calculated from the beginning of  the file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The writing position will move the the byte number 20. The index of the first byte is 0.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2) Three modes used by </a:t>
            </a:r>
            <a:r>
              <a:rPr lang="en-US" sz="2400" dirty="0" err="1" smtClean="0">
                <a:solidFill>
                  <a:srgbClr val="000000"/>
                </a:solidFill>
              </a:rPr>
              <a:t>seekp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dirty="0" err="1" smtClean="0">
                <a:solidFill>
                  <a:srgbClr val="000000"/>
                </a:solidFill>
              </a:rPr>
              <a:t>seekg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</a:t>
            </a:r>
            <a:r>
              <a:rPr lang="en-US" sz="2400" dirty="0" smtClean="0">
                <a:solidFill>
                  <a:srgbClr val="7A9610"/>
                </a:solidFill>
              </a:rPr>
              <a:t> </a:t>
            </a:r>
            <a:r>
              <a:rPr lang="en-US" sz="2400" dirty="0" err="1" smtClean="0">
                <a:solidFill>
                  <a:srgbClr val="7A9610"/>
                </a:solidFill>
              </a:rPr>
              <a:t>ios</a:t>
            </a:r>
            <a:r>
              <a:rPr lang="en-US" sz="2400" dirty="0" smtClean="0">
                <a:solidFill>
                  <a:srgbClr val="7A9610"/>
                </a:solidFill>
              </a:rPr>
              <a:t>::beg</a:t>
            </a:r>
            <a:r>
              <a:rPr lang="en-US" sz="2400" dirty="0" smtClean="0">
                <a:solidFill>
                  <a:srgbClr val="000000"/>
                </a:solidFill>
              </a:rPr>
              <a:t>: calculate the offset from the beginning of the file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 err="1" smtClean="0">
                <a:solidFill>
                  <a:srgbClr val="7A9610"/>
                </a:solidFill>
              </a:rPr>
              <a:t>ios</a:t>
            </a:r>
            <a:r>
              <a:rPr lang="en-US" sz="2400" dirty="0" smtClean="0">
                <a:solidFill>
                  <a:srgbClr val="7A9610"/>
                </a:solidFill>
              </a:rPr>
              <a:t>::end</a:t>
            </a:r>
            <a:r>
              <a:rPr lang="en-US" sz="2400" dirty="0" smtClean="0">
                <a:solidFill>
                  <a:srgbClr val="000000"/>
                </a:solidFill>
              </a:rPr>
              <a:t>: calculate the offset from the end of the file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ios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::cur</a:t>
            </a:r>
            <a:r>
              <a:rPr lang="en-US" sz="2400" dirty="0" smtClean="0">
                <a:solidFill>
                  <a:srgbClr val="000000"/>
                </a:solidFill>
              </a:rPr>
              <a:t>: calculate the offset from the current position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55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 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Open a file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Process the file (read/write)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Close the file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7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990" y="1123856"/>
            <a:ext cx="955514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Random-Access Files (3)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2C9AE5"/>
                </a:solidFill>
              </a:rPr>
              <a:t>ios</a:t>
            </a:r>
            <a:r>
              <a:rPr lang="en-US" sz="2400" dirty="0" smtClean="0">
                <a:solidFill>
                  <a:srgbClr val="2C9AE5"/>
                </a:solidFill>
              </a:rPr>
              <a:t>::end</a:t>
            </a:r>
            <a:r>
              <a:rPr lang="en-US" sz="2400" dirty="0" smtClean="0">
                <a:solidFill>
                  <a:srgbClr val="000000"/>
                </a:solidFill>
              </a:rPr>
              <a:t>: you will use a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negative number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Example: </a:t>
            </a:r>
            <a:r>
              <a:rPr lang="en-US" sz="2400" dirty="0" err="1" smtClean="0">
                <a:solidFill>
                  <a:srgbClr val="000000"/>
                </a:solidFill>
              </a:rPr>
              <a:t>file.seekg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-10L,ios::end</a:t>
            </a:r>
            <a:r>
              <a:rPr lang="en-US" sz="2400" dirty="0" smtClean="0">
                <a:solidFill>
                  <a:srgbClr val="000000"/>
                </a:solidFill>
              </a:rPr>
              <a:t>): sets the read position to the 10</a:t>
            </a:r>
            <a:r>
              <a:rPr lang="en-US" sz="2400" baseline="30000" dirty="0" smtClean="0">
                <a:solidFill>
                  <a:srgbClr val="000000"/>
                </a:solidFill>
              </a:rPr>
              <a:t>th</a:t>
            </a:r>
            <a:r>
              <a:rPr lang="en-US" sz="2400" dirty="0" smtClean="0">
                <a:solidFill>
                  <a:srgbClr val="000000"/>
                </a:solidFill>
              </a:rPr>
              <a:t> byte from the end of the file.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To return the reading/writing position: use </a:t>
            </a:r>
            <a:r>
              <a:rPr lang="en-US" sz="2400" dirty="0" err="1" smtClean="0">
                <a:solidFill>
                  <a:srgbClr val="FF0000"/>
                </a:solidFill>
              </a:rPr>
              <a:t>tellp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and </a:t>
            </a:r>
            <a:r>
              <a:rPr lang="en-US" sz="2400" dirty="0" err="1" smtClean="0">
                <a:solidFill>
                  <a:srgbClr val="FF0000"/>
                </a:solidFill>
              </a:rPr>
              <a:t>tellg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 startAt="2"/>
            </a:pPr>
            <a:r>
              <a:rPr lang="en-US" sz="2400" dirty="0" err="1" smtClean="0">
                <a:solidFill>
                  <a:srgbClr val="FF0000"/>
                </a:solidFill>
              </a:rPr>
              <a:t>tellp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returns the writing position</a:t>
            </a:r>
          </a:p>
          <a:p>
            <a:pPr marL="457200" indent="-457200">
              <a:buAutoNum type="arabicParenR" startAt="2"/>
            </a:pPr>
            <a:r>
              <a:rPr lang="en-US" sz="2400" dirty="0" err="1" smtClean="0">
                <a:solidFill>
                  <a:srgbClr val="FF0000"/>
                </a:solidFill>
              </a:rPr>
              <a:t>tellg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return the reading position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If the program has </a:t>
            </a:r>
            <a:r>
              <a:rPr lang="en-US" sz="2400" dirty="0" smtClean="0">
                <a:solidFill>
                  <a:srgbClr val="000000"/>
                </a:solidFill>
              </a:rPr>
              <a:t>reached the </a:t>
            </a:r>
            <a:r>
              <a:rPr lang="en-US" sz="2400" dirty="0" smtClean="0">
                <a:solidFill>
                  <a:srgbClr val="000000"/>
                </a:solidFill>
              </a:rPr>
              <a:t>end of the file: call </a:t>
            </a:r>
            <a:r>
              <a:rPr lang="en-US" sz="2400" dirty="0" smtClean="0">
                <a:solidFill>
                  <a:srgbClr val="FF6600"/>
                </a:solidFill>
              </a:rPr>
              <a:t>clear</a:t>
            </a:r>
            <a:r>
              <a:rPr lang="en-US" sz="2400" dirty="0" smtClean="0">
                <a:solidFill>
                  <a:srgbClr val="000000"/>
                </a:solidFill>
              </a:rPr>
              <a:t> function to clear the </a:t>
            </a:r>
            <a:r>
              <a:rPr lang="en-US" sz="2400" b="1" dirty="0" err="1" smtClean="0">
                <a:solidFill>
                  <a:srgbClr val="FF6600"/>
                </a:solidFill>
              </a:rPr>
              <a:t>eof</a:t>
            </a:r>
            <a:r>
              <a:rPr lang="en-US" sz="2400" b="1" dirty="0" smtClean="0">
                <a:solidFill>
                  <a:srgbClr val="FF6600"/>
                </a:solidFill>
              </a:rPr>
              <a:t> flag </a:t>
            </a:r>
            <a:r>
              <a:rPr lang="en-US" sz="2400" dirty="0" smtClean="0">
                <a:solidFill>
                  <a:srgbClr val="000000"/>
                </a:solidFill>
              </a:rPr>
              <a:t>of the stream object.</a:t>
            </a:r>
          </a:p>
        </p:txBody>
      </p:sp>
    </p:spTree>
    <p:extLst>
      <p:ext uri="{BB962C8B-B14F-4D97-AF65-F5344CB8AC3E}">
        <p14:creationId xmlns:p14="http://schemas.microsoft.com/office/powerpoint/2010/main" val="330394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990" y="1123856"/>
            <a:ext cx="9555140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Opening </a:t>
            </a:r>
            <a:r>
              <a:rPr lang="en-US" sz="3000" dirty="0" smtClean="0"/>
              <a:t>A File For Both Input and </a:t>
            </a:r>
            <a:r>
              <a:rPr lang="en-US" sz="3000" dirty="0" smtClean="0"/>
              <a:t>Output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913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You can perform input and output operations by using an </a:t>
            </a:r>
            <a:r>
              <a:rPr lang="en-US" sz="2400" dirty="0" err="1" smtClean="0"/>
              <a:t>fstream</a:t>
            </a:r>
            <a:r>
              <a:rPr lang="en-US" sz="2400" dirty="0" smtClean="0"/>
              <a:t> file and the operations </a:t>
            </a:r>
            <a:r>
              <a:rPr lang="en-US" sz="2400" dirty="0" err="1" smtClean="0">
                <a:solidFill>
                  <a:srgbClr val="FF0000"/>
                </a:solidFill>
              </a:rPr>
              <a:t>seekg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FF0000"/>
                </a:solidFill>
              </a:rPr>
              <a:t>seekp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FF0000"/>
                </a:solidFill>
              </a:rPr>
              <a:t>seekg</a:t>
            </a:r>
            <a:r>
              <a:rPr lang="en-US" sz="2400" dirty="0" smtClean="0"/>
              <a:t>(0L,ios::beg): rewind the read position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When the end of the file is reached, the </a:t>
            </a:r>
            <a:r>
              <a:rPr lang="en-US" sz="2400" dirty="0" smtClean="0">
                <a:solidFill>
                  <a:srgbClr val="FF0000"/>
                </a:solidFill>
              </a:rPr>
              <a:t>clear</a:t>
            </a:r>
            <a:r>
              <a:rPr lang="en-US" sz="2400" dirty="0" smtClean="0"/>
              <a:t> function should be used to clear the </a:t>
            </a:r>
            <a:r>
              <a:rPr lang="en-US" sz="2400" dirty="0" err="1" smtClean="0">
                <a:solidFill>
                  <a:srgbClr val="FF0000"/>
                </a:solidFill>
              </a:rPr>
              <a:t>eof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flag.</a:t>
            </a:r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 marL="457200" indent="-457200">
              <a:buAutoNum type="arabicParenR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506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text file: data encoded as text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binary file: data not converted to text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8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Sequential access: access data from the beginning to the end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Direct Access: jump directly to any piece of data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2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Filenames and Stream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filename: identifier of the file on a disk: </a:t>
            </a:r>
            <a:r>
              <a:rPr lang="en-US" sz="2400" dirty="0" err="1" smtClean="0">
                <a:solidFill>
                  <a:srgbClr val="000000"/>
                </a:solidFill>
              </a:rPr>
              <a:t>filename.extension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word.txt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File stream: object associated to a filename and used by a program for read/write operations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File stream is like </a:t>
            </a:r>
            <a:r>
              <a:rPr lang="en-US" sz="2400" dirty="0" err="1" smtClean="0">
                <a:solidFill>
                  <a:srgbClr val="000000"/>
                </a:solidFill>
              </a:rPr>
              <a:t>cin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dirty="0" err="1" smtClean="0">
                <a:solidFill>
                  <a:srgbClr val="000000"/>
                </a:solidFill>
              </a:rPr>
              <a:t>cout</a:t>
            </a:r>
            <a:r>
              <a:rPr lang="en-US" sz="2400" dirty="0" smtClean="0">
                <a:solidFill>
                  <a:srgbClr val="000000"/>
                </a:solidFill>
              </a:rPr>
              <a:t> objects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#include&lt;</a:t>
            </a:r>
            <a:r>
              <a:rPr lang="en-US" sz="2400" dirty="0" err="1" smtClean="0">
                <a:solidFill>
                  <a:srgbClr val="FF0000"/>
                </a:solidFill>
              </a:rPr>
              <a:t>fstream</a:t>
            </a:r>
            <a:r>
              <a:rPr lang="en-US" sz="2400" dirty="0" smtClean="0">
                <a:solidFill>
                  <a:srgbClr val="FF0000"/>
                </a:solidFill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</a:rPr>
              <a:t>library to work with file streams</a:t>
            </a:r>
          </a:p>
          <a:p>
            <a:pPr marL="457200" indent="-457200">
              <a:buAutoNum type="arabicParenR"/>
            </a:pP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5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 Data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</a:rPr>
              <a:t>: output file stream used to write data to a file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ifstram</a:t>
            </a:r>
            <a:r>
              <a:rPr lang="en-US" sz="2400" dirty="0" smtClean="0"/>
              <a:t>: input file stream used to read data from a file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fstream</a:t>
            </a:r>
            <a:r>
              <a:rPr lang="en-US" sz="2400" dirty="0" smtClean="0">
                <a:solidFill>
                  <a:srgbClr val="000000"/>
                </a:solidFill>
              </a:rPr>
              <a:t>: file stream used to write and/or read data to a file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0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open: function used to open a file and use it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Three steps: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create file stream object</a:t>
            </a:r>
          </a:p>
          <a:p>
            <a:pPr marL="914400" lvl="1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o</a:t>
            </a:r>
            <a:r>
              <a:rPr lang="en-US" sz="2400" dirty="0" smtClean="0">
                <a:solidFill>
                  <a:srgbClr val="000000"/>
                </a:solidFill>
              </a:rPr>
              <a:t>pen the file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link the file stream object to the file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ifstream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inputFile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</a:rPr>
              <a:t>inputFile.open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notes.txt</a:t>
            </a:r>
            <a:r>
              <a:rPr lang="en-US" sz="2400" dirty="0" smtClean="0">
                <a:solidFill>
                  <a:srgbClr val="000000"/>
                </a:solidFill>
              </a:rPr>
              <a:t>”);</a:t>
            </a:r>
          </a:p>
          <a:p>
            <a:pPr marL="914400" lvl="1" indent="-457200">
              <a:buAutoNum type="arabicParenR" startAt="2"/>
            </a:pPr>
            <a:r>
              <a:rPr lang="en-US" sz="2400" dirty="0" err="1" smtClean="0">
                <a:solidFill>
                  <a:srgbClr val="000000"/>
                </a:solidFill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outputFile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</a:rPr>
              <a:t>outputFile.open</a:t>
            </a:r>
            <a:r>
              <a:rPr lang="en-US" sz="2400" dirty="0" smtClean="0">
                <a:solidFill>
                  <a:srgbClr val="000000"/>
                </a:solidFill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</a:rPr>
              <a:t>grades.txt</a:t>
            </a:r>
            <a:r>
              <a:rPr lang="en-US" sz="2400" dirty="0" smtClean="0">
                <a:solidFill>
                  <a:srgbClr val="000000"/>
                </a:solidFill>
              </a:rPr>
              <a:t>”);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close a file: use the close function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  <a:r>
              <a:rPr lang="en-US" sz="2400" dirty="0" err="1" smtClean="0">
                <a:solidFill>
                  <a:srgbClr val="000000"/>
                </a:solidFill>
              </a:rPr>
              <a:t>inputFile.close</a:t>
            </a:r>
            <a:r>
              <a:rPr lang="en-US" sz="2400" dirty="0" smtClean="0">
                <a:solidFill>
                  <a:srgbClr val="000000"/>
                </a:solidFill>
              </a:rPr>
              <a:t>();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5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176869"/>
            <a:ext cx="8682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Writing data is like using the </a:t>
            </a:r>
            <a:r>
              <a:rPr lang="en-US" sz="2400" dirty="0" err="1" smtClean="0">
                <a:solidFill>
                  <a:srgbClr val="000000"/>
                </a:solidFill>
              </a:rPr>
              <a:t>cout</a:t>
            </a:r>
            <a:r>
              <a:rPr lang="en-US" sz="2400" dirty="0" smtClean="0">
                <a:solidFill>
                  <a:srgbClr val="000000"/>
                </a:solidFill>
              </a:rPr>
              <a:t> object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Format: </a:t>
            </a:r>
            <a:r>
              <a:rPr lang="en-US" sz="2400" dirty="0" err="1" smtClean="0">
                <a:solidFill>
                  <a:srgbClr val="000000"/>
                </a:solidFill>
              </a:rPr>
              <a:t>outputFile</a:t>
            </a:r>
            <a:r>
              <a:rPr lang="en-US" sz="2400" dirty="0" smtClean="0">
                <a:solidFill>
                  <a:srgbClr val="000000"/>
                </a:solidFill>
              </a:rPr>
              <a:t> &lt;&lt; “your text”;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outputFile</a:t>
            </a:r>
            <a:r>
              <a:rPr lang="en-US" sz="2400" dirty="0" smtClean="0">
                <a:solidFill>
                  <a:srgbClr val="000000"/>
                </a:solidFill>
              </a:rPr>
              <a:t> &lt;&lt; “this is my first sentence\n”;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outputFile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&lt;&lt; “this is my </a:t>
            </a:r>
            <a:r>
              <a:rPr lang="en-US" sz="2400" smtClean="0">
                <a:solidFill>
                  <a:srgbClr val="000000"/>
                </a:solidFill>
              </a:rPr>
              <a:t>second sentence”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1826</TotalTime>
  <Words>1995</Words>
  <Application>Microsoft Macintosh PowerPoint</Application>
  <PresentationFormat>On-screen Show (4:3)</PresentationFormat>
  <Paragraphs>221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Perception</vt:lpstr>
      <vt:lpstr>File Operations</vt:lpstr>
      <vt:lpstr>File Operations</vt:lpstr>
      <vt:lpstr>File Operation Steps</vt:lpstr>
      <vt:lpstr>Types of Files</vt:lpstr>
      <vt:lpstr>File Access Methods</vt:lpstr>
      <vt:lpstr>Filenames and Stream Objects</vt:lpstr>
      <vt:lpstr>File Stream Data Types</vt:lpstr>
      <vt:lpstr>Opening a file</vt:lpstr>
      <vt:lpstr>Writing data to a file</vt:lpstr>
      <vt:lpstr>Read data from a file</vt:lpstr>
      <vt:lpstr>Detecting the End of the file</vt:lpstr>
      <vt:lpstr>Testing For File Open Errors</vt:lpstr>
      <vt:lpstr>Null-Terminated Strings</vt:lpstr>
      <vt:lpstr>Using the fstream Data Type</vt:lpstr>
      <vt:lpstr>File Access Flag</vt:lpstr>
      <vt:lpstr>File Access Flag(2)</vt:lpstr>
      <vt:lpstr>Opening a file with the definition statement</vt:lpstr>
      <vt:lpstr>File Output Formatting</vt:lpstr>
      <vt:lpstr>Passing File Stream Objects to Functions</vt:lpstr>
      <vt:lpstr>Error Testing Of Stream Objects</vt:lpstr>
      <vt:lpstr>Reading Delimiters</vt:lpstr>
      <vt:lpstr>Reading and Writing a single character</vt:lpstr>
      <vt:lpstr>Working With Multiple Files</vt:lpstr>
      <vt:lpstr>Binary Files</vt:lpstr>
      <vt:lpstr>Reading and Writing in Binary Format</vt:lpstr>
      <vt:lpstr>Write Data Other Than Char to Binary Files</vt:lpstr>
      <vt:lpstr>Writing Structured Data To A Binary File</vt:lpstr>
      <vt:lpstr>Random-Access Files</vt:lpstr>
      <vt:lpstr>Random-Access Files (2)</vt:lpstr>
      <vt:lpstr>Random-Access Files (3)</vt:lpstr>
      <vt:lpstr>Opening A File For Both Input and Output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464</cp:revision>
  <dcterms:created xsi:type="dcterms:W3CDTF">2014-08-29T16:32:33Z</dcterms:created>
  <dcterms:modified xsi:type="dcterms:W3CDTF">2014-11-10T21:12:03Z</dcterms:modified>
</cp:coreProperties>
</file>