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86" r:id="rId14"/>
    <p:sldId id="267" r:id="rId15"/>
    <p:sldId id="268" r:id="rId16"/>
    <p:sldId id="269" r:id="rId17"/>
    <p:sldId id="270" r:id="rId18"/>
    <p:sldId id="284" r:id="rId19"/>
    <p:sldId id="271" r:id="rId20"/>
    <p:sldId id="287" r:id="rId21"/>
    <p:sldId id="288" r:id="rId22"/>
    <p:sldId id="289" r:id="rId23"/>
    <p:sldId id="291" r:id="rId24"/>
    <p:sldId id="290" r:id="rId25"/>
    <p:sldId id="292" r:id="rId26"/>
    <p:sldId id="295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5"/>
            <p14:sldId id="286"/>
            <p14:sldId id="267"/>
            <p14:sldId id="268"/>
            <p14:sldId id="269"/>
            <p14:sldId id="270"/>
            <p14:sldId id="284"/>
            <p14:sldId id="271"/>
            <p14:sldId id="287"/>
            <p14:sldId id="288"/>
            <p14:sldId id="289"/>
            <p14:sldId id="291"/>
            <p14:sldId id="290"/>
            <p14:sldId id="292"/>
            <p14:sldId id="295"/>
            <p14:sldId id="293"/>
            <p14:sldId id="294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144000" cy="877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Introduction To Object-Oriented Programming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Importance of Data Hiding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Examples:</a:t>
            </a:r>
          </a:p>
          <a:p>
            <a:r>
              <a:rPr lang="en-US" sz="2000" dirty="0" smtClean="0"/>
              <a:t>class Student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studentId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string </a:t>
            </a:r>
            <a:r>
              <a:rPr lang="en-US" sz="2000" dirty="0" err="1" smtClean="0"/>
              <a:t>studentName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private</a:t>
            </a:r>
            <a:r>
              <a:rPr lang="en-US" sz="2000" dirty="0" smtClean="0"/>
              <a:t> float </a:t>
            </a:r>
            <a:r>
              <a:rPr lang="en-US" sz="2000" dirty="0" err="1" smtClean="0"/>
              <a:t>studentGrade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float </a:t>
            </a:r>
            <a:r>
              <a:rPr lang="en-US" sz="2000" dirty="0" err="1" smtClean="0"/>
              <a:t>getGrade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compute the overall grade </a:t>
            </a:r>
          </a:p>
          <a:p>
            <a:r>
              <a:rPr lang="en-US" sz="2000" dirty="0" smtClean="0"/>
              <a:t>       update and return the value of the </a:t>
            </a:r>
            <a:r>
              <a:rPr lang="en-US" sz="2000" dirty="0" err="1" smtClean="0"/>
              <a:t>studentGrade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16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Accessor</a:t>
            </a:r>
            <a:r>
              <a:rPr lang="en-US" sz="2000" dirty="0"/>
              <a:t> </a:t>
            </a:r>
            <a:r>
              <a:rPr lang="en-US" sz="2000" dirty="0" smtClean="0"/>
              <a:t>(getter): function to return a value of a member variable  </a:t>
            </a:r>
            <a:r>
              <a:rPr lang="en-US" sz="2000" dirty="0" smtClean="0">
                <a:solidFill>
                  <a:srgbClr val="FF0000"/>
                </a:solidFill>
              </a:rPr>
              <a:t>without </a:t>
            </a:r>
            <a:r>
              <a:rPr lang="en-US" sz="2000" dirty="0" smtClean="0"/>
              <a:t>changing it.</a:t>
            </a:r>
          </a:p>
          <a:p>
            <a:r>
              <a:rPr lang="en-US" sz="2000" dirty="0" err="1" smtClean="0"/>
              <a:t>Mutator</a:t>
            </a:r>
            <a:r>
              <a:rPr lang="en-US" sz="2000" dirty="0" smtClean="0"/>
              <a:t> (setter): function to change the value of a member variable</a:t>
            </a:r>
          </a:p>
          <a:p>
            <a:r>
              <a:rPr lang="en-US" sz="2000" dirty="0"/>
              <a:t>class Student</a:t>
            </a:r>
          </a:p>
          <a:p>
            <a:r>
              <a:rPr lang="en-US" sz="2000" dirty="0" smtClean="0"/>
              <a:t>{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studentId</a:t>
            </a:r>
            <a:r>
              <a:rPr lang="en-US" sz="2000" dirty="0"/>
              <a:t>;</a:t>
            </a:r>
          </a:p>
          <a:p>
            <a:r>
              <a:rPr lang="en-US" sz="2000" dirty="0"/>
              <a:t>    string </a:t>
            </a:r>
            <a:r>
              <a:rPr lang="en-US" sz="2000" dirty="0" err="1"/>
              <a:t>studentName</a:t>
            </a:r>
            <a:r>
              <a:rPr lang="en-US" sz="2000" dirty="0"/>
              <a:t>; 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float </a:t>
            </a:r>
            <a:r>
              <a:rPr lang="en-US" sz="2000" dirty="0" err="1"/>
              <a:t>studentGrade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getStudentName</a:t>
            </a:r>
            <a:r>
              <a:rPr lang="en-US" sz="2000" dirty="0" smtClean="0"/>
              <a:t>() //</a:t>
            </a:r>
            <a:r>
              <a:rPr lang="en-US" sz="2000" dirty="0" err="1" smtClean="0"/>
              <a:t>accessor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</a:t>
            </a:r>
            <a:r>
              <a:rPr lang="en-US" sz="2000" dirty="0" smtClean="0"/>
              <a:t> return </a:t>
            </a:r>
            <a:r>
              <a:rPr lang="en-US" sz="2000" dirty="0" err="1" smtClean="0"/>
              <a:t>studentName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void </a:t>
            </a:r>
            <a:r>
              <a:rPr lang="en-US" sz="2000" dirty="0" err="1" smtClean="0"/>
              <a:t>setStudentId</a:t>
            </a:r>
            <a:r>
              <a:rPr lang="en-US" sz="2000" dirty="0" smtClean="0"/>
              <a:t>(string id) // </a:t>
            </a:r>
            <a:r>
              <a:rPr lang="en-US" sz="2000" dirty="0" err="1" smtClean="0"/>
              <a:t>mutator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studentId</a:t>
            </a:r>
            <a:r>
              <a:rPr lang="en-US" sz="2000" dirty="0" smtClean="0"/>
              <a:t>=</a:t>
            </a:r>
            <a:r>
              <a:rPr lang="en-US" sz="2000" dirty="0" err="1" smtClean="0"/>
              <a:t>static_cast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&gt;(id));</a:t>
            </a:r>
            <a:endParaRPr lang="en-US" sz="2000" dirty="0"/>
          </a:p>
          <a:p>
            <a:r>
              <a:rPr lang="en-US" sz="2000" dirty="0" smtClean="0"/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39608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with a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double </a:t>
            </a:r>
            <a:r>
              <a:rPr lang="en-US" sz="2000" dirty="0" err="1" smtClean="0"/>
              <a:t>getArea</a:t>
            </a:r>
            <a:r>
              <a:rPr lang="en-US" sz="2000" dirty="0" smtClean="0"/>
              <a:t>() </a:t>
            </a:r>
            <a:r>
              <a:rPr lang="en-US" sz="2000" dirty="0" err="1" smtClean="0">
                <a:solidFill>
                  <a:srgbClr val="FF0000"/>
                </a:solidFill>
              </a:rPr>
              <a:t>const</a:t>
            </a:r>
            <a:r>
              <a:rPr lang="en-US" sz="2000" dirty="0" smtClean="0"/>
              <a:t>: </a:t>
            </a:r>
            <a:r>
              <a:rPr lang="en-US" sz="2000" dirty="0" err="1" smtClean="0"/>
              <a:t>getArea</a:t>
            </a:r>
            <a:r>
              <a:rPr lang="en-US" sz="2000" dirty="0" smtClean="0"/>
              <a:t> will not change any member of rectangle</a:t>
            </a:r>
          </a:p>
          <a:p>
            <a:r>
              <a:rPr lang="en-US" sz="2000" dirty="0" smtClean="0"/>
              <a:t>2)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: use </a:t>
            </a:r>
            <a:r>
              <a:rPr lang="en-US" sz="2000" dirty="0" err="1" smtClean="0"/>
              <a:t>const</a:t>
            </a:r>
            <a:r>
              <a:rPr lang="en-US" sz="2000" dirty="0" smtClean="0"/>
              <a:t> with </a:t>
            </a:r>
            <a:r>
              <a:rPr lang="en-US" sz="2000" dirty="0" err="1" smtClean="0"/>
              <a:t>accessors</a:t>
            </a:r>
            <a:endParaRPr lang="en-US" sz="2000" dirty="0"/>
          </a:p>
          <a:p>
            <a:r>
              <a:rPr lang="en-US" sz="2000" dirty="0" smtClean="0"/>
              <a:t>3) Example: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double </a:t>
            </a:r>
            <a:r>
              <a:rPr lang="en-US" sz="2000" dirty="0" err="1" smtClean="0"/>
              <a:t>getWidth</a:t>
            </a:r>
            <a:r>
              <a:rPr lang="en-US" sz="2000" dirty="0" smtClean="0"/>
              <a:t>() </a:t>
            </a:r>
            <a:r>
              <a:rPr lang="en-US" sz="2000" dirty="0" err="1" smtClean="0"/>
              <a:t>const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double </a:t>
            </a:r>
            <a:r>
              <a:rPr lang="en-US" sz="2000" dirty="0" err="1" smtClean="0"/>
              <a:t>getHeight</a:t>
            </a:r>
            <a:r>
              <a:rPr lang="en-US" sz="2000" dirty="0" smtClean="0"/>
              <a:t>() </a:t>
            </a:r>
            <a:r>
              <a:rPr lang="en-US" sz="2000" dirty="0" err="1" smtClean="0"/>
              <a:t>const</a:t>
            </a:r>
            <a:endParaRPr lang="en-US" sz="2000" dirty="0" smtClean="0"/>
          </a:p>
          <a:p>
            <a:r>
              <a:rPr lang="en-US" sz="2000" dirty="0" smtClean="0"/>
              <a:t>4) </a:t>
            </a:r>
            <a:r>
              <a:rPr lang="en-US" sz="2000" dirty="0" err="1" smtClean="0"/>
              <a:t>const</a:t>
            </a:r>
            <a:r>
              <a:rPr lang="en-US" sz="2000" dirty="0" smtClean="0"/>
              <a:t> should be added to both the function prototype and header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5692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Defining Class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to define a function of a class: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</a:t>
            </a:r>
            <a:r>
              <a:rPr lang="en-US" sz="2000" b="1" dirty="0" err="1" smtClean="0"/>
              <a:t>returnType</a:t>
            </a:r>
            <a:r>
              <a:rPr lang="en-US" sz="2000" b="1" dirty="0" smtClean="0"/>
              <a:t> </a:t>
            </a:r>
            <a:r>
              <a:rPr lang="en-US" sz="2000" b="1" dirty="0" err="1"/>
              <a:t>C</a:t>
            </a:r>
            <a:r>
              <a:rPr lang="en-US" sz="2000" b="1" dirty="0" err="1" smtClean="0"/>
              <a:t>lassName</a:t>
            </a:r>
            <a:r>
              <a:rPr lang="en-US" sz="2000" b="1" dirty="0" smtClean="0"/>
              <a:t>::</a:t>
            </a:r>
            <a:r>
              <a:rPr lang="en-US" sz="2000" b="1" dirty="0" err="1" smtClean="0"/>
              <a:t>functionName</a:t>
            </a:r>
            <a:r>
              <a:rPr lang="en-US" sz="2000" b="1" dirty="0" smtClean="0"/>
              <a:t>(parameter list) 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//get area is a function of the class Rectangle</a:t>
            </a:r>
          </a:p>
          <a:p>
            <a:r>
              <a:rPr lang="en-US" sz="2000" dirty="0" smtClean="0"/>
              <a:t>      double Rectangle::</a:t>
            </a:r>
            <a:r>
              <a:rPr lang="en-US" sz="2000" dirty="0" err="1" smtClean="0"/>
              <a:t>getArea</a:t>
            </a:r>
            <a:r>
              <a:rPr lang="en-US" sz="2000" dirty="0"/>
              <a:t>() </a:t>
            </a:r>
            <a:endParaRPr lang="en-US" sz="2000" dirty="0" smtClean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….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</a:rPr>
              <a:t>getHeight</a:t>
            </a:r>
            <a:r>
              <a:rPr lang="en-US" sz="2000" dirty="0" smtClean="0">
                <a:solidFill>
                  <a:srgbClr val="000000"/>
                </a:solidFill>
              </a:rPr>
              <a:t>()// </a:t>
            </a:r>
            <a:r>
              <a:rPr lang="en-US" sz="2000" dirty="0" err="1" smtClean="0">
                <a:solidFill>
                  <a:srgbClr val="000000"/>
                </a:solidFill>
              </a:rPr>
              <a:t>getHeight</a:t>
            </a:r>
            <a:r>
              <a:rPr lang="en-US" sz="2000" dirty="0" smtClean="0">
                <a:solidFill>
                  <a:srgbClr val="000000"/>
                </a:solidFill>
              </a:rPr>
              <a:t> is not a function of the class Rectangle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   {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       …..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}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2074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Accessing Object’s Members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the </a:t>
            </a:r>
            <a:r>
              <a:rPr lang="en-US" sz="2000" dirty="0" smtClean="0">
                <a:solidFill>
                  <a:srgbClr val="FF0000"/>
                </a:solidFill>
              </a:rPr>
              <a:t>dot operator</a:t>
            </a:r>
          </a:p>
          <a:p>
            <a:r>
              <a:rPr lang="en-US" sz="2000" dirty="0" smtClean="0"/>
              <a:t>Exampl</a:t>
            </a:r>
            <a:r>
              <a:rPr lang="en-US" sz="2000" dirty="0" smtClean="0">
                <a:solidFill>
                  <a:srgbClr val="000000"/>
                </a:solidFill>
              </a:rPr>
              <a:t>e: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rgbClr val="000000"/>
                </a:solidFill>
              </a:rPr>
              <a:t>Circle c;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cout</a:t>
            </a:r>
            <a:r>
              <a:rPr lang="en-US" sz="2000" dirty="0" smtClean="0">
                <a:solidFill>
                  <a:srgbClr val="000000"/>
                </a:solidFill>
              </a:rPr>
              <a:t> &lt;&lt; </a:t>
            </a:r>
            <a:r>
              <a:rPr lang="en-US" sz="2000" dirty="0" err="1" smtClean="0">
                <a:solidFill>
                  <a:srgbClr val="000000"/>
                </a:solidFill>
              </a:rPr>
              <a:t>c.getRadius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c.setCenter</a:t>
            </a:r>
            <a:r>
              <a:rPr lang="en-US" sz="2000" dirty="0" smtClean="0">
                <a:solidFill>
                  <a:srgbClr val="000000"/>
                </a:solidFill>
              </a:rPr>
              <a:t>(4,-3);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double x=</a:t>
            </a:r>
            <a:r>
              <a:rPr lang="en-US" sz="2000" dirty="0" err="1" smtClean="0">
                <a:solidFill>
                  <a:srgbClr val="000000"/>
                </a:solidFill>
              </a:rPr>
              <a:t>c.radius</a:t>
            </a:r>
            <a:r>
              <a:rPr lang="en-US" sz="2000" dirty="0" smtClean="0">
                <a:solidFill>
                  <a:srgbClr val="000000"/>
                </a:solidFill>
              </a:rPr>
              <a:t>*2;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Stale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a member variable x </a:t>
            </a:r>
            <a:r>
              <a:rPr lang="en-US" sz="2000" dirty="0" smtClean="0">
                <a:solidFill>
                  <a:srgbClr val="FF0000"/>
                </a:solidFill>
              </a:rPr>
              <a:t>depends</a:t>
            </a:r>
            <a:r>
              <a:rPr lang="en-US" sz="2000" dirty="0" smtClean="0"/>
              <a:t> on a member variable y, if y </a:t>
            </a:r>
            <a:r>
              <a:rPr lang="en-US" sz="2000" dirty="0" smtClean="0">
                <a:solidFill>
                  <a:srgbClr val="FF0000"/>
                </a:solidFill>
              </a:rPr>
              <a:t>changes</a:t>
            </a:r>
            <a:r>
              <a:rPr lang="en-US" sz="2000" dirty="0" smtClean="0"/>
              <a:t> x becomes </a:t>
            </a:r>
            <a:r>
              <a:rPr lang="en-US" sz="2000" dirty="0" smtClean="0">
                <a:solidFill>
                  <a:srgbClr val="FF0000"/>
                </a:solidFill>
              </a:rPr>
              <a:t>stale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Mutator</a:t>
            </a:r>
            <a:r>
              <a:rPr lang="en-US" sz="2000" dirty="0" smtClean="0"/>
              <a:t> (setter): function to change the value of a member variable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class Rectangle;</a:t>
            </a:r>
            <a:endParaRPr lang="en-US" sz="2000" dirty="0"/>
          </a:p>
          <a:p>
            <a:r>
              <a:rPr lang="en-US" sz="2000" dirty="0" smtClean="0"/>
              <a:t>{   double height;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double width; 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double area; //area=height*width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void </a:t>
            </a:r>
            <a:r>
              <a:rPr lang="en-US" sz="2000" dirty="0" err="1" smtClean="0"/>
              <a:t>setHeight</a:t>
            </a:r>
            <a:r>
              <a:rPr lang="en-US" sz="2000" dirty="0" smtClean="0"/>
              <a:t>(double h)</a:t>
            </a:r>
          </a:p>
          <a:p>
            <a:r>
              <a:rPr lang="en-US" sz="2000" dirty="0" smtClean="0"/>
              <a:t>height=h;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if height or width changes, area become stale</a:t>
            </a:r>
          </a:p>
        </p:txBody>
      </p:sp>
    </p:spTree>
    <p:extLst>
      <p:ext uri="{BB962C8B-B14F-4D97-AF65-F5344CB8AC3E}">
        <p14:creationId xmlns:p14="http://schemas.microsoft.com/office/powerpoint/2010/main" val="33291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Pointers to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define pointers to objects and use the pointer operator (-&gt;) to access the variables/functions of an object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Rectangle *r;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r=new Rectangle; //dynamically allocate memory for the pointer r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r.width</a:t>
            </a:r>
            <a:r>
              <a:rPr lang="en-US" sz="2000" dirty="0" smtClean="0"/>
              <a:t>=3;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r-&gt;height=5;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/>
              <a:t> </a:t>
            </a:r>
            <a:r>
              <a:rPr lang="en-US" sz="2000" dirty="0" smtClean="0"/>
              <a:t>&lt;&lt; r-&gt;</a:t>
            </a:r>
            <a:r>
              <a:rPr lang="en-US" sz="2000" dirty="0" err="1" smtClean="0"/>
              <a:t>getArea</a:t>
            </a:r>
            <a:r>
              <a:rPr lang="en-US" sz="2000" dirty="0" smtClean="0"/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91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Using Header Files With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you can create a header file to store the class declaration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class declaration: contains the variables and the prototypes of a class.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the function definitions are stored in a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file.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Rectangle.h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1400" dirty="0" smtClean="0"/>
              <a:t>#</a:t>
            </a:r>
            <a:r>
              <a:rPr lang="en-US" sz="1400" dirty="0" err="1" smtClean="0"/>
              <a:t>ifndef</a:t>
            </a:r>
            <a:r>
              <a:rPr lang="en-US" sz="1400" dirty="0" smtClean="0"/>
              <a:t> RECTANGLE_H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#</a:t>
            </a:r>
            <a:r>
              <a:rPr lang="en-US" sz="1400" dirty="0"/>
              <a:t>define </a:t>
            </a:r>
            <a:r>
              <a:rPr lang="en-US" sz="1400" dirty="0" smtClean="0"/>
              <a:t>RECTANGLE_H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class Rectangle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private: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double width;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double height;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public: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double </a:t>
            </a:r>
            <a:r>
              <a:rPr lang="en-US" sz="1400" dirty="0" err="1" smtClean="0"/>
              <a:t>getWidth</a:t>
            </a:r>
            <a:r>
              <a:rPr lang="en-US" sz="1400" dirty="0" smtClean="0"/>
              <a:t>(); </a:t>
            </a:r>
            <a:r>
              <a:rPr lang="en-US" sz="1400" dirty="0" err="1" smtClean="0"/>
              <a:t>const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double </a:t>
            </a:r>
            <a:r>
              <a:rPr lang="en-US" sz="1400" dirty="0" err="1" smtClean="0"/>
              <a:t>getHeight</a:t>
            </a:r>
            <a:r>
              <a:rPr lang="en-US" sz="1400" dirty="0" smtClean="0"/>
              <a:t>(); </a:t>
            </a:r>
            <a:r>
              <a:rPr lang="en-US" sz="1400" dirty="0" err="1" smtClean="0"/>
              <a:t>const</a:t>
            </a:r>
            <a:endParaRPr lang="en-US" sz="1400" dirty="0" smtClean="0"/>
          </a:p>
          <a:p>
            <a:r>
              <a:rPr lang="en-US" sz="1400" dirty="0" smtClean="0"/>
              <a:t>               }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291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Header Files With Classes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400099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Rectangle.cpp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dirty="0" smtClean="0"/>
              <a:t>#include “</a:t>
            </a:r>
            <a:r>
              <a:rPr lang="en-US" dirty="0" err="1" smtClean="0"/>
              <a:t>Rectangle.h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 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#include &lt;string&gt;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double Rectangle::</a:t>
            </a:r>
            <a:r>
              <a:rPr lang="en-US" dirty="0" err="1" smtClean="0"/>
              <a:t>getWidth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{</a:t>
            </a:r>
          </a:p>
          <a:p>
            <a:r>
              <a:rPr lang="en-US" dirty="0" smtClean="0"/>
              <a:t>                  return width;</a:t>
            </a:r>
          </a:p>
          <a:p>
            <a:r>
              <a:rPr lang="en-US" dirty="0"/>
              <a:t> </a:t>
            </a:r>
            <a:r>
              <a:rPr lang="en-US" dirty="0" smtClean="0"/>
              <a:t>             }</a:t>
            </a:r>
            <a:endParaRPr lang="en-US" dirty="0"/>
          </a:p>
          <a:p>
            <a:r>
              <a:rPr lang="en-US" dirty="0" smtClean="0"/>
              <a:t>              void </a:t>
            </a:r>
            <a:r>
              <a:rPr lang="en-US" dirty="0"/>
              <a:t>Rectangle:</a:t>
            </a:r>
            <a:r>
              <a:rPr lang="en-US" dirty="0" smtClean="0"/>
              <a:t>:</a:t>
            </a:r>
            <a:r>
              <a:rPr lang="en-US" dirty="0" err="1" smtClean="0"/>
              <a:t>setWidth</a:t>
            </a:r>
            <a:r>
              <a:rPr lang="en-US" dirty="0" smtClean="0"/>
              <a:t>(double w)</a:t>
            </a:r>
            <a:endParaRPr lang="en-US" dirty="0"/>
          </a:p>
          <a:p>
            <a:r>
              <a:rPr lang="en-US" dirty="0"/>
              <a:t>              {</a:t>
            </a:r>
          </a:p>
          <a:p>
            <a:r>
              <a:rPr lang="en-US" dirty="0" smtClean="0"/>
              <a:t>                 width=w/3;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….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899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Inline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Inline function: body of a function is </a:t>
            </a:r>
            <a:r>
              <a:rPr lang="en-US" sz="2000" dirty="0" smtClean="0">
                <a:solidFill>
                  <a:srgbClr val="FF0000"/>
                </a:solidFill>
              </a:rPr>
              <a:t>written inside a class declaration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             </a:t>
            </a:r>
            <a:r>
              <a:rPr lang="en-US" dirty="0" smtClean="0"/>
              <a:t>#</a:t>
            </a:r>
            <a:r>
              <a:rPr lang="en-US" dirty="0" err="1"/>
              <a:t>ifndef</a:t>
            </a:r>
            <a:r>
              <a:rPr lang="en-US" dirty="0"/>
              <a:t> RECTANGLE_H</a:t>
            </a:r>
          </a:p>
          <a:p>
            <a:r>
              <a:rPr lang="en-US" dirty="0"/>
              <a:t>              #define RECTANGLE_H</a:t>
            </a:r>
          </a:p>
          <a:p>
            <a:r>
              <a:rPr lang="en-US" dirty="0"/>
              <a:t>              class Rectangle</a:t>
            </a:r>
          </a:p>
          <a:p>
            <a:r>
              <a:rPr lang="en-US" dirty="0"/>
              <a:t>              {</a:t>
            </a:r>
          </a:p>
          <a:p>
            <a:r>
              <a:rPr lang="en-US" dirty="0"/>
              <a:t>                private:</a:t>
            </a:r>
          </a:p>
          <a:p>
            <a:r>
              <a:rPr lang="en-US" dirty="0"/>
              <a:t>                  double width;</a:t>
            </a:r>
          </a:p>
          <a:p>
            <a:r>
              <a:rPr lang="en-US" dirty="0"/>
              <a:t>                  double </a:t>
            </a:r>
            <a:r>
              <a:rPr lang="en-US" dirty="0" smtClean="0"/>
              <a:t>height;</a:t>
            </a:r>
            <a:endParaRPr lang="en-US" dirty="0"/>
          </a:p>
          <a:p>
            <a:r>
              <a:rPr lang="en-US" dirty="0"/>
              <a:t>                public:</a:t>
            </a:r>
          </a:p>
          <a:p>
            <a:r>
              <a:rPr lang="en-US" dirty="0"/>
              <a:t>                  double </a:t>
            </a:r>
            <a:r>
              <a:rPr lang="en-US" dirty="0" err="1"/>
              <a:t>getWidth</a:t>
            </a:r>
            <a:r>
              <a:rPr lang="en-US" dirty="0"/>
              <a:t>(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  //</a:t>
            </a:r>
            <a:r>
              <a:rPr lang="en-US" dirty="0" err="1" smtClean="0"/>
              <a:t>getWidth</a:t>
            </a:r>
            <a:r>
              <a:rPr lang="en-US" dirty="0" smtClean="0"/>
              <a:t> is an inline function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{ return width;}</a:t>
            </a:r>
            <a:endParaRPr lang="en-US" dirty="0"/>
          </a:p>
          <a:p>
            <a:r>
              <a:rPr lang="en-US" dirty="0"/>
              <a:t>                  double </a:t>
            </a:r>
            <a:r>
              <a:rPr lang="en-US" dirty="0" err="1" smtClean="0"/>
              <a:t>getHeight</a:t>
            </a:r>
            <a:r>
              <a:rPr lang="en-US" dirty="0" smtClean="0"/>
              <a:t>(</a:t>
            </a:r>
            <a:r>
              <a:rPr lang="en-US" dirty="0"/>
              <a:t>)</a:t>
            </a:r>
            <a:r>
              <a:rPr lang="en-US" dirty="0" smtClean="0"/>
              <a:t>; </a:t>
            </a:r>
            <a:r>
              <a:rPr lang="en-US" dirty="0" err="1" smtClean="0"/>
              <a:t>const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Inline functions are compiled differently and are not recommended </a:t>
            </a:r>
            <a:endParaRPr lang="en-US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291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define procedures and actions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get data types from defined procedures/actions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Football Game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list of procedures/actions: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a) clearance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b) cross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   c) free kick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 list of data types: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a) referee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b) center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c) offensive guard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d) offensive tackle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Constructor: a special function that has the name of the class and that is used to create an instance of the class</a:t>
            </a:r>
          </a:p>
          <a:p>
            <a:r>
              <a:rPr lang="en-US" sz="2000" dirty="0" smtClean="0"/>
              <a:t>Example:</a:t>
            </a:r>
            <a:endParaRPr lang="en-US" sz="2000" dirty="0"/>
          </a:p>
          <a:p>
            <a:r>
              <a:rPr lang="en-US" sz="2000" dirty="0" smtClean="0"/>
              <a:t>     class Student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public Student();//Student() is a constructor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{</a:t>
            </a:r>
          </a:p>
          <a:p>
            <a:endParaRPr lang="en-US" sz="2000" dirty="0"/>
          </a:p>
          <a:p>
            <a:r>
              <a:rPr lang="en-US" sz="2000" dirty="0" smtClean="0"/>
              <a:t>        }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Student::Student(){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//implementation of the constructor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Student s; // the constructor Student will be called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….}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28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Constructor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Constructor: doesn’t have a return type and it has the following format: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</a:t>
            </a:r>
            <a:r>
              <a:rPr lang="en-US" sz="2000" b="1" dirty="0" err="1" smtClean="0"/>
              <a:t>ClassName</a:t>
            </a:r>
            <a:r>
              <a:rPr lang="en-US" sz="2000" b="1" dirty="0" smtClean="0"/>
              <a:t>::</a:t>
            </a:r>
            <a:r>
              <a:rPr lang="en-US" sz="2000" b="1" dirty="0" err="1" smtClean="0"/>
              <a:t>ClassName</a:t>
            </a:r>
            <a:r>
              <a:rPr lang="en-US" sz="2000" b="1" dirty="0" smtClean="0"/>
              <a:t>(parameter list)</a:t>
            </a:r>
          </a:p>
          <a:p>
            <a:endParaRPr lang="en-US" sz="2000" b="1" dirty="0"/>
          </a:p>
          <a:p>
            <a:r>
              <a:rPr lang="en-US" sz="2000" dirty="0" smtClean="0"/>
              <a:t>2) If you don</a:t>
            </a:r>
            <a:r>
              <a:rPr lang="fr-FR" sz="2000" dirty="0" smtClean="0"/>
              <a:t>’</a:t>
            </a:r>
            <a:r>
              <a:rPr lang="en-US" sz="2000" dirty="0" smtClean="0"/>
              <a:t>t write a constructor, there is a default one that is generated. The default constructor doesn’t have parameters and it does nothing</a:t>
            </a:r>
          </a:p>
          <a:p>
            <a:r>
              <a:rPr lang="en-US" sz="2000" dirty="0" smtClean="0"/>
              <a:t>3) Example: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Rectangle::Rectangle()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//default constructor of the class Rectangle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{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4) You can pass parameters to the constructor to initialize the variables of an instance</a:t>
            </a:r>
          </a:p>
        </p:txBody>
      </p:sp>
    </p:spTree>
    <p:extLst>
      <p:ext uri="{BB962C8B-B14F-4D97-AF65-F5344CB8AC3E}">
        <p14:creationId xmlns:p14="http://schemas.microsoft.com/office/powerpoint/2010/main" val="2560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Constructor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) Example: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Rectangle::Rectangle(double </a:t>
            </a:r>
            <a:r>
              <a:rPr lang="en-US" sz="2000" dirty="0" err="1" smtClean="0"/>
              <a:t>x,double</a:t>
            </a:r>
            <a:r>
              <a:rPr lang="en-US" sz="2000" dirty="0" smtClean="0"/>
              <a:t> y)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 </a:t>
            </a:r>
            <a:r>
              <a:rPr lang="en-US" sz="2000" dirty="0" smtClean="0"/>
              <a:t> 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width=x;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height=y;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endParaRPr lang="en-US" sz="2000" dirty="0"/>
          </a:p>
          <a:p>
            <a:r>
              <a:rPr lang="en-US" sz="2000" dirty="0" smtClean="0"/>
              <a:t>  Rectangle r;// create the instance r of Rectangle and set its width to 3 and its height to 5</a:t>
            </a:r>
          </a:p>
        </p:txBody>
      </p:sp>
    </p:spTree>
    <p:extLst>
      <p:ext uri="{BB962C8B-B14F-4D97-AF65-F5344CB8AC3E}">
        <p14:creationId xmlns:p14="http://schemas.microsoft.com/office/powerpoint/2010/main" val="388302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Constructor 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A class can have more than one constructor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Example: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Circle:Circle</a:t>
            </a:r>
            <a:r>
              <a:rPr lang="en-US" sz="2000" dirty="0" smtClean="0"/>
              <a:t>(Point p, double radius);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Circle:Circle</a:t>
            </a:r>
            <a:r>
              <a:rPr lang="en-US" sz="2000" dirty="0" smtClean="0"/>
              <a:t>(Point p);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Circle:Circle</a:t>
            </a:r>
            <a:r>
              <a:rPr lang="en-US" sz="2000" dirty="0" smtClean="0"/>
              <a:t>(); //default constructor</a:t>
            </a:r>
            <a:endParaRPr lang="en-US" sz="2000" dirty="0"/>
          </a:p>
          <a:p>
            <a:r>
              <a:rPr lang="en-US" sz="2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572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Destructor is a function that is called when the object is destroyed</a:t>
            </a:r>
          </a:p>
          <a:p>
            <a:r>
              <a:rPr lang="en-US" sz="2000" dirty="0" smtClean="0"/>
              <a:t>2) Example of using a destructor: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Free the memory that was dynamically allocated by an object</a:t>
            </a:r>
          </a:p>
          <a:p>
            <a:r>
              <a:rPr lang="en-US" sz="2000" dirty="0" smtClean="0"/>
              <a:t>3) </a:t>
            </a:r>
            <a:r>
              <a:rPr lang="en-US" sz="2000" dirty="0" smtClean="0">
                <a:solidFill>
                  <a:srgbClr val="FF0000"/>
                </a:solidFill>
              </a:rPr>
              <a:t>Format</a:t>
            </a:r>
            <a:r>
              <a:rPr lang="en-US" sz="2000" dirty="0" smtClean="0"/>
              <a:t>: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~</a:t>
            </a:r>
            <a:r>
              <a:rPr lang="en-US" sz="2000" b="1" dirty="0" err="1" smtClean="0"/>
              <a:t>ClassName</a:t>
            </a:r>
            <a:r>
              <a:rPr lang="en-US" sz="2000" b="1" dirty="0" smtClean="0"/>
              <a:t>()</a:t>
            </a:r>
          </a:p>
          <a:p>
            <a:r>
              <a:rPr lang="en-US" sz="2000" dirty="0" smtClean="0"/>
              <a:t>4) Example:</a:t>
            </a:r>
          </a:p>
          <a:p>
            <a:r>
              <a:rPr lang="en-US" sz="2000" dirty="0" smtClean="0"/>
              <a:t>     ~Rectangle()</a:t>
            </a:r>
          </a:p>
          <a:p>
            <a:r>
              <a:rPr lang="en-US" sz="2000" dirty="0" smtClean="0"/>
              <a:t>     ~Student()</a:t>
            </a:r>
          </a:p>
          <a:p>
            <a:r>
              <a:rPr lang="en-US" sz="2000" dirty="0" smtClean="0"/>
              <a:t>5) the destruction is called if the </a:t>
            </a:r>
            <a:r>
              <a:rPr lang="en-US" sz="2000" dirty="0" smtClean="0">
                <a:solidFill>
                  <a:srgbClr val="3366FF"/>
                </a:solidFill>
              </a:rPr>
              <a:t>program/function is terminated </a:t>
            </a:r>
            <a:r>
              <a:rPr lang="en-US" sz="2000" dirty="0" smtClean="0"/>
              <a:t>in case of using a </a:t>
            </a:r>
            <a:r>
              <a:rPr lang="en-US" sz="2000" dirty="0" smtClean="0">
                <a:solidFill>
                  <a:srgbClr val="3366FF"/>
                </a:solidFill>
              </a:rPr>
              <a:t>variable</a:t>
            </a:r>
            <a:r>
              <a:rPr lang="en-US" sz="2000" dirty="0" smtClean="0"/>
              <a:t> and if the </a:t>
            </a:r>
            <a:r>
              <a:rPr lang="en-US" sz="2000" dirty="0" smtClean="0">
                <a:solidFill>
                  <a:srgbClr val="FF0000"/>
                </a:solidFill>
              </a:rPr>
              <a:t>delete operator</a:t>
            </a:r>
            <a:r>
              <a:rPr lang="en-US" sz="2000" dirty="0" smtClean="0"/>
              <a:t> is called in case of using a </a:t>
            </a:r>
            <a:r>
              <a:rPr lang="en-US" sz="2000" dirty="0" smtClean="0">
                <a:solidFill>
                  <a:srgbClr val="FF0000"/>
                </a:solidFill>
              </a:rPr>
              <a:t>pointer</a:t>
            </a: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2240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Static Variables/Functions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static variable is a class variable shared between the instances of the class.</a:t>
            </a:r>
          </a:p>
          <a:p>
            <a:pPr marL="457200" indent="-457200">
              <a:buAutoNum type="arabicParenR" startAt="2"/>
            </a:pPr>
            <a:r>
              <a:rPr lang="en-US" sz="2400" dirty="0" smtClean="0"/>
              <a:t>the lifetime of a static variable is the lifetime of its class</a:t>
            </a:r>
          </a:p>
          <a:p>
            <a:pPr marL="457200" indent="-457200">
              <a:buAutoNum type="arabicParenR" startAt="2"/>
            </a:pPr>
            <a:r>
              <a:rPr lang="en-US" sz="2400" dirty="0" smtClean="0"/>
              <a:t>static function is a function that can be called and used without the need of an instance.</a:t>
            </a:r>
          </a:p>
          <a:p>
            <a:pPr marL="457200" indent="-457200">
              <a:buAutoNum type="arabicParenR" startAt="2"/>
            </a:pPr>
            <a:r>
              <a:rPr lang="en-US" sz="2400" dirty="0" smtClean="0"/>
              <a:t>static function cannot use non-static variables</a:t>
            </a:r>
          </a:p>
          <a:p>
            <a:pPr marL="457200" indent="-457200">
              <a:buAutoNum type="arabicParenR" startAt="2"/>
            </a:pPr>
            <a:r>
              <a:rPr lang="en-US" sz="2400" dirty="0" smtClean="0"/>
              <a:t>static functions are usually used with 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4200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Static Variables/Functions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the declaration format of a static variable:</a:t>
            </a:r>
          </a:p>
          <a:p>
            <a:r>
              <a:rPr lang="en-US" sz="2400" b="1" dirty="0" smtClean="0"/>
              <a:t>                               static type </a:t>
            </a:r>
            <a:r>
              <a:rPr lang="en-US" sz="2400" b="1" dirty="0" err="1" smtClean="0"/>
              <a:t>variableName</a:t>
            </a:r>
            <a:r>
              <a:rPr lang="en-US" sz="2400" b="1" dirty="0" smtClean="0"/>
              <a:t>;</a:t>
            </a:r>
          </a:p>
          <a:p>
            <a:r>
              <a:rPr lang="en-US" sz="2400" dirty="0" smtClean="0"/>
              <a:t>Example: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en-US" sz="2400" dirty="0" smtClean="0"/>
              <a:t>2)  the </a:t>
            </a:r>
            <a:r>
              <a:rPr lang="en-US" sz="2400" dirty="0"/>
              <a:t>declaration format of a static </a:t>
            </a:r>
            <a:r>
              <a:rPr lang="en-US" sz="2400" dirty="0" smtClean="0"/>
              <a:t>function:</a:t>
            </a:r>
            <a:endParaRPr lang="en-US" sz="2400" dirty="0"/>
          </a:p>
          <a:p>
            <a:r>
              <a:rPr lang="en-US" sz="2400" b="1" dirty="0"/>
              <a:t>                    </a:t>
            </a:r>
            <a:r>
              <a:rPr lang="en-US" sz="2400" b="1" dirty="0" smtClean="0"/>
              <a:t>static </a:t>
            </a:r>
            <a:r>
              <a:rPr lang="en-US" sz="2400" b="1" dirty="0" err="1" smtClean="0"/>
              <a:t>ReturnType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functionName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params</a:t>
            </a:r>
            <a:r>
              <a:rPr lang="en-US" sz="2400" b="1" dirty="0" smtClean="0"/>
              <a:t>);</a:t>
            </a:r>
            <a:endParaRPr lang="en-US" sz="2400" b="1" dirty="0"/>
          </a:p>
          <a:p>
            <a:r>
              <a:rPr lang="en-US" sz="2400" dirty="0"/>
              <a:t>Example: static </a:t>
            </a:r>
            <a:r>
              <a:rPr lang="en-US" sz="2400" dirty="0" smtClean="0"/>
              <a:t>double </a:t>
            </a:r>
            <a:r>
              <a:rPr lang="en-US" sz="2400" dirty="0" err="1" smtClean="0"/>
              <a:t>getX</a:t>
            </a:r>
            <a:r>
              <a:rPr lang="en-US" sz="2400" dirty="0" smtClean="0"/>
              <a:t>();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401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 Steps of OO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determine the required objects of your application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determine the required variables and functions of each object</a:t>
            </a:r>
          </a:p>
          <a:p>
            <a:r>
              <a:rPr lang="en-US" sz="2400" dirty="0" smtClean="0"/>
              <a:t>3)  Ask the following questions for each variable/function of a class X:</a:t>
            </a:r>
          </a:p>
          <a:p>
            <a:pPr marL="914400" lvl="1" indent="-457200">
              <a:buAutoNum type="alphaLcParenR"/>
            </a:pPr>
            <a:r>
              <a:rPr lang="en-US" sz="2400" dirty="0" smtClean="0"/>
              <a:t>Does a user of an object of type X need to get </a:t>
            </a:r>
            <a:r>
              <a:rPr lang="en-US" sz="2400" b="1" dirty="0" smtClean="0"/>
              <a:t>direct</a:t>
            </a:r>
            <a:r>
              <a:rPr lang="en-US" sz="2400" dirty="0" smtClean="0"/>
              <a:t> access to a variable/function s</a:t>
            </a:r>
            <a:r>
              <a:rPr lang="en-US" sz="2400" dirty="0" smtClean="0">
                <a:latin typeface="Abadi MT Condensed Light"/>
                <a:cs typeface="Abadi MT Condensed Light"/>
              </a:rPr>
              <a:t>?</a:t>
            </a: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No: make s private, Yes: make </a:t>
            </a:r>
            <a:r>
              <a:rPr lang="en-US" sz="2400" dirty="0"/>
              <a:t>s</a:t>
            </a:r>
            <a:r>
              <a:rPr lang="en-US" sz="2400" dirty="0" smtClean="0"/>
              <a:t> public</a:t>
            </a:r>
          </a:p>
          <a:p>
            <a:pPr marL="914400" lvl="1" indent="-457200">
              <a:buAutoNum type="alphaLcParenR" startAt="2"/>
            </a:pPr>
            <a:r>
              <a:rPr lang="en-US" sz="2400" dirty="0" smtClean="0"/>
              <a:t>Could be the function/variable used without an instance</a:t>
            </a:r>
            <a:r>
              <a:rPr lang="en-US" sz="2400" dirty="0">
                <a:latin typeface="Abadi MT Condensed Light"/>
                <a:cs typeface="Abadi MT Condensed Light"/>
              </a:rPr>
              <a:t>?</a:t>
            </a: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yes: make it static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4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3564" y="1123856"/>
            <a:ext cx="9792373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Simple Steps of OO Programming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lphaLcParenR" startAt="3"/>
            </a:pPr>
            <a:r>
              <a:rPr lang="en-US" sz="2400" dirty="0" smtClean="0"/>
              <a:t>Does a user need to change the value of a private variable x</a:t>
            </a:r>
            <a:r>
              <a:rPr lang="en-US" sz="2400" dirty="0" smtClean="0">
                <a:latin typeface="Abadi MT Condensed Light"/>
                <a:cs typeface="Abadi MT Condensed Light"/>
              </a:rPr>
              <a:t>?</a:t>
            </a:r>
          </a:p>
          <a:p>
            <a:pPr lvl="1"/>
            <a:r>
              <a:rPr lang="en-US" sz="2400" dirty="0">
                <a:latin typeface="Abadi MT Condensed Light"/>
                <a:cs typeface="Abadi MT Condensed Light"/>
              </a:rPr>
              <a:t> </a:t>
            </a:r>
            <a:r>
              <a:rPr lang="en-US" sz="2400" dirty="0" smtClean="0">
                <a:latin typeface="Abadi MT Condensed Light"/>
                <a:cs typeface="Abadi MT Condensed Light"/>
              </a:rPr>
              <a:t>      </a:t>
            </a:r>
            <a:r>
              <a:rPr lang="en-US" sz="2400" dirty="0" smtClean="0">
                <a:latin typeface="+mj-lt"/>
                <a:cs typeface="Abadi MT Condensed Light"/>
              </a:rPr>
              <a:t>Yes: create a </a:t>
            </a:r>
            <a:r>
              <a:rPr lang="en-US" sz="2400" dirty="0" err="1" smtClean="0">
                <a:latin typeface="+mj-lt"/>
                <a:cs typeface="Abadi MT Condensed Light"/>
              </a:rPr>
              <a:t>mutator</a:t>
            </a:r>
            <a:r>
              <a:rPr lang="en-US" sz="2400" dirty="0" smtClean="0">
                <a:latin typeface="+mj-lt"/>
                <a:cs typeface="Abadi MT Condensed Light"/>
              </a:rPr>
              <a:t>/setter function of x</a:t>
            </a:r>
          </a:p>
          <a:p>
            <a:pPr lvl="1"/>
            <a:r>
              <a:rPr lang="en-US" sz="2400" dirty="0" smtClean="0"/>
              <a:t>d)  Does </a:t>
            </a:r>
            <a:r>
              <a:rPr lang="en-US" sz="2400" dirty="0"/>
              <a:t>a user need to </a:t>
            </a:r>
            <a:r>
              <a:rPr lang="en-US" sz="2400" dirty="0" smtClean="0"/>
              <a:t>get </a:t>
            </a:r>
            <a:r>
              <a:rPr lang="en-US" sz="2400" dirty="0"/>
              <a:t>the value of a private variable x</a:t>
            </a:r>
            <a:r>
              <a:rPr lang="en-US" sz="2400" dirty="0">
                <a:latin typeface="Abadi MT Condensed Light"/>
                <a:cs typeface="Abadi MT Condensed Light"/>
              </a:rPr>
              <a:t>?</a:t>
            </a:r>
          </a:p>
          <a:p>
            <a:pPr lvl="1"/>
            <a:r>
              <a:rPr lang="en-US" sz="2400" dirty="0">
                <a:latin typeface="Abadi MT Condensed Light"/>
                <a:cs typeface="Abadi MT Condensed Light"/>
              </a:rPr>
              <a:t>       </a:t>
            </a:r>
            <a:r>
              <a:rPr lang="en-US" sz="2400" dirty="0">
                <a:cs typeface="Abadi MT Condensed Light"/>
              </a:rPr>
              <a:t>Yes: create </a:t>
            </a:r>
            <a:r>
              <a:rPr lang="en-US" sz="2400" dirty="0" smtClean="0">
                <a:cs typeface="Abadi MT Condensed Light"/>
              </a:rPr>
              <a:t>an </a:t>
            </a:r>
            <a:r>
              <a:rPr lang="en-US" sz="2400" dirty="0" err="1" smtClean="0">
                <a:cs typeface="Abadi MT Condensed Light"/>
              </a:rPr>
              <a:t>accessor</a:t>
            </a:r>
            <a:r>
              <a:rPr lang="en-US" sz="2400" dirty="0" smtClean="0">
                <a:cs typeface="Abadi MT Condensed Light"/>
              </a:rPr>
              <a:t>/getter </a:t>
            </a:r>
            <a:r>
              <a:rPr lang="en-US" sz="2400" dirty="0">
                <a:cs typeface="Abadi MT Condensed Light"/>
              </a:rPr>
              <a:t>function of </a:t>
            </a:r>
            <a:r>
              <a:rPr lang="en-US" sz="2400" dirty="0" smtClean="0">
                <a:cs typeface="Abadi MT Condensed Light"/>
              </a:rPr>
              <a:t>x</a:t>
            </a:r>
            <a:endParaRPr lang="en-US" sz="2400" dirty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584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Friends of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400" dirty="0" smtClean="0"/>
              <a:t>a friend is a function/class that is not a member of a class but has access to </a:t>
            </a:r>
            <a:r>
              <a:rPr lang="en-US" sz="2400" b="1" dirty="0" smtClean="0"/>
              <a:t>the private members </a:t>
            </a:r>
            <a:r>
              <a:rPr lang="en-US" sz="2400" dirty="0" smtClean="0"/>
              <a:t>of the class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cs typeface="Abadi MT Condensed Light"/>
              </a:rPr>
              <a:t>Format of a friend:</a:t>
            </a:r>
          </a:p>
          <a:p>
            <a:pPr lvl="1"/>
            <a:r>
              <a:rPr lang="en-US" sz="2400" dirty="0">
                <a:cs typeface="Abadi MT Condensed Light"/>
              </a:rPr>
              <a:t> </a:t>
            </a:r>
            <a:r>
              <a:rPr lang="en-US" sz="2400" dirty="0" smtClean="0">
                <a:cs typeface="Abadi MT Condensed Light"/>
              </a:rPr>
              <a:t>friend </a:t>
            </a:r>
            <a:r>
              <a:rPr lang="en-US" sz="2400" dirty="0" err="1" smtClean="0">
                <a:cs typeface="Abadi MT Condensed Light"/>
              </a:rPr>
              <a:t>ReturnType</a:t>
            </a:r>
            <a:r>
              <a:rPr lang="en-US" sz="2400" dirty="0" smtClean="0">
                <a:cs typeface="Abadi MT Condensed Light"/>
              </a:rPr>
              <a:t> </a:t>
            </a:r>
            <a:r>
              <a:rPr lang="en-US" sz="2400" dirty="0" err="1" smtClean="0">
                <a:cs typeface="Abadi MT Condensed Light"/>
              </a:rPr>
              <a:t>functionName</a:t>
            </a:r>
            <a:r>
              <a:rPr lang="en-US" sz="2400" dirty="0" smtClean="0">
                <a:cs typeface="Abadi MT Condensed Light"/>
              </a:rPr>
              <a:t>(parameters list)</a:t>
            </a:r>
          </a:p>
          <a:p>
            <a:pPr lvl="1"/>
            <a:endParaRPr lang="en-US" sz="2400" dirty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268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define objects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get methods(operations from the objects)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Football Game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list of Objects: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a) referee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b) center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c) offensive guard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d) offensive tackle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     list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smtClean="0">
                <a:solidFill>
                  <a:srgbClr val="000000"/>
                </a:solidFill>
              </a:rPr>
              <a:t>methods: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a) clearance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    b) cross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    c) free kick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8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=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/>
              <a:t>the = copies the data of an object to another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   Rectangle *r1,*r2;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   r1=r2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  The data of r1 will be copied to r1</a:t>
            </a:r>
          </a:p>
          <a:p>
            <a:pPr lvl="1"/>
            <a:r>
              <a:rPr lang="en-US" sz="2300" dirty="0" smtClean="0">
                <a:cs typeface="Abadi MT Condensed Light"/>
              </a:rPr>
              <a:t>3) the = operator doesn’t work pointers</a:t>
            </a:r>
          </a:p>
          <a:p>
            <a:pPr lvl="1"/>
            <a:r>
              <a:rPr lang="en-US" sz="2300" dirty="0" smtClean="0">
                <a:cs typeface="Abadi MT Condensed Light"/>
              </a:rPr>
              <a:t>solution: implement a </a:t>
            </a:r>
            <a:r>
              <a:rPr lang="en-US" sz="2300" b="1" dirty="0" smtClean="0">
                <a:cs typeface="Abadi MT Condensed Light"/>
              </a:rPr>
              <a:t>copy constructor</a:t>
            </a:r>
          </a:p>
          <a:p>
            <a:pPr lvl="1"/>
            <a:r>
              <a:rPr lang="en-US" sz="2300" dirty="0" smtClean="0">
                <a:cs typeface="Abadi MT Condensed Light"/>
              </a:rPr>
              <a:t>Format of a copy constructor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</a:t>
            </a:r>
            <a:r>
              <a:rPr lang="en-US" sz="2300" dirty="0" err="1" smtClean="0">
                <a:cs typeface="Abadi MT Condensed Light"/>
              </a:rPr>
              <a:t>ClassName</a:t>
            </a:r>
            <a:r>
              <a:rPr lang="en-US" sz="2300" dirty="0" smtClean="0">
                <a:cs typeface="Abadi MT Condensed Light"/>
              </a:rPr>
              <a:t> (</a:t>
            </a:r>
            <a:r>
              <a:rPr lang="en-US" sz="2300" dirty="0" err="1" smtClean="0">
                <a:cs typeface="Abadi MT Condensed Light"/>
              </a:rPr>
              <a:t>const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dirty="0" err="1" smtClean="0">
                <a:cs typeface="Abadi MT Condensed Light"/>
              </a:rPr>
              <a:t>StudentTestScores</a:t>
            </a:r>
            <a:r>
              <a:rPr lang="en-US" sz="2300" dirty="0" smtClean="0">
                <a:cs typeface="Abadi MT Condensed Light"/>
              </a:rPr>
              <a:t> &amp;</a:t>
            </a:r>
            <a:r>
              <a:rPr lang="en-US" sz="2300" dirty="0" err="1" smtClean="0">
                <a:cs typeface="Abadi MT Condensed Light"/>
              </a:rPr>
              <a:t>obj</a:t>
            </a:r>
            <a:r>
              <a:rPr lang="en-US" sz="2300" dirty="0" smtClean="0">
                <a:cs typeface="Abadi MT Condensed Light"/>
              </a:rPr>
              <a:t>)</a:t>
            </a:r>
          </a:p>
          <a:p>
            <a:pPr lvl="1"/>
            <a:r>
              <a:rPr lang="en-US" sz="2300" dirty="0" smtClean="0">
                <a:cs typeface="Abadi MT Condensed Light"/>
              </a:rPr>
              <a:t>{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// copy the data of </a:t>
            </a:r>
            <a:r>
              <a:rPr lang="en-US" sz="2300" dirty="0" err="1" smtClean="0">
                <a:cs typeface="Abadi MT Condensed Light"/>
              </a:rPr>
              <a:t>obj</a:t>
            </a:r>
            <a:r>
              <a:rPr lang="en-US" sz="2300" dirty="0" smtClean="0">
                <a:cs typeface="Abadi MT Condensed Light"/>
              </a:rPr>
              <a:t> to the instance</a:t>
            </a:r>
          </a:p>
          <a:p>
            <a:pPr lvl="1"/>
            <a:r>
              <a:rPr lang="en-US" sz="2300" dirty="0" smtClean="0">
                <a:cs typeface="Abadi MT Condensed Light"/>
              </a:rPr>
              <a:t>}</a:t>
            </a:r>
          </a:p>
          <a:p>
            <a:pPr lvl="1"/>
            <a:r>
              <a:rPr lang="en-US" sz="2300" dirty="0" smtClean="0">
                <a:cs typeface="Abadi MT Condensed Light"/>
              </a:rPr>
              <a:t>The pass by ref is required by C++</a:t>
            </a:r>
            <a:endParaRPr lang="en-US" sz="2300" dirty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44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/>
              <a:t>Aggregation occurs when a class contains an instance of another class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sz="2300" dirty="0" smtClean="0">
                <a:cs typeface="Abadi MT Condensed Light"/>
              </a:rPr>
              <a:t>class Point{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double </a:t>
            </a:r>
            <a:r>
              <a:rPr lang="en-US" sz="2300" dirty="0" err="1" smtClean="0">
                <a:cs typeface="Abadi MT Condensed Light"/>
              </a:rPr>
              <a:t>x,y</a:t>
            </a:r>
            <a:r>
              <a:rPr lang="en-US" sz="2300" dirty="0" smtClean="0">
                <a:cs typeface="Abadi MT Condensed Light"/>
              </a:rPr>
              <a:t>;</a:t>
            </a:r>
          </a:p>
          <a:p>
            <a:pPr lvl="1"/>
            <a:r>
              <a:rPr lang="en-US" sz="2300" dirty="0">
                <a:cs typeface="Abadi MT Condensed Light"/>
              </a:rPr>
              <a:t>}</a:t>
            </a:r>
            <a:r>
              <a:rPr lang="en-US" sz="2300" dirty="0" smtClean="0">
                <a:cs typeface="Abadi MT Condensed Light"/>
              </a:rPr>
              <a:t>        </a:t>
            </a:r>
          </a:p>
          <a:p>
            <a:pPr lvl="1"/>
            <a:r>
              <a:rPr lang="en-US" sz="2300" dirty="0" smtClean="0">
                <a:cs typeface="Abadi MT Condensed Light"/>
              </a:rPr>
              <a:t>class </a:t>
            </a:r>
          </a:p>
          <a:p>
            <a:pPr lvl="1"/>
            <a:r>
              <a:rPr lang="en-US" sz="2300" dirty="0" smtClean="0">
                <a:cs typeface="Abadi MT Condensed Light"/>
              </a:rPr>
              <a:t>class Rectangle{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Point p;</a:t>
            </a:r>
          </a:p>
          <a:p>
            <a:pPr lvl="1"/>
            <a:r>
              <a:rPr lang="en-US" sz="2300" dirty="0" smtClean="0">
                <a:cs typeface="Abadi MT Condensed Light"/>
              </a:rPr>
              <a:t>  double radius</a:t>
            </a:r>
          </a:p>
          <a:p>
            <a:pPr lvl="1"/>
            <a:r>
              <a:rPr lang="en-US" sz="2300" dirty="0" smtClean="0">
                <a:cs typeface="Abadi MT Condensed Light"/>
              </a:rPr>
              <a:t>}</a:t>
            </a:r>
          </a:p>
          <a:p>
            <a:pPr lvl="1"/>
            <a:r>
              <a:rPr lang="en-US" sz="2300" dirty="0" smtClean="0">
                <a:cs typeface="Abadi MT Condensed Light"/>
              </a:rPr>
              <a:t>We say that we have a “has a” relationship</a:t>
            </a:r>
          </a:p>
          <a:p>
            <a:pPr lvl="1"/>
            <a:r>
              <a:rPr lang="en-US" sz="2300" dirty="0" smtClean="0">
                <a:cs typeface="Abadi MT Condensed Light"/>
              </a:rPr>
              <a:t>A rectangle </a:t>
            </a:r>
            <a:r>
              <a:rPr lang="en-US" sz="2300" b="1" dirty="0" smtClean="0">
                <a:cs typeface="Abadi MT Condensed Light"/>
              </a:rPr>
              <a:t>has a </a:t>
            </a:r>
            <a:r>
              <a:rPr lang="en-US" sz="2300" dirty="0" smtClean="0">
                <a:cs typeface="Abadi MT Condensed Light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14260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/>
              <a:t>Inheritance occurs when a class</a:t>
            </a:r>
            <a:r>
              <a:rPr lang="en-US" sz="2300" b="1" dirty="0" smtClean="0"/>
              <a:t> extends </a:t>
            </a:r>
            <a:r>
              <a:rPr lang="en-US" sz="2300" dirty="0" smtClean="0"/>
              <a:t>another class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sz="2300" dirty="0" smtClean="0">
                <a:cs typeface="Abadi MT Condensed Light"/>
              </a:rPr>
              <a:t>class Insect{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// general characteristics of an insect</a:t>
            </a:r>
          </a:p>
          <a:p>
            <a:pPr lvl="1"/>
            <a:r>
              <a:rPr lang="en-US" sz="2300" dirty="0">
                <a:cs typeface="Abadi MT Condensed Light"/>
              </a:rPr>
              <a:t>}</a:t>
            </a:r>
            <a:r>
              <a:rPr lang="en-US" sz="2300" dirty="0" smtClean="0">
                <a:cs typeface="Abadi MT Condensed Light"/>
              </a:rPr>
              <a:t>        </a:t>
            </a:r>
          </a:p>
          <a:p>
            <a:pPr lvl="1"/>
            <a:r>
              <a:rPr lang="en-US" sz="2300" dirty="0" smtClean="0">
                <a:cs typeface="Abadi MT Condensed Light"/>
              </a:rPr>
              <a:t>class Bee{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// a bee is an </a:t>
            </a:r>
            <a:r>
              <a:rPr lang="en-US" sz="2300" dirty="0" err="1" smtClean="0">
                <a:cs typeface="Abadi MT Condensed Light"/>
              </a:rPr>
              <a:t>insect+the</a:t>
            </a:r>
            <a:r>
              <a:rPr lang="en-US" sz="2300" dirty="0" smtClean="0">
                <a:cs typeface="Abadi MT Condensed Light"/>
              </a:rPr>
              <a:t> characteristics related to a bee }</a:t>
            </a:r>
          </a:p>
          <a:p>
            <a:pPr lvl="1"/>
            <a:r>
              <a:rPr lang="en-US" sz="2300" dirty="0" smtClean="0">
                <a:cs typeface="Abadi MT Condensed Light"/>
              </a:rPr>
              <a:t>We say that we have a “is a ” relationship</a:t>
            </a:r>
          </a:p>
          <a:p>
            <a:pPr lvl="1"/>
            <a:r>
              <a:rPr lang="en-US" sz="2300" dirty="0" smtClean="0">
                <a:cs typeface="Abadi MT Condensed Light"/>
              </a:rPr>
              <a:t>A bee </a:t>
            </a:r>
            <a:r>
              <a:rPr lang="en-US" sz="2300" b="1" dirty="0" smtClean="0">
                <a:cs typeface="Abadi MT Condensed Light"/>
              </a:rPr>
              <a:t>is an </a:t>
            </a:r>
            <a:r>
              <a:rPr lang="en-US" sz="2300" dirty="0" smtClean="0">
                <a:cs typeface="Abadi MT Condensed Light"/>
              </a:rPr>
              <a:t>insect</a:t>
            </a:r>
          </a:p>
        </p:txBody>
      </p:sp>
    </p:spTree>
    <p:extLst>
      <p:ext uri="{BB962C8B-B14F-4D97-AF65-F5344CB8AC3E}">
        <p14:creationId xmlns:p14="http://schemas.microsoft.com/office/powerpoint/2010/main" val="329239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300" dirty="0" smtClean="0">
                <a:cs typeface="Abadi MT Condensed Light"/>
              </a:rPr>
              <a:t>We have five classes: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1) Polygon 2) Rectangle 3) Trapezoid 4) Square 5) Point</a:t>
            </a:r>
          </a:p>
          <a:p>
            <a:pPr lvl="1"/>
            <a:r>
              <a:rPr lang="en-US" sz="2300" dirty="0" smtClean="0">
                <a:cs typeface="Abadi MT Condensed Light"/>
              </a:rPr>
              <a:t>Rectangle </a:t>
            </a:r>
            <a:r>
              <a:rPr lang="en-US" sz="2300" b="1" dirty="0" smtClean="0">
                <a:cs typeface="Abadi MT Condensed Light"/>
              </a:rPr>
              <a:t>is a </a:t>
            </a:r>
            <a:r>
              <a:rPr lang="en-US" sz="2300" dirty="0" smtClean="0">
                <a:cs typeface="Abadi MT Condensed Light"/>
              </a:rPr>
              <a:t>Polygon</a:t>
            </a:r>
          </a:p>
          <a:p>
            <a:pPr lvl="1"/>
            <a:r>
              <a:rPr lang="en-US" sz="2300" dirty="0" smtClean="0">
                <a:cs typeface="Abadi MT Condensed Light"/>
              </a:rPr>
              <a:t>Square </a:t>
            </a:r>
            <a:r>
              <a:rPr lang="en-US" sz="2300" b="1" dirty="0">
                <a:cs typeface="Abadi MT Condensed Light"/>
              </a:rPr>
              <a:t>is </a:t>
            </a:r>
            <a:r>
              <a:rPr lang="en-US" sz="2300" b="1" dirty="0" smtClean="0">
                <a:cs typeface="Abadi MT Condensed Light"/>
              </a:rPr>
              <a:t>a </a:t>
            </a:r>
            <a:r>
              <a:rPr lang="en-US" sz="2300" dirty="0" smtClean="0">
                <a:cs typeface="Abadi MT Condensed Light"/>
              </a:rPr>
              <a:t>Rectangle</a:t>
            </a:r>
          </a:p>
          <a:p>
            <a:pPr lvl="1"/>
            <a:r>
              <a:rPr lang="en-US" sz="2300" dirty="0" smtClean="0">
                <a:cs typeface="Abadi MT Condensed Light"/>
              </a:rPr>
              <a:t>Trapezoid </a:t>
            </a:r>
            <a:r>
              <a:rPr lang="en-US" sz="2300" b="1" dirty="0">
                <a:cs typeface="Abadi MT Condensed Light"/>
              </a:rPr>
              <a:t>is </a:t>
            </a:r>
            <a:r>
              <a:rPr lang="en-US" sz="2300" b="1" dirty="0" smtClean="0">
                <a:cs typeface="Abadi MT Condensed Light"/>
              </a:rPr>
              <a:t>a </a:t>
            </a:r>
            <a:r>
              <a:rPr lang="en-US" sz="2300" dirty="0" smtClean="0">
                <a:cs typeface="Abadi MT Condensed Light"/>
              </a:rPr>
              <a:t>Polygon</a:t>
            </a:r>
          </a:p>
          <a:p>
            <a:pPr lvl="1"/>
            <a:r>
              <a:rPr lang="en-US" sz="2300" dirty="0" smtClean="0">
                <a:cs typeface="Abadi MT Condensed Light"/>
              </a:rPr>
              <a:t>Polygon </a:t>
            </a:r>
            <a:r>
              <a:rPr lang="en-US" sz="2300" b="1" dirty="0" smtClean="0">
                <a:cs typeface="Abadi MT Condensed Light"/>
              </a:rPr>
              <a:t>has a</a:t>
            </a:r>
            <a:r>
              <a:rPr lang="en-US" sz="2300" dirty="0" smtClean="0">
                <a:cs typeface="Abadi MT Condensed Light"/>
              </a:rPr>
              <a:t> Point //aggregation</a:t>
            </a:r>
          </a:p>
          <a:p>
            <a:pPr lvl="1"/>
            <a:r>
              <a:rPr lang="en-US" sz="2300" dirty="0" smtClean="0">
                <a:cs typeface="Abadi MT Condensed Light"/>
              </a:rPr>
              <a:t>Polygon is called </a:t>
            </a:r>
            <a:r>
              <a:rPr lang="en-US" sz="2300" b="1" dirty="0" smtClean="0">
                <a:cs typeface="Abadi MT Condensed Light"/>
              </a:rPr>
              <a:t>Base(Parent) Class</a:t>
            </a:r>
          </a:p>
          <a:p>
            <a:pPr lvl="1"/>
            <a:r>
              <a:rPr lang="en-US" sz="2300" dirty="0" smtClean="0">
                <a:cs typeface="Abadi MT Condensed Light"/>
              </a:rPr>
              <a:t>Rectangle is called </a:t>
            </a:r>
            <a:r>
              <a:rPr lang="en-US" sz="2300" b="1" dirty="0" smtClean="0">
                <a:cs typeface="Abadi MT Condensed Light"/>
              </a:rPr>
              <a:t>Derived(Child) Class</a:t>
            </a:r>
          </a:p>
          <a:p>
            <a:pPr lvl="1"/>
            <a:r>
              <a:rPr lang="en-US" sz="2300" dirty="0" smtClean="0">
                <a:cs typeface="Abadi MT Condensed Light"/>
              </a:rPr>
              <a:t>Format of Declaring a Derived Class:</a:t>
            </a:r>
          </a:p>
          <a:p>
            <a:pPr lvl="1"/>
            <a:r>
              <a:rPr lang="en-US" sz="2300" b="1" dirty="0">
                <a:cs typeface="Abadi MT Condensed Light"/>
              </a:rPr>
              <a:t> </a:t>
            </a:r>
            <a:r>
              <a:rPr lang="en-US" sz="2300" b="1" dirty="0" smtClean="0">
                <a:cs typeface="Abadi MT Condensed Light"/>
              </a:rPr>
              <a:t>  class </a:t>
            </a:r>
            <a:r>
              <a:rPr lang="en-US" sz="2300" b="1" dirty="0" err="1" smtClean="0">
                <a:cs typeface="Abadi MT Condensed Light"/>
              </a:rPr>
              <a:t>DerivedClass</a:t>
            </a:r>
            <a:r>
              <a:rPr lang="en-US" sz="2300" b="1" dirty="0" smtClean="0">
                <a:cs typeface="Abadi MT Condensed Light"/>
              </a:rPr>
              <a:t> : public/Protected</a:t>
            </a:r>
            <a:r>
              <a:rPr lang="en-US" sz="2300" b="1" dirty="0">
                <a:cs typeface="Abadi MT Condensed Light"/>
              </a:rPr>
              <a:t>/</a:t>
            </a:r>
            <a:r>
              <a:rPr lang="en-US" sz="2300" b="1" dirty="0" smtClean="0">
                <a:cs typeface="Abadi MT Condensed Light"/>
              </a:rPr>
              <a:t>Private </a:t>
            </a:r>
            <a:r>
              <a:rPr lang="en-US" sz="2300" b="1" dirty="0" err="1" smtClean="0">
                <a:cs typeface="Abadi MT Condensed Light"/>
              </a:rPr>
              <a:t>BaseClass</a:t>
            </a:r>
            <a:endParaRPr lang="en-US" sz="2300" b="1" dirty="0">
              <a:cs typeface="Abadi MT Condensed Light"/>
            </a:endParaRPr>
          </a:p>
          <a:p>
            <a:pPr lvl="1"/>
            <a:r>
              <a:rPr lang="en-US" sz="2300" dirty="0" smtClean="0">
                <a:cs typeface="Abadi MT Condensed Light"/>
              </a:rPr>
              <a:t>class Rectangle: public Polygon</a:t>
            </a:r>
          </a:p>
          <a:p>
            <a:pPr lvl="1"/>
            <a:endParaRPr lang="en-US" sz="2300" dirty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180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Public, Protected, Private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3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Base class could be private, protected, public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The members of the class could be private, protected, public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protected members are accessed by the derived class only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private members could not be accessed from the derived class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The visibility of the members depends on the visibility of the class (</a:t>
            </a:r>
            <a:r>
              <a:rPr lang="en-US" sz="2300" b="1" dirty="0" smtClean="0">
                <a:cs typeface="Abadi MT Condensed Light"/>
              </a:rPr>
              <a:t>check 15-1</a:t>
            </a:r>
            <a:r>
              <a:rPr lang="en-US" sz="2300" dirty="0" smtClean="0">
                <a:cs typeface="Abadi MT Condensed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02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the constructor of the base class will be called before the constructor of a derived class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the destructor of the derived class will be called before the destructor of the base class</a:t>
            </a:r>
          </a:p>
          <a:p>
            <a:pPr lvl="1"/>
            <a:endParaRPr lang="en-US" sz="2300" dirty="0">
              <a:cs typeface="Abadi MT Condensed Light"/>
            </a:endParaRPr>
          </a:p>
          <a:p>
            <a:pPr lvl="1"/>
            <a:endParaRPr lang="en-US" sz="2300" dirty="0" smtClean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8096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Redefining Base Class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510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A base class member could be redefined in a derived class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dirty="0">
                <a:cs typeface="Abadi MT Condensed Light"/>
              </a:rPr>
              <a:t> </a:t>
            </a:r>
            <a:r>
              <a:rPr lang="en-US" dirty="0" smtClean="0">
                <a:cs typeface="Abadi MT Condensed Light"/>
              </a:rPr>
              <a:t>Class A</a:t>
            </a:r>
          </a:p>
          <a:p>
            <a:pPr lvl="1"/>
            <a:r>
              <a:rPr lang="en-US" dirty="0" smtClean="0">
                <a:cs typeface="Abadi MT Condensed Light"/>
              </a:rPr>
              <a:t>{</a:t>
            </a:r>
          </a:p>
          <a:p>
            <a:pPr lvl="1"/>
            <a:r>
              <a:rPr lang="en-US" dirty="0">
                <a:cs typeface="Abadi MT Condensed Light"/>
              </a:rPr>
              <a:t> </a:t>
            </a:r>
            <a:r>
              <a:rPr lang="en-US" dirty="0" smtClean="0">
                <a:cs typeface="Abadi MT Condensed Light"/>
              </a:rPr>
              <a:t>public:</a:t>
            </a:r>
          </a:p>
          <a:p>
            <a:pPr lvl="1"/>
            <a:r>
              <a:rPr lang="en-US" dirty="0">
                <a:cs typeface="Abadi MT Condensed Light"/>
              </a:rPr>
              <a:t> </a:t>
            </a:r>
            <a:r>
              <a:rPr lang="en-US" dirty="0" smtClean="0">
                <a:cs typeface="Abadi MT Condensed Light"/>
              </a:rPr>
              <a:t>   void  </a:t>
            </a:r>
            <a:r>
              <a:rPr lang="en-US" dirty="0" err="1" smtClean="0">
                <a:cs typeface="Abadi MT Condensed Light"/>
              </a:rPr>
              <a:t>displayMessage</a:t>
            </a:r>
            <a:r>
              <a:rPr lang="en-US" dirty="0" smtClean="0">
                <a:cs typeface="Abadi MT Condensed Light"/>
              </a:rPr>
              <a:t>()</a:t>
            </a:r>
            <a:br>
              <a:rPr lang="en-US" dirty="0" smtClean="0">
                <a:cs typeface="Abadi MT Condensed Light"/>
              </a:rPr>
            </a:br>
            <a:r>
              <a:rPr lang="en-US" dirty="0" smtClean="0">
                <a:cs typeface="Abadi MT Condensed Light"/>
              </a:rPr>
              <a:t>   { </a:t>
            </a:r>
            <a:r>
              <a:rPr lang="en-US" dirty="0" err="1" smtClean="0">
                <a:cs typeface="Abadi MT Condensed Light"/>
              </a:rPr>
              <a:t>cout</a:t>
            </a:r>
            <a:r>
              <a:rPr lang="en-US" dirty="0" smtClean="0">
                <a:cs typeface="Abadi MT Condensed Light"/>
              </a:rPr>
              <a:t> &lt;&lt; “this is class A”}</a:t>
            </a:r>
          </a:p>
          <a:p>
            <a:pPr lvl="1"/>
            <a:r>
              <a:rPr lang="en-US" dirty="0">
                <a:cs typeface="Abadi MT Condensed Light"/>
              </a:rPr>
              <a:t>}</a:t>
            </a:r>
            <a:endParaRPr lang="en-US" dirty="0" smtClean="0">
              <a:cs typeface="Abadi MT Condensed Light"/>
            </a:endParaRPr>
          </a:p>
          <a:p>
            <a:pPr lvl="1"/>
            <a:endParaRPr lang="en-US" dirty="0">
              <a:cs typeface="Abadi MT Condensed Light"/>
            </a:endParaRPr>
          </a:p>
          <a:p>
            <a:pPr lvl="1"/>
            <a:r>
              <a:rPr lang="en-US" dirty="0">
                <a:cs typeface="Abadi MT Condensed Light"/>
              </a:rPr>
              <a:t> Class </a:t>
            </a:r>
            <a:r>
              <a:rPr lang="en-US" dirty="0" smtClean="0">
                <a:cs typeface="Abadi MT Condensed Light"/>
              </a:rPr>
              <a:t>B : A</a:t>
            </a:r>
            <a:endParaRPr lang="en-US" dirty="0">
              <a:cs typeface="Abadi MT Condensed Light"/>
            </a:endParaRPr>
          </a:p>
          <a:p>
            <a:pPr lvl="1"/>
            <a:r>
              <a:rPr lang="en-US" dirty="0">
                <a:cs typeface="Abadi MT Condensed Light"/>
              </a:rPr>
              <a:t>{</a:t>
            </a:r>
          </a:p>
          <a:p>
            <a:pPr lvl="1"/>
            <a:r>
              <a:rPr lang="en-US" dirty="0">
                <a:cs typeface="Abadi MT Condensed Light"/>
              </a:rPr>
              <a:t> public:</a:t>
            </a:r>
          </a:p>
          <a:p>
            <a:pPr lvl="1"/>
            <a:r>
              <a:rPr lang="en-US" dirty="0">
                <a:cs typeface="Abadi MT Condensed Light"/>
              </a:rPr>
              <a:t>    void  </a:t>
            </a:r>
            <a:r>
              <a:rPr lang="en-US" dirty="0" err="1">
                <a:cs typeface="Abadi MT Condensed Light"/>
              </a:rPr>
              <a:t>displayMessage</a:t>
            </a:r>
            <a:r>
              <a:rPr lang="en-US" dirty="0">
                <a:cs typeface="Abadi MT Condensed Light"/>
              </a:rPr>
              <a:t>()</a:t>
            </a:r>
            <a:br>
              <a:rPr lang="en-US" dirty="0">
                <a:cs typeface="Abadi MT Condensed Light"/>
              </a:rPr>
            </a:br>
            <a:r>
              <a:rPr lang="en-US" dirty="0">
                <a:cs typeface="Abadi MT Condensed Light"/>
              </a:rPr>
              <a:t>   { </a:t>
            </a:r>
            <a:r>
              <a:rPr lang="en-US" dirty="0" err="1">
                <a:cs typeface="Abadi MT Condensed Light"/>
              </a:rPr>
              <a:t>cout</a:t>
            </a:r>
            <a:r>
              <a:rPr lang="en-US" dirty="0">
                <a:cs typeface="Abadi MT Condensed Light"/>
              </a:rPr>
              <a:t> &lt;&lt; “this is class </a:t>
            </a:r>
            <a:r>
              <a:rPr lang="en-US" dirty="0" smtClean="0">
                <a:cs typeface="Abadi MT Condensed Light"/>
              </a:rPr>
              <a:t>B”</a:t>
            </a:r>
            <a:r>
              <a:rPr lang="en-US" dirty="0">
                <a:cs typeface="Abadi MT Condensed Light"/>
              </a:rPr>
              <a:t>}</a:t>
            </a:r>
          </a:p>
          <a:p>
            <a:pPr lvl="1"/>
            <a:r>
              <a:rPr lang="en-US" dirty="0">
                <a:cs typeface="Abadi MT Condensed Light"/>
              </a:rPr>
              <a:t>}</a:t>
            </a:r>
          </a:p>
          <a:p>
            <a:pPr lvl="1"/>
            <a:endParaRPr lang="en-US" sz="2300" dirty="0" smtClean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83303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Polymorphism: allows an object variable or an object pointer to reference objects of different type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sz="2300" dirty="0" smtClean="0">
                <a:cs typeface="Abadi MT Condensed Light"/>
              </a:rPr>
              <a:t>      Polygon * p=new Rectangle</a:t>
            </a:r>
          </a:p>
          <a:p>
            <a:pPr marL="914400" lvl="1" indent="-457200">
              <a:buAutoNum type="arabicParenR" startAt="3"/>
            </a:pPr>
            <a:r>
              <a:rPr lang="en-US" sz="2300" dirty="0" smtClean="0">
                <a:cs typeface="Abadi MT Condensed Light"/>
              </a:rPr>
              <a:t>The relationship is: </a:t>
            </a:r>
            <a:r>
              <a:rPr lang="en-US" sz="2300" b="1" dirty="0" smtClean="0">
                <a:cs typeface="Abadi MT Condensed Light"/>
              </a:rPr>
              <a:t>“can be”</a:t>
            </a:r>
          </a:p>
          <a:p>
            <a:pPr marL="914400" lvl="1" indent="-457200">
              <a:buAutoNum type="arabicParenR" startAt="3"/>
            </a:pPr>
            <a:r>
              <a:rPr lang="en-US" sz="2300" dirty="0" smtClean="0">
                <a:cs typeface="Abadi MT Condensed Light"/>
              </a:rPr>
              <a:t>Polymorphism requires: references or pointers</a:t>
            </a:r>
          </a:p>
          <a:p>
            <a:pPr marL="914400" lvl="1" indent="-457200">
              <a:buAutoNum type="arabicParenR" startAt="3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2"/>
            <a:r>
              <a:rPr lang="en-US" sz="2300" dirty="0" smtClean="0">
                <a:cs typeface="Abadi MT Condensed Light"/>
              </a:rPr>
              <a:t>double </a:t>
            </a:r>
            <a:r>
              <a:rPr lang="en-US" sz="2300" dirty="0" err="1" smtClean="0">
                <a:cs typeface="Abadi MT Condensed Light"/>
              </a:rPr>
              <a:t>computeArea</a:t>
            </a:r>
            <a:r>
              <a:rPr lang="en-US" sz="2300" dirty="0" smtClean="0">
                <a:cs typeface="Abadi MT Condensed Light"/>
              </a:rPr>
              <a:t>(</a:t>
            </a:r>
            <a:r>
              <a:rPr lang="en-US" sz="2300" dirty="0" err="1" smtClean="0">
                <a:cs typeface="Abadi MT Condensed Light"/>
              </a:rPr>
              <a:t>const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b="1" dirty="0" smtClean="0">
                <a:cs typeface="Abadi MT Condensed Light"/>
              </a:rPr>
              <a:t>Polygon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dirty="0">
                <a:cs typeface="Abadi MT Condensed Light"/>
              </a:rPr>
              <a:t>&amp;</a:t>
            </a:r>
            <a:r>
              <a:rPr lang="en-US" sz="2300" dirty="0" smtClean="0">
                <a:cs typeface="Abadi MT Condensed Light"/>
              </a:rPr>
              <a:t>p</a:t>
            </a:r>
            <a:r>
              <a:rPr lang="en-US" sz="2300" dirty="0" smtClean="0">
                <a:cs typeface="Abadi MT Condensed Light"/>
              </a:rPr>
              <a:t>);</a:t>
            </a:r>
          </a:p>
          <a:p>
            <a:pPr lvl="2"/>
            <a:r>
              <a:rPr lang="en-US" sz="2300" dirty="0" smtClean="0">
                <a:cs typeface="Abadi MT Condensed Light"/>
              </a:rPr>
              <a:t>...</a:t>
            </a:r>
            <a:endParaRPr lang="en-US" sz="2300" dirty="0">
              <a:cs typeface="Abadi MT Condensed Light"/>
            </a:endParaRPr>
          </a:p>
          <a:p>
            <a:pPr lvl="2"/>
            <a:r>
              <a:rPr lang="en-US" sz="2300" b="1" dirty="0" smtClean="0">
                <a:cs typeface="Abadi MT Condensed Light"/>
              </a:rPr>
              <a:t>Rectangle</a:t>
            </a:r>
            <a:r>
              <a:rPr lang="en-US" sz="2300" dirty="0" smtClean="0">
                <a:cs typeface="Abadi MT Condensed Light"/>
              </a:rPr>
              <a:t> r;</a:t>
            </a:r>
            <a:endParaRPr lang="en-US" sz="2300" dirty="0">
              <a:cs typeface="Abadi MT Condensed Light"/>
            </a:endParaRPr>
          </a:p>
          <a:p>
            <a:pPr lvl="2"/>
            <a:r>
              <a:rPr lang="en-US" sz="2300" dirty="0" err="1" smtClean="0">
                <a:cs typeface="Abadi MT Condensed Light"/>
              </a:rPr>
              <a:t>cout</a:t>
            </a:r>
            <a:r>
              <a:rPr lang="en-US" sz="2300" dirty="0" smtClean="0">
                <a:cs typeface="Abadi MT Condensed Light"/>
              </a:rPr>
              <a:t> &lt;&lt; </a:t>
            </a:r>
            <a:r>
              <a:rPr lang="en-US" sz="2300" dirty="0" err="1" smtClean="0">
                <a:cs typeface="Abadi MT Condensed Light"/>
              </a:rPr>
              <a:t>computeArea</a:t>
            </a:r>
            <a:r>
              <a:rPr lang="en-US" sz="2300" dirty="0" smtClean="0">
                <a:cs typeface="Abadi MT Condensed Light"/>
              </a:rPr>
              <a:t>(r);</a:t>
            </a:r>
          </a:p>
          <a:p>
            <a:pPr lvl="1"/>
            <a:endParaRPr lang="en-US" sz="2300" dirty="0" smtClean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001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Polymorphism: allows an object variable or an object pointer to reference objects of different type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sz="2300" dirty="0" smtClean="0">
                <a:cs typeface="Abadi MT Condensed Light"/>
              </a:rPr>
              <a:t>      Polygon * p=new Rectangle</a:t>
            </a:r>
          </a:p>
          <a:p>
            <a:pPr marL="914400" lvl="1" indent="-457200">
              <a:buAutoNum type="arabicParenR" startAt="3"/>
            </a:pPr>
            <a:r>
              <a:rPr lang="en-US" sz="2300" dirty="0" smtClean="0">
                <a:cs typeface="Abadi MT Condensed Light"/>
              </a:rPr>
              <a:t>The relationship is: </a:t>
            </a:r>
            <a:r>
              <a:rPr lang="en-US" sz="2300" b="1" dirty="0" smtClean="0">
                <a:cs typeface="Abadi MT Condensed Light"/>
              </a:rPr>
              <a:t>“can be”</a:t>
            </a:r>
          </a:p>
          <a:p>
            <a:pPr marL="914400" lvl="1" indent="-457200">
              <a:buAutoNum type="arabicParenR" startAt="3"/>
            </a:pPr>
            <a:r>
              <a:rPr lang="en-US" sz="2300" dirty="0" smtClean="0">
                <a:cs typeface="Abadi MT Condensed Light"/>
              </a:rPr>
              <a:t>Polymorphism requires: references or pointers</a:t>
            </a:r>
          </a:p>
          <a:p>
            <a:pPr marL="914400" lvl="1" indent="-457200">
              <a:buAutoNum type="arabicParenR" startAt="3"/>
            </a:pPr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2"/>
            <a:r>
              <a:rPr lang="en-US" sz="2300" dirty="0" smtClean="0">
                <a:cs typeface="Abadi MT Condensed Light"/>
              </a:rPr>
              <a:t>double </a:t>
            </a:r>
            <a:r>
              <a:rPr lang="en-US" sz="2300" dirty="0" err="1" smtClean="0">
                <a:cs typeface="Abadi MT Condensed Light"/>
              </a:rPr>
              <a:t>computeArea</a:t>
            </a:r>
            <a:r>
              <a:rPr lang="en-US" sz="2300" dirty="0" smtClean="0">
                <a:cs typeface="Abadi MT Condensed Light"/>
              </a:rPr>
              <a:t>(</a:t>
            </a:r>
            <a:r>
              <a:rPr lang="en-US" sz="2300" dirty="0" err="1" smtClean="0">
                <a:cs typeface="Abadi MT Condensed Light"/>
              </a:rPr>
              <a:t>const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b="1" dirty="0" smtClean="0">
                <a:cs typeface="Abadi MT Condensed Light"/>
              </a:rPr>
              <a:t>Polygon</a:t>
            </a:r>
            <a:r>
              <a:rPr lang="en-US" sz="2300" dirty="0" smtClean="0">
                <a:cs typeface="Abadi MT Condensed Light"/>
              </a:rPr>
              <a:t> &amp;p);</a:t>
            </a:r>
          </a:p>
          <a:p>
            <a:pPr lvl="2"/>
            <a:r>
              <a:rPr lang="en-US" sz="2300" dirty="0" smtClean="0">
                <a:cs typeface="Abadi MT Condensed Light"/>
              </a:rPr>
              <a:t>...</a:t>
            </a:r>
            <a:endParaRPr lang="en-US" sz="2300" dirty="0">
              <a:cs typeface="Abadi MT Condensed Light"/>
            </a:endParaRPr>
          </a:p>
          <a:p>
            <a:pPr lvl="2"/>
            <a:r>
              <a:rPr lang="en-US" sz="2300" b="1" dirty="0" smtClean="0">
                <a:cs typeface="Abadi MT Condensed Light"/>
              </a:rPr>
              <a:t>Rectangle</a:t>
            </a:r>
            <a:r>
              <a:rPr lang="en-US" sz="2300" dirty="0" smtClean="0">
                <a:cs typeface="Abadi MT Condensed Light"/>
              </a:rPr>
              <a:t> r;</a:t>
            </a:r>
            <a:endParaRPr lang="en-US" sz="2300" dirty="0">
              <a:cs typeface="Abadi MT Condensed Light"/>
            </a:endParaRPr>
          </a:p>
          <a:p>
            <a:pPr lvl="2"/>
            <a:r>
              <a:rPr lang="en-US" sz="2300" dirty="0" err="1" smtClean="0">
                <a:cs typeface="Abadi MT Condensed Light"/>
              </a:rPr>
              <a:t>cout</a:t>
            </a:r>
            <a:r>
              <a:rPr lang="en-US" sz="2300" dirty="0" smtClean="0">
                <a:cs typeface="Abadi MT Condensed Light"/>
              </a:rPr>
              <a:t> &lt;&lt; </a:t>
            </a:r>
            <a:r>
              <a:rPr lang="en-US" sz="2300" dirty="0" err="1" smtClean="0">
                <a:cs typeface="Abadi MT Condensed Light"/>
              </a:rPr>
              <a:t>computeArea</a:t>
            </a:r>
            <a:r>
              <a:rPr lang="en-US" sz="2300" dirty="0" smtClean="0">
                <a:cs typeface="Abadi MT Condensed Light"/>
              </a:rPr>
              <a:t>(r);</a:t>
            </a:r>
          </a:p>
          <a:p>
            <a:pPr lvl="2"/>
            <a:endParaRPr lang="en-US" sz="2300" dirty="0" smtClean="0">
              <a:cs typeface="Abadi MT Condensed Light"/>
            </a:endParaRPr>
          </a:p>
          <a:p>
            <a:pPr lvl="1"/>
            <a:endParaRPr lang="en-US" sz="2300" dirty="0" smtClean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86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Virtual function allows the redefined function to be called </a:t>
            </a:r>
            <a:r>
              <a:rPr lang="en-US" sz="2300" b="1" dirty="0" smtClean="0">
                <a:cs typeface="Abadi MT Condensed Light"/>
              </a:rPr>
              <a:t>at runtime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The word </a:t>
            </a:r>
            <a:r>
              <a:rPr lang="en-US" sz="2300" b="1" dirty="0" smtClean="0">
                <a:cs typeface="Abadi MT Condensed Light"/>
              </a:rPr>
              <a:t>virtual</a:t>
            </a:r>
            <a:r>
              <a:rPr lang="en-US" sz="2300" dirty="0" smtClean="0">
                <a:cs typeface="Abadi MT Condensed Light"/>
              </a:rPr>
              <a:t> should be added in front of the function prototype or declaration but not the function header</a:t>
            </a:r>
          </a:p>
          <a:p>
            <a:pPr lvl="1"/>
            <a:endParaRPr lang="en-US" sz="2300" dirty="0" smtClean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994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define objects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get methods(operations from the objects)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Football Game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list of Objects: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a) referee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b) center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c) offensive guard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d) offensive tackle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     list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smtClean="0">
                <a:solidFill>
                  <a:srgbClr val="000000"/>
                </a:solidFill>
              </a:rPr>
              <a:t>methods: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a) clearance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    b) cross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    c) free kick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1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816" y="1123856"/>
            <a:ext cx="9979021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Redefining vs. Overriding vs. Overloading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Overloading: two functions have the same name but different parameters list</a:t>
            </a:r>
            <a:endParaRPr lang="en-US" sz="2300" b="1" dirty="0">
              <a:cs typeface="Abadi MT Condensed Light"/>
            </a:endParaRP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Redefining: a function has a different definition in a child class and it will be called based on </a:t>
            </a:r>
            <a:r>
              <a:rPr lang="en-US" sz="2300" b="1" dirty="0" smtClean="0">
                <a:cs typeface="Abadi MT Condensed Light"/>
              </a:rPr>
              <a:t>the static type of the object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Overriding: a function has a different definition in a child class and it will be called based on </a:t>
            </a:r>
            <a:r>
              <a:rPr lang="en-US" sz="2300" b="1" dirty="0" smtClean="0">
                <a:cs typeface="Abadi MT Condensed Light"/>
              </a:rPr>
              <a:t>the actual type of the object. Only virtual </a:t>
            </a:r>
            <a:r>
              <a:rPr lang="en-US" sz="2300" dirty="0" smtClean="0">
                <a:cs typeface="Abadi MT Condensed Light"/>
              </a:rPr>
              <a:t>functions could be overridden.</a:t>
            </a:r>
            <a:endParaRPr lang="en-US" sz="2300" b="1" dirty="0" smtClean="0">
              <a:cs typeface="Abadi MT Condensed Light"/>
            </a:endParaRP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Polygon p=new Rectangle</a:t>
            </a:r>
            <a:r>
              <a:rPr lang="en-US" sz="2300" dirty="0" smtClean="0">
                <a:cs typeface="Abadi MT Condensed Light"/>
              </a:rPr>
              <a:t>;</a:t>
            </a: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  p=new Triangle;</a:t>
            </a:r>
            <a:endParaRPr lang="en-US" sz="2300" dirty="0" smtClean="0">
              <a:cs typeface="Abadi MT Condensed Light"/>
            </a:endParaRPr>
          </a:p>
          <a:p>
            <a:pPr lvl="1"/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  </a:t>
            </a:r>
            <a:r>
              <a:rPr lang="en-US" sz="2300" dirty="0">
                <a:cs typeface="Abadi MT Condensed Light"/>
              </a:rPr>
              <a:t> 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b="1" dirty="0" smtClean="0">
                <a:cs typeface="Abadi MT Condensed Light"/>
              </a:rPr>
              <a:t>static type</a:t>
            </a:r>
            <a:r>
              <a:rPr lang="en-US" sz="2300" dirty="0" smtClean="0">
                <a:cs typeface="Abadi MT Condensed Light"/>
              </a:rPr>
              <a:t>: Polygon and </a:t>
            </a:r>
            <a:r>
              <a:rPr lang="en-US" sz="2300" b="1" dirty="0" smtClean="0">
                <a:cs typeface="Abadi MT Condensed Light"/>
              </a:rPr>
              <a:t>actual type</a:t>
            </a:r>
            <a:r>
              <a:rPr lang="en-US" sz="2300" dirty="0" smtClean="0">
                <a:cs typeface="Abadi MT Condensed Light"/>
              </a:rPr>
              <a:t>: Rectangle </a:t>
            </a:r>
          </a:p>
        </p:txBody>
      </p:sp>
    </p:spTree>
    <p:extLst>
      <p:ext uri="{BB962C8B-B14F-4D97-AF65-F5344CB8AC3E}">
        <p14:creationId xmlns:p14="http://schemas.microsoft.com/office/powerpoint/2010/main" val="252471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816" y="1123856"/>
            <a:ext cx="9979021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Abstract Class and Pure Virtual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An abstract class cannot be instantiated. Instantiation has to be done from a child class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Pure Virtual Function: </a:t>
            </a:r>
            <a:r>
              <a:rPr lang="en-US" sz="2300" b="1" dirty="0" smtClean="0">
                <a:cs typeface="Abadi MT Condensed Light"/>
              </a:rPr>
              <a:t>virtual</a:t>
            </a:r>
            <a:r>
              <a:rPr lang="en-US" sz="2300" dirty="0" smtClean="0">
                <a:cs typeface="Abadi MT Condensed Light"/>
              </a:rPr>
              <a:t> function of a base class that </a:t>
            </a:r>
            <a:r>
              <a:rPr lang="en-US" sz="2300" b="1" dirty="0" smtClean="0">
                <a:cs typeface="Abadi MT Condensed Light"/>
              </a:rPr>
              <a:t>must be overridden</a:t>
            </a:r>
            <a:endParaRPr lang="en-US" sz="2300" b="1" dirty="0">
              <a:cs typeface="Abadi MT Condensed Light"/>
            </a:endParaRP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Declaration of a pure virtual function:</a:t>
            </a:r>
          </a:p>
          <a:p>
            <a:pPr lvl="1"/>
            <a:r>
              <a:rPr lang="en-US" sz="2300" dirty="0" smtClean="0">
                <a:cs typeface="Abadi MT Condensed Light"/>
              </a:rPr>
              <a:t>      virtual </a:t>
            </a:r>
            <a:r>
              <a:rPr lang="en-US" sz="2300" dirty="0" err="1" smtClean="0">
                <a:cs typeface="Abadi MT Condensed Light"/>
              </a:rPr>
              <a:t>ReturnType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dirty="0" err="1" smtClean="0">
                <a:cs typeface="Abadi MT Condensed Light"/>
              </a:rPr>
              <a:t>functionName</a:t>
            </a:r>
            <a:r>
              <a:rPr lang="en-US" sz="2300" dirty="0" smtClean="0">
                <a:cs typeface="Abadi MT Condensed Light"/>
              </a:rPr>
              <a:t>(</a:t>
            </a:r>
            <a:r>
              <a:rPr lang="en-US" sz="2300" dirty="0" err="1" smtClean="0">
                <a:cs typeface="Abadi MT Condensed Light"/>
              </a:rPr>
              <a:t>params</a:t>
            </a:r>
            <a:r>
              <a:rPr lang="en-US" sz="2300" dirty="0" smtClean="0">
                <a:cs typeface="Abadi MT Condensed Light"/>
              </a:rPr>
              <a:t> list)=0;</a:t>
            </a:r>
          </a:p>
          <a:p>
            <a:pPr lvl="1"/>
            <a:r>
              <a:rPr lang="en-US" sz="2300" dirty="0" smtClean="0">
                <a:cs typeface="Abadi MT Condensed Light"/>
              </a:rPr>
              <a:t>4) A class becomes abstract when it has at least one 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80150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816" y="1123856"/>
            <a:ext cx="9979021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066621"/>
            <a:ext cx="8913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A derived class could have two or more base classes</a:t>
            </a:r>
          </a:p>
          <a:p>
            <a:pPr marL="914400" lvl="1" indent="-457200">
              <a:buAutoNum type="arabicParenR"/>
            </a:pPr>
            <a:r>
              <a:rPr lang="en-US" sz="2300" dirty="0" smtClean="0">
                <a:cs typeface="Abadi MT Condensed Light"/>
              </a:rPr>
              <a:t>Declaration:</a:t>
            </a:r>
          </a:p>
          <a:p>
            <a:pPr lvl="1"/>
            <a:r>
              <a:rPr lang="en-US" sz="2300" dirty="0" smtClean="0">
                <a:cs typeface="Abadi MT Condensed Light"/>
              </a:rPr>
              <a:t>      class </a:t>
            </a:r>
            <a:r>
              <a:rPr lang="en-US" sz="2300" dirty="0" err="1" smtClean="0">
                <a:cs typeface="Abadi MT Condensed Light"/>
              </a:rPr>
              <a:t>derivedClass</a:t>
            </a:r>
            <a:r>
              <a:rPr lang="en-US" sz="2300" dirty="0" smtClean="0">
                <a:cs typeface="Abadi MT Condensed Light"/>
              </a:rPr>
              <a:t> : </a:t>
            </a:r>
            <a:r>
              <a:rPr lang="en-US" sz="2300" dirty="0" err="1" smtClean="0">
                <a:cs typeface="Abadi MT Condensed Light"/>
              </a:rPr>
              <a:t>AccessSpecification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dirty="0" err="1" smtClean="0">
                <a:cs typeface="Abadi MT Condensed Light"/>
              </a:rPr>
              <a:t>BaseClassA</a:t>
            </a:r>
            <a:r>
              <a:rPr lang="en-US" sz="2300" dirty="0" smtClean="0">
                <a:cs typeface="Abadi MT Condensed Light"/>
              </a:rPr>
              <a:t>,       </a:t>
            </a:r>
            <a:r>
              <a:rPr lang="en-US" sz="2300" dirty="0" err="1" smtClean="0">
                <a:cs typeface="Abadi MT Condensed Light"/>
              </a:rPr>
              <a:t>AccessSpecification</a:t>
            </a:r>
            <a:r>
              <a:rPr lang="en-US" sz="2300" dirty="0" smtClean="0">
                <a:cs typeface="Abadi MT Condensed Light"/>
              </a:rPr>
              <a:t> </a:t>
            </a:r>
            <a:r>
              <a:rPr lang="en-US" sz="2300" dirty="0" err="1" smtClean="0">
                <a:cs typeface="Abadi MT Condensed Light"/>
              </a:rPr>
              <a:t>BaseClassB</a:t>
            </a:r>
            <a:endParaRPr lang="en-US" sz="2300" dirty="0" smtClean="0">
              <a:cs typeface="Abadi MT Condensed Light"/>
            </a:endParaRPr>
          </a:p>
          <a:p>
            <a:pPr lvl="1"/>
            <a:r>
              <a:rPr lang="en-US" sz="2300" dirty="0" smtClean="0">
                <a:cs typeface="Abadi MT Condensed Light"/>
              </a:rPr>
              <a:t>Example:</a:t>
            </a:r>
          </a:p>
          <a:p>
            <a:pPr lvl="1"/>
            <a:r>
              <a:rPr lang="en-US" sz="2300" dirty="0" smtClean="0">
                <a:cs typeface="Abadi MT Condensed Light"/>
              </a:rPr>
              <a:t>class </a:t>
            </a:r>
            <a:r>
              <a:rPr lang="en-US" sz="2300" dirty="0" err="1" smtClean="0">
                <a:cs typeface="Abadi MT Condensed Light"/>
              </a:rPr>
              <a:t>DateTime</a:t>
            </a:r>
            <a:r>
              <a:rPr lang="en-US" sz="2300" dirty="0" smtClean="0">
                <a:cs typeface="Abadi MT Condensed Light"/>
              </a:rPr>
              <a:t>: public Date, protected Time</a:t>
            </a:r>
            <a:endParaRPr lang="en-US" sz="2300" dirty="0"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02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Object-Oriented vs. Procedural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Salary Management Program</a:t>
            </a:r>
            <a:endParaRPr lang="en-US" sz="2400" dirty="0">
              <a:solidFill>
                <a:srgbClr val="FF0000"/>
              </a:solidFill>
            </a:endParaRP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Procedural:</a:t>
            </a:r>
          </a:p>
          <a:p>
            <a:pPr marL="1371600" lvl="2" indent="-457200">
              <a:buAutoNum type="alphaUcParenR"/>
            </a:pPr>
            <a:r>
              <a:rPr lang="en-US" sz="2400" dirty="0" err="1" smtClean="0"/>
              <a:t>getTotalHours</a:t>
            </a:r>
            <a:r>
              <a:rPr lang="en-US" sz="2400" dirty="0" smtClean="0"/>
              <a:t>, </a:t>
            </a:r>
            <a:r>
              <a:rPr lang="en-US" sz="2400" dirty="0" err="1" smtClean="0"/>
              <a:t>computeDailySalary</a:t>
            </a:r>
            <a:r>
              <a:rPr lang="en-US" sz="2400" dirty="0" smtClean="0"/>
              <a:t>, </a:t>
            </a:r>
            <a:r>
              <a:rPr lang="en-US" sz="2400" dirty="0" err="1" smtClean="0"/>
              <a:t>computeMonthlySalary</a:t>
            </a:r>
            <a:endParaRPr lang="en-US" sz="2400" dirty="0" smtClean="0"/>
          </a:p>
          <a:p>
            <a:pPr marL="1371600" lvl="2" indent="-457200">
              <a:buAutoNum type="alphaUcParenR"/>
            </a:pPr>
            <a:r>
              <a:rPr lang="en-US" sz="2400" dirty="0" smtClean="0"/>
              <a:t>Employee, Department, Position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Object-Oriented:</a:t>
            </a:r>
          </a:p>
          <a:p>
            <a:pPr marL="1371600" lvl="2" indent="-457200">
              <a:buAutoNum type="alphaUcParenR"/>
            </a:pPr>
            <a:r>
              <a:rPr lang="en-US" sz="2400" dirty="0"/>
              <a:t>Employee, Department, </a:t>
            </a:r>
            <a:r>
              <a:rPr lang="en-US" sz="2400" dirty="0" smtClean="0"/>
              <a:t>Position</a:t>
            </a:r>
          </a:p>
          <a:p>
            <a:pPr marL="1371600" lvl="2" indent="-457200">
              <a:buAutoNum type="alphaUcParenR"/>
            </a:pPr>
            <a:r>
              <a:rPr lang="en-US" sz="2400" dirty="0" err="1" smtClean="0"/>
              <a:t>getDailySalary</a:t>
            </a:r>
            <a:r>
              <a:rPr lang="en-US" sz="2400" dirty="0" smtClean="0"/>
              <a:t>, </a:t>
            </a:r>
            <a:r>
              <a:rPr lang="en-US" sz="2400" dirty="0" err="1" smtClean="0"/>
              <a:t>getTotalHours</a:t>
            </a:r>
            <a:r>
              <a:rPr lang="en-US" sz="2400" dirty="0" smtClean="0"/>
              <a:t>, </a:t>
            </a:r>
            <a:r>
              <a:rPr lang="en-US" sz="2400" dirty="0" err="1" smtClean="0"/>
              <a:t>getVacationHours</a:t>
            </a:r>
            <a:endParaRPr lang="en-US" sz="2400" dirty="0" smtClean="0"/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1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Oriented-Object code is a set of classes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Class: defines an object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Class: similar to a structure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Class: contains the members and methods of an object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class Student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 public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studentId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   string </a:t>
            </a:r>
            <a:r>
              <a:rPr lang="en-US" sz="2400" dirty="0" err="1" smtClean="0">
                <a:solidFill>
                  <a:srgbClr val="000000"/>
                </a:solidFill>
              </a:rPr>
              <a:t>studentName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 float </a:t>
            </a:r>
            <a:r>
              <a:rPr lang="en-US" sz="2400" dirty="0" err="1" smtClean="0">
                <a:solidFill>
                  <a:srgbClr val="000000"/>
                </a:solidFill>
              </a:rPr>
              <a:t>calculateGrade</a:t>
            </a:r>
            <a:r>
              <a:rPr lang="en-US" sz="2400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 string </a:t>
            </a:r>
            <a:r>
              <a:rPr lang="en-US" sz="2400" dirty="0" err="1" smtClean="0">
                <a:solidFill>
                  <a:srgbClr val="000000"/>
                </a:solidFill>
              </a:rPr>
              <a:t>getMajor</a:t>
            </a:r>
            <a:r>
              <a:rPr lang="en-US" sz="2400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}</a:t>
            </a:r>
            <a:endParaRPr lang="en-US" sz="2400" dirty="0" smtClean="0"/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5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Visibility Of Members/Methods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: a public member/method of an object could be accessed outside the class code</a:t>
            </a:r>
          </a:p>
          <a:p>
            <a:pPr marL="457200" indent="-457200">
              <a:buFontTx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a </a:t>
            </a:r>
            <a:r>
              <a:rPr lang="en-US" sz="2000" dirty="0" smtClean="0">
                <a:solidFill>
                  <a:srgbClr val="000000"/>
                </a:solidFill>
              </a:rPr>
              <a:t>private </a:t>
            </a:r>
            <a:r>
              <a:rPr lang="en-US" sz="2000" dirty="0">
                <a:solidFill>
                  <a:srgbClr val="000000"/>
                </a:solidFill>
              </a:rPr>
              <a:t>member/method of an object </a:t>
            </a:r>
            <a:r>
              <a:rPr lang="en-US" sz="2000" dirty="0" smtClean="0">
                <a:solidFill>
                  <a:srgbClr val="000000"/>
                </a:solidFill>
              </a:rPr>
              <a:t>is accessed inside the class code only</a:t>
            </a:r>
          </a:p>
          <a:p>
            <a:pPr marL="457200" indent="-457200">
              <a:buFontTx/>
              <a:buAutoNum type="arabicParenR"/>
            </a:pPr>
            <a:r>
              <a:rPr lang="en-US" sz="2000" dirty="0" smtClean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class Rectangle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  public: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</a:rPr>
              <a:t>getHeight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private: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width;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height;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31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Instance of a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>
                <a:solidFill>
                  <a:srgbClr val="000000"/>
                </a:solidFill>
              </a:rPr>
              <a:t>a defined object by using a class A is called </a:t>
            </a:r>
            <a:r>
              <a:rPr lang="en-US" sz="2000" dirty="0" smtClean="0">
                <a:solidFill>
                  <a:srgbClr val="FF0000"/>
                </a:solidFill>
              </a:rPr>
              <a:t>an instance of A</a:t>
            </a:r>
          </a:p>
          <a:p>
            <a:pPr marL="457200" indent="-457200">
              <a:buFontTx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instantiation: </a:t>
            </a:r>
            <a:r>
              <a:rPr lang="en-US" sz="2000" dirty="0" smtClean="0">
                <a:solidFill>
                  <a:srgbClr val="000000"/>
                </a:solidFill>
              </a:rPr>
              <a:t>the process of creating an object</a:t>
            </a:r>
          </a:p>
          <a:p>
            <a:pPr marL="457200" indent="-457200">
              <a:buFontTx/>
              <a:buAutoNum type="arabicParenR"/>
            </a:pPr>
            <a:r>
              <a:rPr lang="en-US" sz="2000" dirty="0" smtClean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class Rectangle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  public: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</a:rPr>
              <a:t>getHeight</a:t>
            </a:r>
            <a:r>
              <a:rPr lang="en-US" sz="2000" dirty="0" smtClean="0">
                <a:solidFill>
                  <a:srgbClr val="000000"/>
                </a:solidFill>
              </a:rPr>
              <a:t>();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main()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Rectangle </a:t>
            </a:r>
            <a:r>
              <a:rPr lang="en-US" sz="2000" dirty="0" err="1" smtClean="0">
                <a:solidFill>
                  <a:srgbClr val="000000"/>
                </a:solidFill>
              </a:rPr>
              <a:t>rect</a:t>
            </a:r>
            <a:r>
              <a:rPr lang="en-US" sz="2000" dirty="0" smtClean="0">
                <a:solidFill>
                  <a:srgbClr val="000000"/>
                </a:solidFill>
              </a:rPr>
              <a:t>; // </a:t>
            </a:r>
            <a:r>
              <a:rPr lang="en-US" sz="2000" dirty="0" err="1" smtClean="0">
                <a:solidFill>
                  <a:srgbClr val="000000"/>
                </a:solidFill>
              </a:rPr>
              <a:t>rect</a:t>
            </a:r>
            <a:r>
              <a:rPr lang="en-US" sz="2000" dirty="0" smtClean="0">
                <a:solidFill>
                  <a:srgbClr val="000000"/>
                </a:solidFill>
              </a:rPr>
              <a:t> is an instance of Rectangle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…..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}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0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Importance of Data Hiding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13" y="2764782"/>
            <a:ext cx="8913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We hide data by using setting the visibility to </a:t>
            </a:r>
            <a:r>
              <a:rPr lang="en-US" sz="2000" dirty="0" smtClean="0">
                <a:solidFill>
                  <a:srgbClr val="FF0000"/>
                </a:solidFill>
              </a:rPr>
              <a:t>private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Why:</a:t>
            </a:r>
          </a:p>
          <a:p>
            <a:pPr marL="914400" lvl="1" indent="-457200">
              <a:buAutoNum type="arabicParenR"/>
            </a:pPr>
            <a:r>
              <a:rPr lang="en-US" sz="2000" dirty="0" smtClean="0"/>
              <a:t>The user of a class doesn’t need to know its internal implementation</a:t>
            </a:r>
          </a:p>
          <a:p>
            <a:pPr marL="914400" lvl="1" indent="-457200">
              <a:buAutoNum type="arabicParenR"/>
            </a:pPr>
            <a:r>
              <a:rPr lang="en-US" sz="2000" dirty="0" smtClean="0"/>
              <a:t>Prevent direct change of members</a:t>
            </a:r>
          </a:p>
          <a:p>
            <a:pPr marL="914400" lvl="1" indent="-457200">
              <a:buAutoNum type="arabicParenR"/>
            </a:pPr>
            <a:r>
              <a:rPr lang="en-US" sz="2000" dirty="0" smtClean="0"/>
              <a:t>Minimize the change of code</a:t>
            </a:r>
          </a:p>
        </p:txBody>
      </p:sp>
    </p:spTree>
    <p:extLst>
      <p:ext uri="{BB962C8B-B14F-4D97-AF65-F5344CB8AC3E}">
        <p14:creationId xmlns:p14="http://schemas.microsoft.com/office/powerpoint/2010/main" val="23171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2538</TotalTime>
  <Words>2605</Words>
  <Application>Microsoft Macintosh PowerPoint</Application>
  <PresentationFormat>On-screen Show (4:3)</PresentationFormat>
  <Paragraphs>418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Perception</vt:lpstr>
      <vt:lpstr>Introduction To Object-Oriented Programming</vt:lpstr>
      <vt:lpstr>Procedural Programming</vt:lpstr>
      <vt:lpstr>Object-Oriented Programming</vt:lpstr>
      <vt:lpstr>Object-Oriented Programming</vt:lpstr>
      <vt:lpstr>Object-Oriented vs. Procedural Programming</vt:lpstr>
      <vt:lpstr>Classes</vt:lpstr>
      <vt:lpstr>Visibility Of Members/Methods </vt:lpstr>
      <vt:lpstr>Instance of a Class</vt:lpstr>
      <vt:lpstr>Importance of Data Hiding</vt:lpstr>
      <vt:lpstr>Importance of Data Hiding (2)</vt:lpstr>
      <vt:lpstr>Accessors and Mutators</vt:lpstr>
      <vt:lpstr>Using const with a function</vt:lpstr>
      <vt:lpstr>Defining Class Functions</vt:lpstr>
      <vt:lpstr>Accessing Object’s Members</vt:lpstr>
      <vt:lpstr>Stale Data</vt:lpstr>
      <vt:lpstr>Pointers to Objects</vt:lpstr>
      <vt:lpstr>Using Header Files With Classes</vt:lpstr>
      <vt:lpstr>Using Header Files With Classes (2)</vt:lpstr>
      <vt:lpstr>Inline Function</vt:lpstr>
      <vt:lpstr>Constructor</vt:lpstr>
      <vt:lpstr>Constructor (2)</vt:lpstr>
      <vt:lpstr>Constructor (3)</vt:lpstr>
      <vt:lpstr>Constructor (4)</vt:lpstr>
      <vt:lpstr>Destructor</vt:lpstr>
      <vt:lpstr>Static Variables/Functions</vt:lpstr>
      <vt:lpstr>Static Variables/Functions (2)</vt:lpstr>
      <vt:lpstr>Simple Steps of OO Programming</vt:lpstr>
      <vt:lpstr>Simple Steps of OO Programming (2)</vt:lpstr>
      <vt:lpstr>Friends of Classes</vt:lpstr>
      <vt:lpstr>The = operator</vt:lpstr>
      <vt:lpstr>Aggregation</vt:lpstr>
      <vt:lpstr>Inheritance</vt:lpstr>
      <vt:lpstr>Inheritance (2)</vt:lpstr>
      <vt:lpstr>Public, Protected, Private Modes</vt:lpstr>
      <vt:lpstr>Constructors and Destructors</vt:lpstr>
      <vt:lpstr>Redefining Base Class Functions</vt:lpstr>
      <vt:lpstr>Polymorphism</vt:lpstr>
      <vt:lpstr>Polymorphism</vt:lpstr>
      <vt:lpstr>Virtual Function</vt:lpstr>
      <vt:lpstr>Redefining vs. Overriding vs. Overloading</vt:lpstr>
      <vt:lpstr>Abstract Class and Pure Virtual Function</vt:lpstr>
      <vt:lpstr>Multiple Inheritance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694</cp:revision>
  <dcterms:created xsi:type="dcterms:W3CDTF">2014-08-29T16:32:33Z</dcterms:created>
  <dcterms:modified xsi:type="dcterms:W3CDTF">2014-11-24T21:21:43Z</dcterms:modified>
</cp:coreProperties>
</file>