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B7063-506B-FE4F-9125-8705CFF6BDC7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61" autoAdjust="0"/>
  </p:normalViewPr>
  <p:slideViewPr>
    <p:cSldViewPr snapToGrid="0" snapToObjects="1"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Structured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Initializing a Structure Array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05829" y="2246233"/>
            <a:ext cx="9136651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similar to initialization of n-dimensional array</a:t>
            </a:r>
          </a:p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Example: 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Circle circles[3]=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smtClean="0">
                <a:solidFill>
                  <a:srgbClr val="000000"/>
                </a:solidFill>
              </a:rPr>
              <a:t>     {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smtClean="0">
                <a:solidFill>
                  <a:srgbClr val="000000"/>
                </a:solidFill>
              </a:rPr>
              <a:t>       {“circle1”,4.6,9,0},</a:t>
            </a:r>
          </a:p>
          <a:p>
            <a:pPr lvl="1"/>
            <a:r>
              <a:rPr lang="en-US" sz="2300" dirty="0" smtClean="0">
                <a:solidFill>
                  <a:srgbClr val="000000"/>
                </a:solidFill>
              </a:rPr>
              <a:t>        {</a:t>
            </a:r>
            <a:r>
              <a:rPr lang="en-US" sz="2300" dirty="0">
                <a:solidFill>
                  <a:srgbClr val="000000"/>
                </a:solidFill>
              </a:rPr>
              <a:t>“</a:t>
            </a:r>
            <a:r>
              <a:rPr lang="en-US" sz="2300" dirty="0" smtClean="0">
                <a:solidFill>
                  <a:srgbClr val="000000"/>
                </a:solidFill>
              </a:rPr>
              <a:t>circle2”</a:t>
            </a:r>
            <a:r>
              <a:rPr lang="en-US" sz="2300" dirty="0">
                <a:solidFill>
                  <a:srgbClr val="000000"/>
                </a:solidFill>
              </a:rPr>
              <a:t>,</a:t>
            </a:r>
            <a:r>
              <a:rPr lang="en-US" sz="2300" dirty="0" smtClean="0">
                <a:solidFill>
                  <a:srgbClr val="000000"/>
                </a:solidFill>
              </a:rPr>
              <a:t>4},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smtClean="0">
                <a:solidFill>
                  <a:srgbClr val="000000"/>
                </a:solidFill>
              </a:rPr>
              <a:t>       </a:t>
            </a:r>
            <a:r>
              <a:rPr lang="en-US" sz="2300" dirty="0">
                <a:solidFill>
                  <a:srgbClr val="000000"/>
                </a:solidFill>
              </a:rPr>
              <a:t>{“</a:t>
            </a:r>
            <a:r>
              <a:rPr lang="en-US" sz="2300" dirty="0" smtClean="0">
                <a:solidFill>
                  <a:srgbClr val="000000"/>
                </a:solidFill>
              </a:rPr>
              <a:t>circle3”</a:t>
            </a:r>
            <a:r>
              <a:rPr lang="en-US" sz="2300" dirty="0">
                <a:solidFill>
                  <a:srgbClr val="000000"/>
                </a:solidFill>
              </a:rPr>
              <a:t>,</a:t>
            </a:r>
            <a:r>
              <a:rPr lang="en-US" sz="2300" dirty="0" smtClean="0">
                <a:solidFill>
                  <a:srgbClr val="000000"/>
                </a:solidFill>
              </a:rPr>
              <a:t>4.6,9,0</a:t>
            </a:r>
            <a:r>
              <a:rPr lang="en-US" sz="2300" dirty="0">
                <a:solidFill>
                  <a:srgbClr val="000000"/>
                </a:solidFill>
              </a:rPr>
              <a:t>}</a:t>
            </a:r>
            <a:endParaRPr lang="en-US" sz="2300" dirty="0" smtClean="0">
              <a:solidFill>
                <a:srgbClr val="000000"/>
              </a:solidFill>
            </a:endParaRPr>
          </a:p>
          <a:p>
            <a:pPr lvl="1"/>
            <a:r>
              <a:rPr lang="en-US" sz="2300" dirty="0" smtClean="0">
                <a:solidFill>
                  <a:srgbClr val="000000"/>
                </a:solidFill>
              </a:rPr>
              <a:t>      };</a:t>
            </a:r>
            <a:endParaRPr lang="en-US" sz="2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1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Nested Structures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97455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you can use a data structure inside another one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Example: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</a:rPr>
              <a:t>struct</a:t>
            </a:r>
            <a:r>
              <a:rPr lang="en-US" sz="2200" dirty="0" smtClean="0">
                <a:solidFill>
                  <a:srgbClr val="000000"/>
                </a:solidFill>
              </a:rPr>
              <a:t> Course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{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</a:rPr>
              <a:t>int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course_id</a:t>
            </a:r>
            <a:r>
              <a:rPr lang="en-US" sz="2200" dirty="0" smtClean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  string </a:t>
            </a:r>
            <a:r>
              <a:rPr lang="en-US" sz="2200" dirty="0" err="1" smtClean="0">
                <a:solidFill>
                  <a:srgbClr val="000000"/>
                </a:solidFill>
              </a:rPr>
              <a:t>course_name</a:t>
            </a:r>
            <a:r>
              <a:rPr lang="en-US" sz="2200" dirty="0" smtClean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</a:rPr>
              <a:t>int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credit_hours</a:t>
            </a:r>
            <a:r>
              <a:rPr lang="en-US" sz="2200" dirty="0" smtClean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      }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</a:t>
            </a:r>
            <a:r>
              <a:rPr lang="en-US" sz="2200" dirty="0" err="1" smtClean="0">
                <a:solidFill>
                  <a:srgbClr val="000000"/>
                </a:solidFill>
              </a:rPr>
              <a:t>struct</a:t>
            </a:r>
            <a:r>
              <a:rPr lang="en-US" sz="2200" dirty="0" smtClean="0">
                <a:solidFill>
                  <a:srgbClr val="000000"/>
                </a:solidFill>
              </a:rPr>
              <a:t> Student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     {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</a:rPr>
              <a:t>int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student_id</a:t>
            </a:r>
            <a:r>
              <a:rPr lang="en-US" sz="2200" dirty="0" smtClean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  string student_name;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  </a:t>
            </a:r>
            <a:r>
              <a:rPr lang="en-US" sz="2200" dirty="0" smtClean="0">
                <a:solidFill>
                  <a:srgbClr val="FF0000"/>
                </a:solidFill>
              </a:rPr>
              <a:t>Course</a:t>
            </a:r>
            <a:r>
              <a:rPr lang="en-US" sz="2200" dirty="0" smtClean="0">
                <a:solidFill>
                  <a:srgbClr val="000000"/>
                </a:solidFill>
              </a:rPr>
              <a:t> courses[5];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      }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1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Constant Reference Parameters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97455"/>
            <a:ext cx="9144000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>
                <a:solidFill>
                  <a:srgbClr val="000000"/>
                </a:solidFill>
              </a:rPr>
              <a:t>T</a:t>
            </a:r>
            <a:r>
              <a:rPr lang="en-US" sz="2200" dirty="0" smtClean="0">
                <a:solidFill>
                  <a:srgbClr val="000000"/>
                </a:solidFill>
              </a:rPr>
              <a:t>wo methods to pass a variable as argument to function</a:t>
            </a:r>
          </a:p>
          <a:p>
            <a:pPr marL="914400" lvl="1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pass by value: makes a copy of the variable</a:t>
            </a:r>
          </a:p>
          <a:p>
            <a:pPr marL="914400" lvl="1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pass by reference: creates a reference that points to the variable  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Passing large structures by value: decreases the program performance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solution: </a:t>
            </a:r>
            <a:r>
              <a:rPr lang="en-US" sz="2200" dirty="0" smtClean="0"/>
              <a:t>pass a structure by reference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Example: </a:t>
            </a:r>
            <a:r>
              <a:rPr lang="en-US" sz="2200" dirty="0" smtClean="0">
                <a:solidFill>
                  <a:srgbClr val="000000"/>
                </a:solidFill>
              </a:rPr>
              <a:t>double </a:t>
            </a:r>
            <a:r>
              <a:rPr lang="en-US" sz="2200" dirty="0" err="1" smtClean="0">
                <a:solidFill>
                  <a:srgbClr val="000000"/>
                </a:solidFill>
              </a:rPr>
              <a:t>calculateArea</a:t>
            </a:r>
            <a:r>
              <a:rPr lang="en-US" sz="2200" dirty="0" smtClean="0">
                <a:solidFill>
                  <a:srgbClr val="000000"/>
                </a:solidFill>
              </a:rPr>
              <a:t>(Circle &amp;c) {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              …..}</a:t>
            </a:r>
          </a:p>
          <a:p>
            <a:pPr marL="457200" indent="-457200">
              <a:buAutoNum type="arabicParenR"/>
            </a:pP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Protect the variable </a:t>
            </a:r>
            <a:r>
              <a:rPr lang="en-US" sz="2200" dirty="0" smtClean="0">
                <a:solidFill>
                  <a:srgbClr val="000000"/>
                </a:solidFill>
              </a:rPr>
              <a:t>from being changed: pass the argument   </a:t>
            </a:r>
            <a:r>
              <a:rPr lang="en-US" sz="2200" dirty="0" smtClean="0">
                <a:solidFill>
                  <a:srgbClr val="FF0000"/>
                </a:solidFill>
              </a:rPr>
              <a:t>as a constant reference</a:t>
            </a:r>
          </a:p>
          <a:p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      Example: </a:t>
            </a:r>
            <a:r>
              <a:rPr lang="en-US" sz="2200" dirty="0" smtClean="0">
                <a:solidFill>
                  <a:srgbClr val="000000"/>
                </a:solidFill>
              </a:rPr>
              <a:t>double </a:t>
            </a:r>
            <a:r>
              <a:rPr lang="en-US" sz="2200" dirty="0" err="1" smtClean="0">
                <a:solidFill>
                  <a:srgbClr val="000000"/>
                </a:solidFill>
              </a:rPr>
              <a:t>calculateArea</a:t>
            </a:r>
            <a:r>
              <a:rPr lang="en-US" sz="2200" dirty="0" smtClean="0">
                <a:solidFill>
                  <a:srgbClr val="000000"/>
                </a:solidFill>
              </a:rPr>
              <a:t>(</a:t>
            </a:r>
            <a:r>
              <a:rPr lang="en-US" sz="2200" dirty="0" err="1" smtClean="0">
                <a:solidFill>
                  <a:srgbClr val="FF0000"/>
                </a:solidFill>
              </a:rPr>
              <a:t>const</a:t>
            </a:r>
            <a:r>
              <a:rPr lang="en-US" sz="2200" dirty="0" smtClean="0">
                <a:solidFill>
                  <a:srgbClr val="000000"/>
                </a:solidFill>
              </a:rPr>
              <a:t> Circle &amp;c){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                  ….. }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0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Pointer To Structure Variable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97455"/>
            <a:ext cx="9144000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Defining a pointer to a structure: similar to defining any other pointer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Example: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Circle c={3, -1, 5};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Circle *</a:t>
            </a:r>
            <a:r>
              <a:rPr lang="en-US" sz="2200" dirty="0" err="1" smtClean="0">
                <a:solidFill>
                  <a:srgbClr val="000000"/>
                </a:solidFill>
              </a:rPr>
              <a:t>ptr</a:t>
            </a:r>
            <a:r>
              <a:rPr lang="en-US" sz="22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</a:t>
            </a:r>
            <a:r>
              <a:rPr lang="en-US" sz="2200" dirty="0" err="1" smtClean="0">
                <a:solidFill>
                  <a:srgbClr val="000000"/>
                </a:solidFill>
              </a:rPr>
              <a:t>ptr</a:t>
            </a:r>
            <a:r>
              <a:rPr lang="en-US" sz="2200" dirty="0" smtClean="0">
                <a:solidFill>
                  <a:srgbClr val="000000"/>
                </a:solidFill>
              </a:rPr>
              <a:t>=&amp;c; </a:t>
            </a:r>
            <a:r>
              <a:rPr lang="en-US" sz="2200" dirty="0" smtClean="0">
                <a:solidFill>
                  <a:srgbClr val="008000"/>
                </a:solidFill>
              </a:rPr>
              <a:t>//</a:t>
            </a:r>
            <a:r>
              <a:rPr lang="en-US" sz="2200" dirty="0" err="1" smtClean="0">
                <a:solidFill>
                  <a:srgbClr val="008000"/>
                </a:solidFill>
              </a:rPr>
              <a:t>ptr</a:t>
            </a:r>
            <a:r>
              <a:rPr lang="en-US" sz="2200" dirty="0" smtClean="0">
                <a:solidFill>
                  <a:srgbClr val="008000"/>
                </a:solidFill>
              </a:rPr>
              <a:t> is a Circle pointer to the structure variable c</a:t>
            </a:r>
            <a:endParaRPr lang="en-US" sz="2200" dirty="0"/>
          </a:p>
          <a:p>
            <a:pPr marL="457200" indent="-457200">
              <a:buAutoNum type="arabicParenR" startAt="2"/>
            </a:pPr>
            <a:r>
              <a:rPr lang="en-US" sz="2200" dirty="0" smtClean="0">
                <a:solidFill>
                  <a:srgbClr val="000000"/>
                </a:solidFill>
              </a:rPr>
              <a:t>To access a member by a structure pointer: use a special pointer operator called </a:t>
            </a:r>
            <a:r>
              <a:rPr lang="en-US" sz="2200" dirty="0" smtClean="0">
                <a:solidFill>
                  <a:srgbClr val="FF0000"/>
                </a:solidFill>
              </a:rPr>
              <a:t>structure pointer operator: -&gt; </a:t>
            </a:r>
            <a:r>
              <a:rPr lang="en-US" sz="2200" dirty="0" smtClean="0"/>
              <a:t>(hyphen ‘</a:t>
            </a:r>
            <a:r>
              <a:rPr lang="en-US" sz="2200" dirty="0" smtClean="0">
                <a:solidFill>
                  <a:srgbClr val="FF0000"/>
                </a:solidFill>
              </a:rPr>
              <a:t>-</a:t>
            </a:r>
            <a:r>
              <a:rPr lang="en-US" sz="2200" dirty="0" smtClean="0"/>
              <a:t>’ followed by the greater-than symbol ( </a:t>
            </a:r>
            <a:r>
              <a:rPr lang="en-US" sz="2200" dirty="0" smtClean="0">
                <a:solidFill>
                  <a:srgbClr val="FF0000"/>
                </a:solidFill>
              </a:rPr>
              <a:t>&gt;</a:t>
            </a:r>
            <a:r>
              <a:rPr lang="en-US" sz="2200" dirty="0" smtClean="0"/>
              <a:t>) )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Example: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Circle * p;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p-&gt;x=4;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</a:t>
            </a:r>
            <a:r>
              <a:rPr lang="en-US" sz="2200" dirty="0" err="1" smtClean="0"/>
              <a:t>cin</a:t>
            </a:r>
            <a:r>
              <a:rPr lang="en-US" sz="2200" dirty="0" smtClean="0"/>
              <a:t> &gt;&gt; p-&gt;radius;</a:t>
            </a:r>
          </a:p>
        </p:txBody>
      </p:sp>
    </p:spTree>
    <p:extLst>
      <p:ext uri="{BB962C8B-B14F-4D97-AF65-F5344CB8AC3E}">
        <p14:creationId xmlns:p14="http://schemas.microsoft.com/office/powerpoint/2010/main" val="326261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When to use ., -&gt; and *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97455"/>
            <a:ext cx="91440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struct</a:t>
            </a:r>
            <a:r>
              <a:rPr lang="en-US" sz="2200" dirty="0" smtClean="0"/>
              <a:t> Circle{</a:t>
            </a:r>
          </a:p>
          <a:p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x,y</a:t>
            </a:r>
            <a:r>
              <a:rPr lang="en-US" sz="2200" dirty="0" smtClean="0"/>
              <a:t>;</a:t>
            </a:r>
          </a:p>
          <a:p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*radius</a:t>
            </a:r>
            <a:r>
              <a:rPr lang="en-US" sz="2200" dirty="0" smtClean="0"/>
              <a:t>;</a:t>
            </a:r>
            <a:endParaRPr lang="en-US" sz="2200" dirty="0"/>
          </a:p>
          <a:p>
            <a:r>
              <a:rPr lang="en-US" sz="2200" dirty="0" smtClean="0"/>
              <a:t>}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Circle c1,</a:t>
            </a:r>
            <a:r>
              <a:rPr lang="en-US" sz="2200" dirty="0" smtClean="0">
                <a:solidFill>
                  <a:srgbClr val="FF0000"/>
                </a:solidFill>
              </a:rPr>
              <a:t>*c2</a:t>
            </a:r>
            <a:r>
              <a:rPr lang="en-US" sz="2200" dirty="0" smtClean="0">
                <a:solidFill>
                  <a:srgbClr val="000000"/>
                </a:solidFill>
              </a:rPr>
              <a:t>;</a:t>
            </a:r>
            <a:endParaRPr lang="en-US" sz="2200" dirty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sz="2200" b="1" dirty="0" smtClean="0">
                <a:solidFill>
                  <a:srgbClr val="000000"/>
                </a:solidFill>
              </a:rPr>
              <a:t>*</a:t>
            </a:r>
            <a:r>
              <a:rPr lang="en-US" sz="2200" b="1" dirty="0" smtClean="0"/>
              <a:t>c1.radius</a:t>
            </a:r>
            <a:r>
              <a:rPr lang="en-US" sz="2200" dirty="0" smtClean="0"/>
              <a:t>: radius is a pointer and a member of a structure</a:t>
            </a:r>
          </a:p>
          <a:p>
            <a:pPr marL="457200" indent="-457200">
              <a:buAutoNum type="arabicParenR"/>
            </a:pPr>
            <a:r>
              <a:rPr lang="en-US" sz="2200" b="1" dirty="0" smtClean="0"/>
              <a:t>c2-&gt;x or (*c2).x</a:t>
            </a:r>
            <a:r>
              <a:rPr lang="en-US" sz="2200" dirty="0" smtClean="0"/>
              <a:t>: c2 is a Circle pointer and -&gt; is used to access x</a:t>
            </a:r>
          </a:p>
          <a:p>
            <a:pPr marL="457200" indent="-457200">
              <a:buAutoNum type="arabicParenR"/>
            </a:pPr>
            <a:r>
              <a:rPr lang="en-US" sz="2200" b="1" dirty="0" smtClean="0"/>
              <a:t>*c2-&gt;radius</a:t>
            </a:r>
            <a:r>
              <a:rPr lang="en-US" sz="2200" dirty="0" smtClean="0"/>
              <a:t>: First, </a:t>
            </a:r>
            <a:r>
              <a:rPr lang="en-US" sz="2200" b="1" dirty="0" smtClean="0"/>
              <a:t>-&gt; </a:t>
            </a:r>
            <a:r>
              <a:rPr lang="en-US" sz="2200" dirty="0" smtClean="0"/>
              <a:t>is used because </a:t>
            </a:r>
            <a:r>
              <a:rPr lang="en-US" sz="2200" dirty="0" smtClean="0">
                <a:solidFill>
                  <a:srgbClr val="FF0000"/>
                </a:solidFill>
              </a:rPr>
              <a:t>c2 is a pointer </a:t>
            </a:r>
            <a:r>
              <a:rPr lang="en-US" sz="2200" dirty="0" smtClean="0"/>
              <a:t>and second, </a:t>
            </a:r>
            <a:r>
              <a:rPr lang="en-US" sz="2200" b="1" dirty="0" smtClean="0"/>
              <a:t>*</a:t>
            </a:r>
            <a:r>
              <a:rPr lang="en-US" sz="2200" dirty="0" smtClean="0"/>
              <a:t> is used because </a:t>
            </a:r>
            <a:r>
              <a:rPr lang="en-US" sz="2200" dirty="0" smtClean="0">
                <a:solidFill>
                  <a:srgbClr val="FF0000"/>
                </a:solidFill>
              </a:rPr>
              <a:t>radius is a pointer and member </a:t>
            </a:r>
            <a:r>
              <a:rPr lang="en-US" sz="2200" dirty="0" smtClean="0"/>
              <a:t>of the structure Circle </a:t>
            </a:r>
          </a:p>
          <a:p>
            <a:r>
              <a:rPr lang="en-US" sz="2200" dirty="0" smtClean="0"/>
              <a:t>Remark: c2-&gt;radius is equivalent to (*c2).radius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so: *c2-&gt;radius is equivalent to *(*c2).radius</a:t>
            </a:r>
          </a:p>
        </p:txBody>
      </p:sp>
    </p:spTree>
    <p:extLst>
      <p:ext uri="{BB962C8B-B14F-4D97-AF65-F5344CB8AC3E}">
        <p14:creationId xmlns:p14="http://schemas.microsoft.com/office/powerpoint/2010/main" val="198027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Unions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97455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Union: like a structure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Al the members occupy the same memory area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Only one member can be used at a time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Example: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union geometry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{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  Point </a:t>
            </a:r>
            <a:r>
              <a:rPr lang="en-US" sz="2200" dirty="0" err="1" smtClean="0">
                <a:solidFill>
                  <a:srgbClr val="000000"/>
                </a:solidFill>
              </a:rPr>
              <a:t>cicleCenter</a:t>
            </a:r>
            <a:r>
              <a:rPr lang="en-US" sz="22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  Point </a:t>
            </a:r>
            <a:r>
              <a:rPr lang="en-US" sz="2200" dirty="0" err="1" smtClean="0">
                <a:solidFill>
                  <a:srgbClr val="000000"/>
                </a:solidFill>
              </a:rPr>
              <a:t>squareCenter</a:t>
            </a:r>
            <a:r>
              <a:rPr lang="en-US" sz="22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}</a:t>
            </a:r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12535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Anonymous Unions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9745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Union without a name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Example: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union 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{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  Point </a:t>
            </a:r>
            <a:r>
              <a:rPr lang="en-US" sz="2200" dirty="0" err="1" smtClean="0">
                <a:solidFill>
                  <a:srgbClr val="000000"/>
                </a:solidFill>
              </a:rPr>
              <a:t>cicleCenter</a:t>
            </a:r>
            <a:r>
              <a:rPr lang="en-US" sz="22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  Point </a:t>
            </a:r>
            <a:r>
              <a:rPr lang="en-US" sz="2200" dirty="0" err="1" smtClean="0">
                <a:solidFill>
                  <a:srgbClr val="000000"/>
                </a:solidFill>
              </a:rPr>
              <a:t>squareCenter</a:t>
            </a:r>
            <a:r>
              <a:rPr lang="en-US" sz="22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}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3) use static if union is declared outside a function</a:t>
            </a:r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2246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Enumerated Data Types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97455"/>
            <a:ext cx="9144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data type composed of known values called enumerators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Example: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</a:t>
            </a:r>
            <a:r>
              <a:rPr lang="en-US" sz="2200" dirty="0" err="1" smtClean="0">
                <a:solidFill>
                  <a:srgbClr val="FF0000"/>
                </a:solidFill>
              </a:rPr>
              <a:t>enum</a:t>
            </a:r>
            <a:r>
              <a:rPr lang="en-US" sz="2200" dirty="0" smtClean="0">
                <a:solidFill>
                  <a:srgbClr val="000000"/>
                </a:solidFill>
              </a:rPr>
              <a:t> Day { Monday, Tuesday, Wednesday….}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Day workday=Monday;</a:t>
            </a:r>
          </a:p>
          <a:p>
            <a:pPr marL="457200" indent="-457200">
              <a:buAutoNum type="arabicParenR" startAt="3"/>
            </a:pPr>
            <a:r>
              <a:rPr lang="en-US" sz="2200" dirty="0" smtClean="0">
                <a:solidFill>
                  <a:srgbClr val="000000"/>
                </a:solidFill>
              </a:rPr>
              <a:t>The enumerators are integers</a:t>
            </a:r>
          </a:p>
          <a:p>
            <a:pPr marL="457200" indent="-457200">
              <a:buAutoNum type="arabicParenR" startAt="3"/>
            </a:pPr>
            <a:r>
              <a:rPr lang="en-US" sz="2200" dirty="0" smtClean="0">
                <a:solidFill>
                  <a:srgbClr val="000000"/>
                </a:solidFill>
              </a:rPr>
              <a:t>Remark: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Day </a:t>
            </a:r>
            <a:r>
              <a:rPr lang="en-US" sz="2200" dirty="0" err="1" smtClean="0">
                <a:solidFill>
                  <a:srgbClr val="000000"/>
                </a:solidFill>
              </a:rPr>
              <a:t>wokday</a:t>
            </a:r>
            <a:r>
              <a:rPr lang="en-US" sz="2200" dirty="0" smtClean="0">
                <a:solidFill>
                  <a:srgbClr val="000000"/>
                </a:solidFill>
              </a:rPr>
              <a:t>=3 </a:t>
            </a:r>
            <a:r>
              <a:rPr lang="en-US" sz="2200" dirty="0" smtClean="0">
                <a:solidFill>
                  <a:srgbClr val="FF0000"/>
                </a:solidFill>
              </a:rPr>
              <a:t>//error</a:t>
            </a:r>
          </a:p>
          <a:p>
            <a:pPr lvl="1"/>
            <a:r>
              <a:rPr lang="en-US" sz="2200" dirty="0" smtClean="0"/>
              <a:t>solution: workday=</a:t>
            </a:r>
            <a:r>
              <a:rPr lang="en-US" sz="2200" dirty="0" err="1" smtClean="0">
                <a:solidFill>
                  <a:srgbClr val="FF0000"/>
                </a:solidFill>
              </a:rPr>
              <a:t>static_cast</a:t>
            </a:r>
            <a:r>
              <a:rPr lang="en-US" sz="2200" dirty="0">
                <a:solidFill>
                  <a:srgbClr val="FF0000"/>
                </a:solidFill>
              </a:rPr>
              <a:t>&lt;Day&gt;</a:t>
            </a:r>
            <a:r>
              <a:rPr lang="en-US" sz="2200" dirty="0" smtClean="0">
                <a:solidFill>
                  <a:srgbClr val="FF0000"/>
                </a:solidFill>
              </a:rPr>
              <a:t>(3); // 3 will be converted to the enumerated type Day and assigned to workday</a:t>
            </a:r>
          </a:p>
          <a:p>
            <a:pPr lvl="1"/>
            <a:r>
              <a:rPr lang="en-US" sz="2200" dirty="0" err="1" smtClean="0"/>
              <a:t>int</a:t>
            </a:r>
            <a:r>
              <a:rPr lang="en-US" sz="2200" dirty="0" smtClean="0"/>
              <a:t> x=Tuesday //correct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8078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Comparing Enumerator Values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9745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enumerators are compared as integer numbers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You can compare an enumerator to an integer number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    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9892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Changing Enumerator Values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97455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Day day1,day2;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day1=Tuesday;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day2=day1+2; </a:t>
            </a:r>
            <a:r>
              <a:rPr lang="en-US" sz="2200" dirty="0" smtClean="0">
                <a:solidFill>
                  <a:srgbClr val="FF0000"/>
                </a:solidFill>
              </a:rPr>
              <a:t>//Error</a:t>
            </a:r>
          </a:p>
          <a:p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     </a:t>
            </a:r>
            <a:r>
              <a:rPr lang="en-US" sz="2200" dirty="0" smtClean="0"/>
              <a:t>solution: day2=</a:t>
            </a:r>
            <a:r>
              <a:rPr lang="en-US" sz="2200" dirty="0" err="1" smtClean="0">
                <a:solidFill>
                  <a:srgbClr val="FF0000"/>
                </a:solidFill>
              </a:rPr>
              <a:t>static_cast</a:t>
            </a:r>
            <a:r>
              <a:rPr lang="en-US" sz="2200" dirty="0" smtClean="0">
                <a:solidFill>
                  <a:srgbClr val="FF0000"/>
                </a:solidFill>
              </a:rPr>
              <a:t>&lt;Day&gt;(day1+2);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    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99345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368214"/>
            <a:ext cx="868289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Abbreviation: ADT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Data type created by the programmer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Abstraction: find general model of an object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 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 data type: </a:t>
            </a:r>
            <a:r>
              <a:rPr lang="en-US" sz="2400" dirty="0" smtClean="0">
                <a:solidFill>
                  <a:srgbClr val="FF0000"/>
                </a:solidFill>
              </a:rPr>
              <a:t>employee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             -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</a:p>
          <a:p>
            <a:pPr lvl="1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                       -id</a:t>
            </a:r>
          </a:p>
          <a:p>
            <a:pPr lvl="1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                       -salary</a:t>
            </a:r>
          </a:p>
          <a:p>
            <a:pPr lvl="1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                      -worked hours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Changing Enumerator Values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97455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Day day1,day2;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day1=Tuesday;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day2=day1+2; </a:t>
            </a:r>
            <a:r>
              <a:rPr lang="en-US" sz="2200" dirty="0" smtClean="0">
                <a:solidFill>
                  <a:srgbClr val="FF0000"/>
                </a:solidFill>
              </a:rPr>
              <a:t>//Error</a:t>
            </a:r>
          </a:p>
          <a:p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     </a:t>
            </a:r>
            <a:r>
              <a:rPr lang="en-US" sz="2200" dirty="0" smtClean="0"/>
              <a:t>solution: day2=</a:t>
            </a:r>
            <a:r>
              <a:rPr lang="en-US" sz="2200" dirty="0" err="1" smtClean="0">
                <a:solidFill>
                  <a:srgbClr val="FF0000"/>
                </a:solidFill>
              </a:rPr>
              <a:t>static_cast</a:t>
            </a:r>
            <a:r>
              <a:rPr lang="en-US" sz="2200" dirty="0" smtClean="0">
                <a:solidFill>
                  <a:srgbClr val="FF0000"/>
                </a:solidFill>
              </a:rPr>
              <a:t>&lt;Day&gt;(day1+1);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    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13074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Using For loops with Enumerators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9745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for (Day </a:t>
            </a:r>
            <a:r>
              <a:rPr lang="en-US" sz="2200" dirty="0" err="1" smtClean="0">
                <a:solidFill>
                  <a:srgbClr val="000000"/>
                </a:solidFill>
              </a:rPr>
              <a:t>worday</a:t>
            </a:r>
            <a:r>
              <a:rPr lang="en-US" sz="2200" dirty="0" smtClean="0">
                <a:solidFill>
                  <a:srgbClr val="000000"/>
                </a:solidFill>
              </a:rPr>
              <a:t>=Monday;       Day&lt;=</a:t>
            </a:r>
            <a:r>
              <a:rPr lang="en-US" sz="2200" dirty="0" err="1" smtClean="0">
                <a:solidFill>
                  <a:srgbClr val="000000"/>
                </a:solidFill>
              </a:rPr>
              <a:t>Friday;workDay</a:t>
            </a:r>
            <a:r>
              <a:rPr lang="en-US" sz="2200" dirty="0" smtClean="0">
                <a:solidFill>
                  <a:srgbClr val="000000"/>
                </a:solidFill>
              </a:rPr>
              <a:t>=</a:t>
            </a:r>
            <a:r>
              <a:rPr lang="en-US" sz="2200" dirty="0" err="1" smtClean="0">
                <a:solidFill>
                  <a:srgbClr val="FF0000"/>
                </a:solidFill>
              </a:rPr>
              <a:t>static_cast</a:t>
            </a:r>
            <a:r>
              <a:rPr lang="en-US" sz="2200" dirty="0" smtClean="0">
                <a:solidFill>
                  <a:srgbClr val="FF0000"/>
                </a:solidFill>
              </a:rPr>
              <a:t>&lt;Day&gt;(workDay+1)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AutoNum type="arabicParenR"/>
            </a:pP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  {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endParaRPr lang="en-US" sz="2200" dirty="0" smtClean="0">
              <a:solidFill>
                <a:srgbClr val="000000"/>
              </a:solidFill>
            </a:endParaRP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  }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    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82976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564" y="2516673"/>
            <a:ext cx="85102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data type defined as a part of the language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, double, char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string is not a primitive data type.</a:t>
            </a:r>
            <a:r>
              <a:rPr lang="en-US" sz="2400" dirty="0" smtClean="0"/>
              <a:t>            </a:t>
            </a:r>
            <a:r>
              <a:rPr lang="en-US" sz="2400" dirty="0" smtClean="0">
                <a:solidFill>
                  <a:srgbClr val="00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70094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2158598"/>
            <a:ext cx="940710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data structure is an abstract data type</a:t>
            </a:r>
          </a:p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data structure is a set of elements of different types</a:t>
            </a:r>
          </a:p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a variable that has a data structure type: </a:t>
            </a:r>
            <a:r>
              <a:rPr lang="en-US" sz="2300" dirty="0" smtClean="0">
                <a:solidFill>
                  <a:srgbClr val="FF0000"/>
                </a:solidFill>
              </a:rPr>
              <a:t>structure variable</a:t>
            </a:r>
          </a:p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to declare a data structure: use </a:t>
            </a:r>
            <a:r>
              <a:rPr lang="en-US" sz="2300" dirty="0" err="1" smtClean="0">
                <a:solidFill>
                  <a:srgbClr val="FF0000"/>
                </a:solidFill>
              </a:rPr>
              <a:t>struct</a:t>
            </a:r>
            <a:endParaRPr lang="en-US" sz="2300" dirty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Example: </a:t>
            </a:r>
          </a:p>
          <a:p>
            <a:pPr marL="914400" lvl="1" indent="-457200">
              <a:buAutoNum type="arabicParenR"/>
            </a:pPr>
            <a:r>
              <a:rPr lang="en-US" sz="2300" dirty="0" err="1" smtClean="0">
                <a:solidFill>
                  <a:srgbClr val="000000"/>
                </a:solidFill>
              </a:rPr>
              <a:t>struct</a:t>
            </a:r>
            <a:r>
              <a:rPr lang="en-US" sz="2300" dirty="0" smtClean="0">
                <a:solidFill>
                  <a:srgbClr val="000000"/>
                </a:solidFill>
              </a:rPr>
              <a:t> Student</a:t>
            </a:r>
          </a:p>
          <a:p>
            <a:pPr lvl="1"/>
            <a:r>
              <a:rPr lang="en-US" sz="2300" dirty="0" smtClean="0">
                <a:solidFill>
                  <a:srgbClr val="000000"/>
                </a:solidFill>
              </a:rPr>
              <a:t>      {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smtClean="0">
                <a:solidFill>
                  <a:srgbClr val="000000"/>
                </a:solidFill>
              </a:rPr>
              <a:t>       </a:t>
            </a:r>
            <a:r>
              <a:rPr lang="en-US" sz="2300" dirty="0" err="1" smtClean="0">
                <a:solidFill>
                  <a:srgbClr val="000000"/>
                </a:solidFill>
              </a:rPr>
              <a:t>int</a:t>
            </a:r>
            <a:r>
              <a:rPr lang="en-US" sz="2300" dirty="0" smtClean="0">
                <a:solidFill>
                  <a:srgbClr val="000000"/>
                </a:solidFill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</a:rPr>
              <a:t>student_id</a:t>
            </a:r>
            <a:r>
              <a:rPr lang="en-US" sz="2300" dirty="0" smtClean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smtClean="0">
                <a:solidFill>
                  <a:srgbClr val="000000"/>
                </a:solidFill>
              </a:rPr>
              <a:t>       string name;</a:t>
            </a:r>
          </a:p>
          <a:p>
            <a:pPr lvl="1"/>
            <a:r>
              <a:rPr lang="en-US" sz="2300" dirty="0" smtClean="0">
                <a:solidFill>
                  <a:srgbClr val="000000"/>
                </a:solidFill>
              </a:rPr>
              <a:t>        double hours;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smtClean="0">
                <a:solidFill>
                  <a:srgbClr val="000000"/>
                </a:solidFill>
              </a:rPr>
              <a:t>     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smtClean="0">
                <a:solidFill>
                  <a:srgbClr val="000000"/>
                </a:solidFill>
              </a:rPr>
              <a:t> string major;</a:t>
            </a:r>
          </a:p>
          <a:p>
            <a:pPr lvl="1"/>
            <a:r>
              <a:rPr lang="en-US" sz="2300" dirty="0" smtClean="0">
                <a:solidFill>
                  <a:srgbClr val="000000"/>
                </a:solidFill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13327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Structure Members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16673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use the (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  <a:r>
              <a:rPr lang="en-US" sz="2400" dirty="0" smtClean="0">
                <a:solidFill>
                  <a:srgbClr val="000000"/>
                </a:solidFill>
              </a:rPr>
              <a:t>) operator to access data structure members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 the type of x is Student</a:t>
            </a:r>
          </a:p>
          <a:p>
            <a:pPr lvl="1"/>
            <a:r>
              <a:rPr lang="en-US" sz="2400" dirty="0" err="1" smtClean="0">
                <a:solidFill>
                  <a:srgbClr val="000000"/>
                </a:solidFill>
              </a:rPr>
              <a:t>x.id</a:t>
            </a:r>
            <a:r>
              <a:rPr lang="en-US" sz="2400" dirty="0" smtClean="0">
                <a:solidFill>
                  <a:srgbClr val="000000"/>
                </a:solidFill>
              </a:rPr>
              <a:t>=1278;</a:t>
            </a:r>
          </a:p>
          <a:p>
            <a:pPr lvl="1"/>
            <a:r>
              <a:rPr lang="en-US" sz="2400" dirty="0" err="1" smtClean="0">
                <a:solidFill>
                  <a:srgbClr val="000000"/>
                </a:solidFill>
              </a:rPr>
              <a:t>x.name</a:t>
            </a:r>
            <a:r>
              <a:rPr lang="en-US" sz="2400" dirty="0" smtClean="0">
                <a:solidFill>
                  <a:srgbClr val="000000"/>
                </a:solidFill>
              </a:rPr>
              <a:t>=“Jack”;</a:t>
            </a:r>
          </a:p>
          <a:p>
            <a:pPr lvl="1"/>
            <a:r>
              <a:rPr lang="en-US" sz="2400" dirty="0" err="1" smtClean="0">
                <a:solidFill>
                  <a:srgbClr val="000000"/>
                </a:solidFill>
              </a:rPr>
              <a:t>x.hours</a:t>
            </a:r>
            <a:r>
              <a:rPr lang="en-US" sz="2400" dirty="0" smtClean="0">
                <a:solidFill>
                  <a:srgbClr val="000000"/>
                </a:solidFill>
              </a:rPr>
              <a:t>=9.25</a:t>
            </a:r>
          </a:p>
        </p:txBody>
      </p:sp>
    </p:spTree>
    <p:extLst>
      <p:ext uri="{BB962C8B-B14F-4D97-AF65-F5344CB8AC3E}">
        <p14:creationId xmlns:p14="http://schemas.microsoft.com/office/powerpoint/2010/main" val="226259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As 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1667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reading/writing </a:t>
            </a:r>
            <a:r>
              <a:rPr lang="en-US" sz="2400" dirty="0" smtClean="0">
                <a:solidFill>
                  <a:srgbClr val="000000"/>
                </a:solidFill>
              </a:rPr>
              <a:t>a structure variable is done </a:t>
            </a:r>
            <a:r>
              <a:rPr lang="en-US" sz="2400" dirty="0" smtClean="0">
                <a:solidFill>
                  <a:srgbClr val="FF0000"/>
                </a:solidFill>
              </a:rPr>
              <a:t>member by member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 stud is a structure variable of Student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cin</a:t>
            </a:r>
            <a:r>
              <a:rPr lang="en-US" sz="2400" dirty="0" smtClean="0">
                <a:solidFill>
                  <a:srgbClr val="000000"/>
                </a:solidFill>
              </a:rPr>
              <a:t> &gt;&gt; stud and </a:t>
            </a:r>
            <a:r>
              <a:rPr lang="en-US" sz="2400" dirty="0" err="1" smtClean="0">
                <a:solidFill>
                  <a:srgbClr val="000000"/>
                </a:solidFill>
              </a:rPr>
              <a:t>cout</a:t>
            </a:r>
            <a:r>
              <a:rPr lang="en-US" sz="2400" dirty="0" smtClean="0">
                <a:solidFill>
                  <a:srgbClr val="000000"/>
                </a:solidFill>
              </a:rPr>
              <a:t> &lt;&lt; stud don’t work 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cin</a:t>
            </a:r>
            <a:r>
              <a:rPr lang="en-US" sz="2400" dirty="0" smtClean="0">
                <a:solidFill>
                  <a:srgbClr val="000000"/>
                </a:solidFill>
              </a:rPr>
              <a:t> &gt;&gt; </a:t>
            </a:r>
            <a:r>
              <a:rPr lang="en-US" sz="2400" dirty="0" err="1" smtClean="0">
                <a:solidFill>
                  <a:srgbClr val="000000"/>
                </a:solidFill>
              </a:rPr>
              <a:t>stud.id</a:t>
            </a:r>
            <a:r>
              <a:rPr lang="en-US" sz="2400" dirty="0" smtClean="0">
                <a:solidFill>
                  <a:srgbClr val="000000"/>
                </a:solidFill>
              </a:rPr>
              <a:t>; get(</a:t>
            </a:r>
            <a:r>
              <a:rPr lang="en-US" sz="2400" dirty="0" err="1" smtClean="0">
                <a:solidFill>
                  <a:srgbClr val="000000"/>
                </a:solidFill>
              </a:rPr>
              <a:t>cin,stud.name</a:t>
            </a:r>
            <a:r>
              <a:rPr lang="en-US" sz="2400" dirty="0" smtClean="0">
                <a:solidFill>
                  <a:srgbClr val="000000"/>
                </a:solidFill>
              </a:rPr>
              <a:t>), </a:t>
            </a:r>
            <a:r>
              <a:rPr lang="en-US" sz="2400" dirty="0" err="1" smtClean="0">
                <a:solidFill>
                  <a:srgbClr val="000000"/>
                </a:solidFill>
              </a:rPr>
              <a:t>cin</a:t>
            </a:r>
            <a:r>
              <a:rPr lang="en-US" sz="2400" dirty="0" smtClean="0">
                <a:solidFill>
                  <a:srgbClr val="000000"/>
                </a:solidFill>
              </a:rPr>
              <a:t> &gt;&gt; </a:t>
            </a:r>
            <a:r>
              <a:rPr lang="en-US" sz="2400" dirty="0" err="1" smtClean="0">
                <a:solidFill>
                  <a:srgbClr val="000000"/>
                </a:solidFill>
              </a:rPr>
              <a:t>stud.hours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cout</a:t>
            </a:r>
            <a:r>
              <a:rPr lang="en-US" sz="2400" dirty="0" smtClean="0">
                <a:solidFill>
                  <a:srgbClr val="000000"/>
                </a:solidFill>
              </a:rPr>
              <a:t> &lt;&lt; </a:t>
            </a:r>
            <a:r>
              <a:rPr lang="en-US" sz="2400" dirty="0" err="1" smtClean="0">
                <a:solidFill>
                  <a:srgbClr val="000000"/>
                </a:solidFill>
              </a:rPr>
              <a:t>stud.name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cout</a:t>
            </a:r>
            <a:r>
              <a:rPr lang="en-US" sz="2400" dirty="0" smtClean="0">
                <a:solidFill>
                  <a:srgbClr val="000000"/>
                </a:solidFill>
              </a:rPr>
              <a:t> &lt;&lt; </a:t>
            </a:r>
            <a:r>
              <a:rPr lang="en-US" sz="2400" dirty="0" err="1" smtClean="0">
                <a:solidFill>
                  <a:srgbClr val="000000"/>
                </a:solidFill>
              </a:rPr>
              <a:t>stud.major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9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Comparing Structure Variables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1667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the comparison is done </a:t>
            </a:r>
            <a:r>
              <a:rPr lang="en-US" sz="2400" dirty="0" smtClean="0">
                <a:solidFill>
                  <a:srgbClr val="FF0000"/>
                </a:solidFill>
              </a:rPr>
              <a:t>member by member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 stud1 and stud 2 two structure variables</a:t>
            </a:r>
          </a:p>
          <a:p>
            <a:pPr marL="914400" lvl="1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if (stud1!=stud2): </a:t>
            </a:r>
            <a:r>
              <a:rPr lang="en-US" sz="2400" dirty="0" smtClean="0">
                <a:solidFill>
                  <a:srgbClr val="FF0000"/>
                </a:solidFill>
              </a:rPr>
              <a:t>not correct</a:t>
            </a:r>
          </a:p>
          <a:p>
            <a:pPr marL="914400" lvl="1" indent="-457200">
              <a:buAutoNum type="arabicParenR"/>
            </a:pPr>
            <a:r>
              <a:rPr lang="en-US" sz="2400" dirty="0" smtClean="0"/>
              <a:t>if(stud1.name==stud2.name)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4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Initializing Structure Variables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05829" y="2246233"/>
            <a:ext cx="91366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similar to arrays initialization</a:t>
            </a:r>
          </a:p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Example: </a:t>
            </a:r>
          </a:p>
          <a:p>
            <a:pPr marL="914400" lvl="1" indent="-457200">
              <a:buAutoNum type="arabicParenR"/>
            </a:pPr>
            <a:r>
              <a:rPr lang="en-US" sz="2300" dirty="0" err="1" smtClean="0">
                <a:solidFill>
                  <a:srgbClr val="000000"/>
                </a:solidFill>
              </a:rPr>
              <a:t>struct</a:t>
            </a:r>
            <a:r>
              <a:rPr lang="en-US" sz="2300" dirty="0" smtClean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</a:rPr>
              <a:t>C</a:t>
            </a:r>
            <a:r>
              <a:rPr lang="en-US" sz="2300" dirty="0" smtClean="0">
                <a:solidFill>
                  <a:srgbClr val="000000"/>
                </a:solidFill>
              </a:rPr>
              <a:t>ircle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smtClean="0">
                <a:solidFill>
                  <a:srgbClr val="000000"/>
                </a:solidFill>
              </a:rPr>
              <a:t>     {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smtClean="0">
                <a:solidFill>
                  <a:srgbClr val="000000"/>
                </a:solidFill>
              </a:rPr>
              <a:t>        string id;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smtClean="0">
                <a:solidFill>
                  <a:srgbClr val="000000"/>
                </a:solidFill>
              </a:rPr>
              <a:t>        double </a:t>
            </a:r>
            <a:r>
              <a:rPr lang="en-US" sz="2300" dirty="0" err="1" smtClean="0">
                <a:solidFill>
                  <a:srgbClr val="000000"/>
                </a:solidFill>
              </a:rPr>
              <a:t>radius,x,y</a:t>
            </a:r>
            <a:r>
              <a:rPr lang="en-US" sz="2300" dirty="0" smtClean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smtClean="0">
                <a:solidFill>
                  <a:srgbClr val="000000"/>
                </a:solidFill>
              </a:rPr>
              <a:t>      }</a:t>
            </a:r>
          </a:p>
          <a:p>
            <a:pPr lvl="1"/>
            <a:r>
              <a:rPr lang="en-US" sz="2300" dirty="0" smtClean="0">
                <a:solidFill>
                  <a:srgbClr val="000000"/>
                </a:solidFill>
              </a:rPr>
              <a:t>2) Circle c={“circle1”,3.5,0,-4.9); </a:t>
            </a:r>
            <a:r>
              <a:rPr lang="en-US" sz="2300" dirty="0" smtClean="0">
                <a:solidFill>
                  <a:schemeClr val="accent4">
                    <a:lumMod val="75000"/>
                  </a:schemeClr>
                </a:solidFill>
              </a:rPr>
              <a:t>[id=circle1,radius=3.5, x=0, y=-4.9]</a:t>
            </a:r>
          </a:p>
          <a:p>
            <a:pPr lvl="1"/>
            <a:r>
              <a:rPr lang="en-US" sz="2300" dirty="0" smtClean="0"/>
              <a:t>3) Circle c1={“circle2”}, radius, x and y are left uninitialized</a:t>
            </a:r>
          </a:p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a member is left uninitialized: all the members following it have to be uninitialized</a:t>
            </a:r>
            <a:endParaRPr lang="en-US" sz="2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/>
              <a:t>Arrays Of Structures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829" y="2128651"/>
            <a:ext cx="9136651" cy="4508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array of data structure is exactly like an array of primitive type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Example: </a:t>
            </a:r>
          </a:p>
          <a:p>
            <a:pPr marL="914400" lvl="1" indent="-457200">
              <a:buAutoNum type="arabicParenR"/>
            </a:pPr>
            <a:r>
              <a:rPr lang="en-US" sz="2200" dirty="0" err="1" smtClean="0">
                <a:solidFill>
                  <a:srgbClr val="000000"/>
                </a:solidFill>
              </a:rPr>
              <a:t>struct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C</a:t>
            </a:r>
            <a:r>
              <a:rPr lang="en-US" sz="2200" dirty="0" smtClean="0">
                <a:solidFill>
                  <a:srgbClr val="000000"/>
                </a:solidFill>
              </a:rPr>
              <a:t>ircle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{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  string id;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  double </a:t>
            </a:r>
            <a:r>
              <a:rPr lang="en-US" sz="2200" dirty="0" err="1" smtClean="0">
                <a:solidFill>
                  <a:srgbClr val="000000"/>
                </a:solidFill>
              </a:rPr>
              <a:t>radius,x,y</a:t>
            </a:r>
            <a:r>
              <a:rPr lang="en-US" sz="2200" dirty="0" smtClean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      }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2)  Circle c [20]; c is an array of 20 circles</a:t>
            </a:r>
            <a:endParaRPr lang="en-US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sz="2200" dirty="0" smtClean="0"/>
              <a:t>3) c[4] is the fifth element of c, c[1] is the second element of c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to access a member: use the (</a:t>
            </a:r>
            <a:r>
              <a:rPr lang="en-US" sz="2200" b="1" dirty="0" smtClean="0">
                <a:solidFill>
                  <a:srgbClr val="000000"/>
                </a:solidFill>
              </a:rPr>
              <a:t>.</a:t>
            </a:r>
            <a:r>
              <a:rPr lang="en-US" sz="2200" dirty="0" smtClean="0">
                <a:solidFill>
                  <a:srgbClr val="000000"/>
                </a:solidFill>
              </a:rPr>
              <a:t>) operator</a:t>
            </a:r>
          </a:p>
          <a:p>
            <a:pPr marL="914400" lvl="1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c[6].id=128;</a:t>
            </a:r>
          </a:p>
          <a:p>
            <a:pPr marL="914400" lvl="1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</a:rPr>
              <a:t>c[0].radius=4.67;</a:t>
            </a:r>
          </a:p>
          <a:p>
            <a:pPr marL="457200" indent="-457200">
              <a:buAutoNum type="arabicParenR"/>
            </a:pPr>
            <a:endParaRPr lang="en-US" sz="2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1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20013</TotalTime>
  <Words>1203</Words>
  <Application>Microsoft Macintosh PowerPoint</Application>
  <PresentationFormat>On-screen Show (4:3)</PresentationFormat>
  <Paragraphs>181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Perception</vt:lpstr>
      <vt:lpstr>Structured Data</vt:lpstr>
      <vt:lpstr>Abstract Data Type</vt:lpstr>
      <vt:lpstr>Primitive Data Type</vt:lpstr>
      <vt:lpstr>Data Structure</vt:lpstr>
      <vt:lpstr>Accessing Structure Members</vt:lpstr>
      <vt:lpstr>Data Structure As Input</vt:lpstr>
      <vt:lpstr>Comparing Structure Variables</vt:lpstr>
      <vt:lpstr>Initializing Structure Variables</vt:lpstr>
      <vt:lpstr>Arrays Of Structures</vt:lpstr>
      <vt:lpstr>Initializing a Structure Array</vt:lpstr>
      <vt:lpstr>Nested Structures</vt:lpstr>
      <vt:lpstr>Constant Reference Parameters</vt:lpstr>
      <vt:lpstr>Pointer To Structure Variable</vt:lpstr>
      <vt:lpstr>When to use ., -&gt; and *</vt:lpstr>
      <vt:lpstr>Unions</vt:lpstr>
      <vt:lpstr>Anonymous Unions</vt:lpstr>
      <vt:lpstr>Enumerated Data Types</vt:lpstr>
      <vt:lpstr>Comparing Enumerator Values</vt:lpstr>
      <vt:lpstr>Changing Enumerator Values</vt:lpstr>
      <vt:lpstr>Changing Enumerator Values</vt:lpstr>
      <vt:lpstr>Using For loops with Enumerators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Alaeddine Saadaoui</dc:creator>
  <cp:lastModifiedBy>James Logan Piercefield</cp:lastModifiedBy>
  <cp:revision>283</cp:revision>
  <dcterms:created xsi:type="dcterms:W3CDTF">2014-08-29T16:32:33Z</dcterms:created>
  <dcterms:modified xsi:type="dcterms:W3CDTF">2015-04-15T20:55:15Z</dcterms:modified>
</cp:coreProperties>
</file>