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7" r:id="rId3"/>
    <p:sldId id="258" r:id="rId4"/>
    <p:sldId id="260" r:id="rId5"/>
    <p:sldId id="261" r:id="rId6"/>
    <p:sldId id="262" r:id="rId7"/>
    <p:sldId id="267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A217-0D5E-4969-A64F-8E73DD8861C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13502-F806-4A69-B209-951C371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8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LUR </a:t>
            </a:r>
            <a:r>
              <a:rPr lang="en-US" dirty="0" err="1"/>
              <a:t>ym</a:t>
            </a:r>
            <a:r>
              <a:rPr lang="en-US" dirty="0"/>
              <a:t> </a:t>
            </a:r>
            <a:r>
              <a:rPr lang="en-US" dirty="0" err="1"/>
              <a:t>jutut</a:t>
            </a:r>
            <a:r>
              <a:rPr lang="en-US" dirty="0"/>
              <a:t> </a:t>
            </a:r>
            <a:r>
              <a:rPr lang="en-US" dirty="0" err="1"/>
              <a:t>meillä</a:t>
            </a:r>
            <a:r>
              <a:rPr lang="en-US" dirty="0"/>
              <a:t> </a:t>
            </a:r>
            <a:r>
              <a:rPr lang="en-US" dirty="0" err="1"/>
              <a:t>tehty</a:t>
            </a:r>
            <a:r>
              <a:rPr lang="en-US" dirty="0"/>
              <a:t> vain </a:t>
            </a:r>
            <a:r>
              <a:rPr lang="en-US" dirty="0" err="1"/>
              <a:t>proteiinin</a:t>
            </a:r>
            <a:r>
              <a:rPr lang="en-US" dirty="0"/>
              <a:t> ja </a:t>
            </a:r>
            <a:r>
              <a:rPr lang="en-US" dirty="0" err="1"/>
              <a:t>energian</a:t>
            </a:r>
            <a:r>
              <a:rPr lang="en-US" dirty="0"/>
              <a:t> </a:t>
            </a:r>
            <a:r>
              <a:rPr lang="en-US" dirty="0" err="1"/>
              <a:t>näkökulmista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13502-F806-4A69-B209-951C371B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Näistä</a:t>
            </a:r>
            <a:r>
              <a:rPr lang="en-US" dirty="0"/>
              <a:t> </a:t>
            </a:r>
            <a:r>
              <a:rPr lang="en-US" dirty="0" err="1"/>
              <a:t>joku</a:t>
            </a:r>
            <a:r>
              <a:rPr lang="en-US" dirty="0"/>
              <a:t> </a:t>
            </a:r>
            <a:r>
              <a:rPr lang="en-US" dirty="0" err="1"/>
              <a:t>komposiittiarvo</a:t>
            </a:r>
            <a:r>
              <a:rPr lang="en-US" dirty="0"/>
              <a:t>. </a:t>
            </a:r>
            <a:r>
              <a:rPr lang="en-US" dirty="0" err="1"/>
              <a:t>Sitten</a:t>
            </a:r>
            <a:r>
              <a:rPr lang="en-US" dirty="0"/>
              <a:t> </a:t>
            </a:r>
            <a:r>
              <a:rPr lang="en-US" dirty="0" err="1"/>
              <a:t>tehdään</a:t>
            </a:r>
            <a:r>
              <a:rPr lang="en-US" dirty="0"/>
              <a:t> </a:t>
            </a:r>
            <a:r>
              <a:rPr lang="en-US" dirty="0" err="1"/>
              <a:t>prot</a:t>
            </a:r>
            <a:r>
              <a:rPr lang="en-US" dirty="0"/>
              <a:t>/ha ja kcal/ha </a:t>
            </a:r>
            <a:r>
              <a:rPr lang="en-US" dirty="0" err="1"/>
              <a:t>lisäksi</a:t>
            </a:r>
            <a:r>
              <a:rPr lang="en-US" dirty="0"/>
              <a:t> </a:t>
            </a:r>
            <a:r>
              <a:rPr lang="en-US" dirty="0" err="1"/>
              <a:t>kuva</a:t>
            </a:r>
            <a:r>
              <a:rPr lang="en-US" dirty="0"/>
              <a:t> micronutrients/ha </a:t>
            </a:r>
            <a:r>
              <a:rPr lang="en-US"/>
              <a:t>kuva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13502-F806-4A69-B209-951C371B73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Näistä</a:t>
            </a:r>
            <a:r>
              <a:rPr lang="en-US" dirty="0"/>
              <a:t> </a:t>
            </a:r>
            <a:r>
              <a:rPr lang="en-US" dirty="0" err="1"/>
              <a:t>joku</a:t>
            </a:r>
            <a:r>
              <a:rPr lang="en-US" dirty="0"/>
              <a:t> </a:t>
            </a:r>
            <a:r>
              <a:rPr lang="en-US" dirty="0" err="1"/>
              <a:t>komposiittiarvo</a:t>
            </a:r>
            <a:r>
              <a:rPr lang="en-US" dirty="0"/>
              <a:t>. </a:t>
            </a:r>
            <a:r>
              <a:rPr lang="en-US" dirty="0" err="1"/>
              <a:t>Sitten</a:t>
            </a:r>
            <a:r>
              <a:rPr lang="en-US" dirty="0"/>
              <a:t> </a:t>
            </a:r>
            <a:r>
              <a:rPr lang="en-US" dirty="0" err="1"/>
              <a:t>tehdään</a:t>
            </a:r>
            <a:r>
              <a:rPr lang="en-US" dirty="0"/>
              <a:t> </a:t>
            </a:r>
            <a:r>
              <a:rPr lang="en-US" dirty="0" err="1"/>
              <a:t>prot</a:t>
            </a:r>
            <a:r>
              <a:rPr lang="en-US" dirty="0"/>
              <a:t>/ha ja kcal/ha </a:t>
            </a:r>
            <a:r>
              <a:rPr lang="en-US" dirty="0" err="1"/>
              <a:t>lisäksi</a:t>
            </a:r>
            <a:r>
              <a:rPr lang="en-US" dirty="0"/>
              <a:t> </a:t>
            </a:r>
            <a:r>
              <a:rPr lang="en-US" dirty="0" err="1"/>
              <a:t>kuva</a:t>
            </a:r>
            <a:r>
              <a:rPr lang="en-US" dirty="0"/>
              <a:t> micronutrients/ha </a:t>
            </a:r>
            <a:r>
              <a:rPr lang="en-US"/>
              <a:t>kuva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13502-F806-4A69-B209-951C371B7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8A8A-D90A-1CB5-FA7B-18D2A641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02830-2B77-288F-3B97-D6FB1B90D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0C8F-8B8C-D5C5-60D4-959B8A05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71F9-E5D5-6F03-E50B-D8ABF10D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05FF-BBE3-4B0F-CEE3-47BE28AF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B24-545E-7C17-5E69-FEE05229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93D0A-A2E5-932D-DF33-8C5B7926C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EC22-B246-9230-C28B-A7F66D7E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D05A-0832-D68A-3CAB-F00B23FF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6F1B-1857-AF0A-33B3-801B1D86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B1E7C-8AD2-317F-653F-A1DD3EA9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6DDF-F64E-5D8C-A145-3E7611C47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AB97-F438-58F7-A236-503CBFDF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33FB-2AA1-EC30-D0DE-B744A0EA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9BA3-6F89-B7D2-6B9B-EF4B0C6F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D2D0-D6AE-1023-BD05-7B42C12F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6471-EE81-17DE-6D9F-DDA82CD8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1A08-9662-2CAF-9661-F7052A1C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FA37-6DE8-00B8-B85C-593BEF09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7097-141F-D9A5-8C80-CDF95904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AAFC-D12E-D367-C779-5EB251D3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A6F4-8930-D750-219A-E7CFED5E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0346-13AD-C284-FF9F-F8762EEE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85B5-1649-D514-B599-3EB29FA9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A954-86ED-040F-6E7D-B79A4C2A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0412-2754-1ACD-FF03-18EC8B5F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219-D7AA-498F-4469-516159038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ACA11-A02B-C627-5A75-72B12FE8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5186B-25C5-BAA9-8660-53662316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EF1B-CD5D-4334-4DA1-86FC8BB9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60A4-6FC3-6B3B-E941-CE128F6A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3C11-DF36-92D6-437A-EE6E0D36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2726C-FBEB-839B-3DF4-51526827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F160-E9F7-8951-5B34-6D0E0335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79DB2-B4BA-2FC9-F7B4-D4CAC3A1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BB615-113E-8F5B-112A-8A6921670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D55C6-0CB7-F5CA-5185-C6A84314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4D7A3-CCF5-B1CA-A261-6949F1CD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01F42-F1B8-D865-6797-5684EFCD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6A27-2532-CE07-A846-712FC97A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FBA46-D146-A7CB-9487-C87A4BE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94818-981C-C9C7-92EB-8D203F6C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0316E-EB43-710E-489F-FE0689E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6294E-6355-DBF9-1444-01CB3098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E798F-6A02-6E53-60AA-842FB49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D111-EA64-A0A3-815C-32EC89D4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4780-2A62-1D17-19FC-6F9DF2DD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0933B-7966-0341-C034-27A3C3F8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A794-B945-243B-8DDA-C41D84920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0E362-7E18-9C5A-1B8A-D03BECDF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A234B-AC1B-207D-3224-90D93995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6022-8508-0F65-BA69-BE83FED0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E606-E476-24CD-D3F1-2BDA40A8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3B3E1-F032-F6F1-796F-BE05C4432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006C2-7837-FC4F-1C6C-73C40D16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747EC-3C27-8B5E-1873-7B8D831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EDE5-65BD-0744-C599-36DCBDA7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168F-34C5-B286-20C3-F12DDA2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79E06-2ACC-4C23-05C0-4CC1D540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4BDEA-6009-1066-A67D-49DADFEB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BAAC-6595-01EA-EC4A-EE78606BC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7540-761A-4962-9DCF-25ABF21F49E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A3FD-C4EF-2D2C-17D3-3DAEC0F7B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3BE4-93CB-ED35-5073-878747F2D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A555-C97C-4CE2-824E-909AA932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88A1-BC4C-8698-1A2A-6AEBC9F9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365125"/>
            <a:ext cx="11017898" cy="704785"/>
          </a:xfrm>
        </p:spPr>
        <p:txBody>
          <a:bodyPr/>
          <a:lstStyle/>
          <a:p>
            <a:r>
              <a:rPr lang="en-US" dirty="0" err="1"/>
              <a:t>Reviisio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5B761-4A62-ADC5-03F9-AF5A0CFF52F9}"/>
              </a:ext>
            </a:extLst>
          </p:cNvPr>
          <p:cNvSpPr txBox="1"/>
          <p:nvPr/>
        </p:nvSpPr>
        <p:spPr>
          <a:xfrm>
            <a:off x="472751" y="1138335"/>
            <a:ext cx="11582400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Suht</a:t>
            </a:r>
            <a:r>
              <a:rPr lang="en-US" sz="2400" dirty="0"/>
              <a:t> </a:t>
            </a:r>
            <a:r>
              <a:rPr lang="en-US" sz="2400" dirty="0" err="1"/>
              <a:t>helpot</a:t>
            </a:r>
            <a:r>
              <a:rPr lang="en-US" sz="2400" dirty="0"/>
              <a:t> ja </a:t>
            </a:r>
            <a:r>
              <a:rPr lang="en-US" sz="2400" dirty="0" err="1"/>
              <a:t>pakolliset</a:t>
            </a:r>
            <a:r>
              <a:rPr lang="en-US" sz="2400" dirty="0"/>
              <a:t> </a:t>
            </a:r>
            <a:r>
              <a:rPr lang="en-US" sz="2400" dirty="0" err="1"/>
              <a:t>muutokset</a:t>
            </a:r>
            <a:endParaRPr lang="en-US" sz="2400" dirty="0"/>
          </a:p>
          <a:p>
            <a:r>
              <a:rPr lang="en-US" sz="2400" dirty="0"/>
              <a:t>1) </a:t>
            </a:r>
            <a:r>
              <a:rPr lang="en-US" sz="2400" dirty="0" err="1"/>
              <a:t>Laske</a:t>
            </a:r>
            <a:r>
              <a:rPr lang="en-US" sz="2400" dirty="0"/>
              <a:t> </a:t>
            </a:r>
            <a:r>
              <a:rPr lang="en-US" sz="2400" dirty="0" err="1"/>
              <a:t>kasvien</a:t>
            </a:r>
            <a:r>
              <a:rPr lang="en-US" sz="2400" dirty="0"/>
              <a:t> ja </a:t>
            </a:r>
            <a:r>
              <a:rPr lang="en-US" sz="2400" dirty="0" err="1"/>
              <a:t>eläinten</a:t>
            </a:r>
            <a:r>
              <a:rPr lang="en-US" sz="2400" dirty="0"/>
              <a:t> </a:t>
            </a:r>
            <a:r>
              <a:rPr lang="en-US" sz="2400" dirty="0" err="1"/>
              <a:t>tuottamat</a:t>
            </a:r>
            <a:r>
              <a:rPr lang="en-US" sz="2400" dirty="0"/>
              <a:t> </a:t>
            </a:r>
            <a:r>
              <a:rPr lang="en-US" sz="2400" dirty="0" err="1"/>
              <a:t>mikroravintoainesadot</a:t>
            </a:r>
            <a:r>
              <a:rPr lang="en-US" sz="2400" dirty="0"/>
              <a:t> (R1 </a:t>
            </a:r>
            <a:r>
              <a:rPr lang="en-US" sz="2400" dirty="0" err="1"/>
              <a:t>mainitsemissa</a:t>
            </a:r>
            <a:r>
              <a:rPr lang="en-US" sz="2400" dirty="0"/>
              <a:t> </a:t>
            </a:r>
            <a:r>
              <a:rPr lang="en-US" sz="2400" dirty="0" err="1"/>
              <a:t>lähteissä</a:t>
            </a:r>
            <a:r>
              <a:rPr lang="en-US" sz="2400" dirty="0"/>
              <a:t> </a:t>
            </a:r>
            <a:r>
              <a:rPr lang="en-US" sz="2400" dirty="0" err="1"/>
              <a:t>toistui</a:t>
            </a:r>
            <a:r>
              <a:rPr lang="en-US" sz="2400" dirty="0"/>
              <a:t> </a:t>
            </a:r>
            <a:r>
              <a:rPr lang="en-US" sz="2400" dirty="0" err="1"/>
              <a:t>mikroravintoaineiden</a:t>
            </a:r>
            <a:r>
              <a:rPr lang="en-US" sz="2400" dirty="0"/>
              <a:t> </a:t>
            </a:r>
            <a:r>
              <a:rPr lang="en-US" sz="2400" dirty="0" err="1"/>
              <a:t>tärkeys</a:t>
            </a:r>
            <a:r>
              <a:rPr lang="en-US" sz="24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Rauta</a:t>
            </a:r>
            <a:r>
              <a:rPr lang="en-US" sz="2400" dirty="0"/>
              <a:t>, </a:t>
            </a:r>
            <a:r>
              <a:rPr lang="en-US" sz="2400" dirty="0" err="1"/>
              <a:t>sinkki</a:t>
            </a:r>
            <a:r>
              <a:rPr lang="en-US" sz="2400" dirty="0"/>
              <a:t>, </a:t>
            </a:r>
            <a:r>
              <a:rPr lang="en-US" sz="2400" dirty="0" err="1"/>
              <a:t>kalsium</a:t>
            </a:r>
            <a:r>
              <a:rPr lang="en-US" sz="2400" dirty="0"/>
              <a:t>, </a:t>
            </a:r>
            <a:r>
              <a:rPr lang="en-US" sz="2400" dirty="0" err="1"/>
              <a:t>folaatti</a:t>
            </a:r>
            <a:r>
              <a:rPr lang="en-US" sz="2400" dirty="0"/>
              <a:t>, A-</a:t>
            </a:r>
            <a:r>
              <a:rPr lang="en-US" sz="2400" dirty="0" err="1"/>
              <a:t>vitamiini</a:t>
            </a:r>
            <a:r>
              <a:rPr lang="en-US" sz="2400" dirty="0"/>
              <a:t>, B12 (mg/ha </a:t>
            </a:r>
            <a:r>
              <a:rPr lang="en-US" sz="2400" dirty="0" err="1"/>
              <a:t>kartat</a:t>
            </a:r>
            <a:r>
              <a:rPr lang="en-US" sz="2400" dirty="0"/>
              <a:t> </a:t>
            </a:r>
            <a:r>
              <a:rPr lang="en-US" sz="2400" dirty="0" err="1"/>
              <a:t>liitteisiin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Leipätekstissä</a:t>
            </a:r>
            <a:r>
              <a:rPr lang="en-US" sz="2400" dirty="0"/>
              <a:t> </a:t>
            </a:r>
            <a:r>
              <a:rPr lang="en-US" sz="2400" dirty="0" err="1"/>
              <a:t>yhdistelmäindikaattori</a:t>
            </a:r>
            <a:r>
              <a:rPr lang="en-US" sz="2400" dirty="0"/>
              <a:t> </a:t>
            </a:r>
            <a:r>
              <a:rPr lang="en-US" sz="2400" dirty="0" err="1"/>
              <a:t>näistä</a:t>
            </a:r>
            <a:r>
              <a:rPr lang="en-US" sz="24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PMV </a:t>
            </a:r>
            <a:r>
              <a:rPr lang="en-US" sz="2400" dirty="0" err="1"/>
              <a:t>valmis</a:t>
            </a:r>
            <a:r>
              <a:rPr lang="en-US" sz="2400" dirty="0"/>
              <a:t> ja </a:t>
            </a:r>
            <a:r>
              <a:rPr lang="en-US" sz="2400" dirty="0" err="1"/>
              <a:t>helppo</a:t>
            </a:r>
            <a:r>
              <a:rPr lang="en-US" sz="2400" dirty="0"/>
              <a:t> (kts </a:t>
            </a:r>
            <a:r>
              <a:rPr lang="en-US" sz="2400" dirty="0" err="1"/>
              <a:t>seuraavat</a:t>
            </a:r>
            <a:r>
              <a:rPr lang="en-US" sz="2400" dirty="0"/>
              <a:t> </a:t>
            </a:r>
            <a:r>
              <a:rPr lang="en-US" sz="2400" dirty="0" err="1"/>
              <a:t>kuvat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B761-4A62-ADC5-03F9-AF5A0CFF52F9}"/>
              </a:ext>
            </a:extLst>
          </p:cNvPr>
          <p:cNvSpPr txBox="1"/>
          <p:nvPr/>
        </p:nvSpPr>
        <p:spPr>
          <a:xfrm>
            <a:off x="211494" y="180392"/>
            <a:ext cx="1158240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Muut </a:t>
            </a:r>
            <a:r>
              <a:rPr lang="en-US" sz="2400" dirty="0" err="1"/>
              <a:t>muutokset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Käytä</a:t>
            </a:r>
            <a:r>
              <a:rPr lang="en-US" sz="2400" dirty="0">
                <a:sym typeface="Wingdings" panose="05000000000000000000" pitchFamily="2" charset="2"/>
              </a:rPr>
              <a:t> SPAM2020 ja HYDE2020 </a:t>
            </a:r>
            <a:r>
              <a:rPr lang="en-US" sz="2400" dirty="0" err="1">
                <a:sym typeface="Wingdings" panose="05000000000000000000" pitchFamily="2" charset="2"/>
              </a:rPr>
              <a:t>vuosia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ym typeface="Wingdings" panose="05000000000000000000" pitchFamily="2" charset="2"/>
              </a:rPr>
              <a:t>nyt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vuosi</a:t>
            </a:r>
            <a:r>
              <a:rPr lang="en-US" sz="2400" dirty="0">
                <a:sym typeface="Wingdings" panose="05000000000000000000" pitchFamily="2" charset="2"/>
              </a:rPr>
              <a:t>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fi-FI" sz="2400" dirty="0">
                <a:sym typeface="Wingdings" panose="05000000000000000000" pitchFamily="2" charset="2"/>
              </a:rPr>
              <a:t>tarvitaanko </a:t>
            </a:r>
            <a:r>
              <a:rPr lang="fi-FI" sz="2400" dirty="0" err="1">
                <a:sym typeface="Wingdings" panose="05000000000000000000" pitchFamily="2" charset="2"/>
              </a:rPr>
              <a:t>coauthoreiden</a:t>
            </a:r>
            <a:r>
              <a:rPr lang="fi-FI" sz="2400" dirty="0">
                <a:sym typeface="Wingdings" panose="05000000000000000000" pitchFamily="2" charset="2"/>
              </a:rPr>
              <a:t> tapaamista? maili ehkä kevyempi + 1vs1 tapaamiset</a:t>
            </a:r>
          </a:p>
          <a:p>
            <a:r>
              <a:rPr lang="fi-FI" sz="2400" dirty="0">
                <a:sym typeface="Wingdings" panose="05000000000000000000" pitchFamily="2" charset="2"/>
              </a:rPr>
              <a:t>? </a:t>
            </a:r>
            <a:r>
              <a:rPr lang="fi-FI" sz="2400" dirty="0" err="1">
                <a:sym typeface="Wingdings" panose="05000000000000000000" pitchFamily="2" charset="2"/>
              </a:rPr>
              <a:t>tartteeko</a:t>
            </a:r>
            <a:r>
              <a:rPr lang="fi-FI" sz="2400" dirty="0">
                <a:sym typeface="Wingdings" panose="05000000000000000000" pitchFamily="2" charset="2"/>
              </a:rPr>
              <a:t> editorille vastata?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lvl="1"/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0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E530C-E7D2-BAFE-2893-248FF494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" y="632967"/>
            <a:ext cx="10927525" cy="6224722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05A3F10-EAA1-C3D0-F43C-B710A39E4C1A}"/>
              </a:ext>
            </a:extLst>
          </p:cNvPr>
          <p:cNvCxnSpPr/>
          <p:nvPr/>
        </p:nvCxnSpPr>
        <p:spPr>
          <a:xfrm flipV="1">
            <a:off x="696686" y="435429"/>
            <a:ext cx="877077" cy="329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6430BA0-B15D-DA2A-E1CC-24F2FC27E2B8}"/>
              </a:ext>
            </a:extLst>
          </p:cNvPr>
          <p:cNvCxnSpPr/>
          <p:nvPr/>
        </p:nvCxnSpPr>
        <p:spPr>
          <a:xfrm rot="10800000">
            <a:off x="2892490" y="391886"/>
            <a:ext cx="1069910" cy="435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15CAE7-897D-E21A-7117-1994661CA93F}"/>
              </a:ext>
            </a:extLst>
          </p:cNvPr>
          <p:cNvSpPr txBox="1"/>
          <p:nvPr/>
        </p:nvSpPr>
        <p:spPr>
          <a:xfrm>
            <a:off x="1623527" y="217714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Nää</a:t>
            </a:r>
            <a:r>
              <a:rPr lang="en-US" dirty="0"/>
              <a:t> jo 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B059C-AF15-B26A-E97C-B612F1475EF0}"/>
              </a:ext>
            </a:extLst>
          </p:cNvPr>
          <p:cNvSpPr txBox="1"/>
          <p:nvPr/>
        </p:nvSpPr>
        <p:spPr>
          <a:xfrm>
            <a:off x="9772261" y="263324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Tää</a:t>
            </a:r>
            <a:r>
              <a:rPr lang="en-US" dirty="0"/>
              <a:t> </a:t>
            </a:r>
            <a:r>
              <a:rPr lang="en-US" dirty="0" err="1"/>
              <a:t>uupuu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584368F-679D-BA95-DCA1-0D1714CECDA6}"/>
              </a:ext>
            </a:extLst>
          </p:cNvPr>
          <p:cNvCxnSpPr/>
          <p:nvPr/>
        </p:nvCxnSpPr>
        <p:spPr>
          <a:xfrm flipV="1">
            <a:off x="7787951" y="447990"/>
            <a:ext cx="1828800" cy="379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0CB87-CD97-565B-99A6-14E19742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" y="553431"/>
            <a:ext cx="10347398" cy="2221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E8E0F-E7B9-C199-334B-16CC33A8F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" y="3268636"/>
            <a:ext cx="10347398" cy="3492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0DCE2-9AA3-3D11-150C-B4C83E3A0C10}"/>
              </a:ext>
            </a:extLst>
          </p:cNvPr>
          <p:cNvSpPr txBox="1"/>
          <p:nvPr/>
        </p:nvSpPr>
        <p:spPr>
          <a:xfrm>
            <a:off x="78006" y="149290"/>
            <a:ext cx="82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Mikroravintoainekoostumukset</a:t>
            </a:r>
            <a:r>
              <a:rPr lang="en-US" dirty="0"/>
              <a:t> (</a:t>
            </a:r>
            <a:r>
              <a:rPr lang="en-US" dirty="0" err="1"/>
              <a:t>eläimet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7FCD-0114-8B68-12DE-1585C1D58AD7}"/>
              </a:ext>
            </a:extLst>
          </p:cNvPr>
          <p:cNvSpPr txBox="1"/>
          <p:nvPr/>
        </p:nvSpPr>
        <p:spPr>
          <a:xfrm>
            <a:off x="78006" y="2867279"/>
            <a:ext cx="82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Mikroravintoainekoostumukset</a:t>
            </a:r>
            <a:r>
              <a:rPr lang="en-US" dirty="0"/>
              <a:t> (</a:t>
            </a:r>
            <a:r>
              <a:rPr lang="en-US" dirty="0" err="1"/>
              <a:t>kasvit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0DCE2-9AA3-3D11-150C-B4C83E3A0C10}"/>
              </a:ext>
            </a:extLst>
          </p:cNvPr>
          <p:cNvSpPr txBox="1"/>
          <p:nvPr/>
        </p:nvSpPr>
        <p:spPr>
          <a:xfrm>
            <a:off x="78006" y="149290"/>
            <a:ext cx="820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Priority micronutrient value (PMV) </a:t>
            </a:r>
            <a:r>
              <a:rPr lang="en-US" dirty="0" err="1"/>
              <a:t>laskettu</a:t>
            </a:r>
            <a:r>
              <a:rPr lang="en-US" dirty="0"/>
              <a:t> </a:t>
            </a:r>
            <a:r>
              <a:rPr lang="en-US" dirty="0" err="1"/>
              <a:t>näille</a:t>
            </a:r>
            <a:r>
              <a:rPr lang="en-US" dirty="0"/>
              <a:t> </a:t>
            </a:r>
            <a:r>
              <a:rPr lang="en-US" dirty="0" err="1"/>
              <a:t>kuudelle</a:t>
            </a:r>
            <a:r>
              <a:rPr lang="en-US" dirty="0"/>
              <a:t> </a:t>
            </a:r>
            <a:r>
              <a:rPr lang="en-US" dirty="0" err="1"/>
              <a:t>mikroravintoaineelle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27AE1-00A1-8F8C-EED3-45E8A06D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29" y="1214847"/>
            <a:ext cx="11849795" cy="4539342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602CFC-E2B3-6701-4EDF-F68CD3ADFDA4}"/>
              </a:ext>
            </a:extLst>
          </p:cNvPr>
          <p:cNvCxnSpPr/>
          <p:nvPr/>
        </p:nvCxnSpPr>
        <p:spPr>
          <a:xfrm rot="10800000">
            <a:off x="10254344" y="666207"/>
            <a:ext cx="1221377" cy="855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556593-FE51-195A-F092-5CDA03283156}"/>
              </a:ext>
            </a:extLst>
          </p:cNvPr>
          <p:cNvSpPr txBox="1"/>
          <p:nvPr/>
        </p:nvSpPr>
        <p:spPr>
          <a:xfrm>
            <a:off x="10300996" y="335902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Nämä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B761-4A62-ADC5-03F9-AF5A0CFF52F9}"/>
              </a:ext>
            </a:extLst>
          </p:cNvPr>
          <p:cNvSpPr txBox="1"/>
          <p:nvPr/>
        </p:nvSpPr>
        <p:spPr>
          <a:xfrm>
            <a:off x="348343" y="211494"/>
            <a:ext cx="115824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PMV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PMV </a:t>
            </a:r>
            <a:r>
              <a:rPr lang="en-US" sz="2400" dirty="0" err="1"/>
              <a:t>satokartta</a:t>
            </a:r>
            <a:r>
              <a:rPr lang="en-US" sz="2400" dirty="0"/>
              <a:t> </a:t>
            </a:r>
            <a:r>
              <a:rPr lang="en-US" sz="2400" dirty="0" err="1"/>
              <a:t>eläimille</a:t>
            </a:r>
            <a:r>
              <a:rPr lang="en-US" sz="2400" dirty="0"/>
              <a:t> ja </a:t>
            </a:r>
            <a:r>
              <a:rPr lang="en-US" sz="2400" dirty="0" err="1"/>
              <a:t>kasveille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Land use ratio (LUR) PMV </a:t>
            </a:r>
            <a:r>
              <a:rPr lang="en-US" sz="2400" dirty="0" err="1"/>
              <a:t>näkökulmasta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Optimointi</a:t>
            </a:r>
            <a:r>
              <a:rPr lang="en-US" sz="2400" dirty="0"/>
              <a:t> PMV </a:t>
            </a:r>
            <a:r>
              <a:rPr lang="en-US" sz="2400" dirty="0" err="1"/>
              <a:t>näkökulmasta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C3158-4B6E-5C24-F9D9-D2600BD7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" y="2197109"/>
            <a:ext cx="6431997" cy="4153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70024-FEE4-C9C7-18C4-F703AD0C118C}"/>
              </a:ext>
            </a:extLst>
          </p:cNvPr>
          <p:cNvSpPr txBox="1"/>
          <p:nvPr/>
        </p:nvSpPr>
        <p:spPr>
          <a:xfrm>
            <a:off x="3421225" y="4982547"/>
            <a:ext cx="306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Livestock PMV production from AGB (PMV/ha)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ABD525-1D45-A5AC-2FF0-E0A7C76F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409" y="0"/>
            <a:ext cx="3134162" cy="17433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CAD86-AED5-9B31-FE2D-66F938F2D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268" y="1743318"/>
            <a:ext cx="3019846" cy="1171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F33543-EDF1-FCCF-08CF-C21C2C0F9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706" y="3029051"/>
            <a:ext cx="3408870" cy="3617455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14C6062-8AA1-4746-26AC-4A89082EBD57}"/>
              </a:ext>
            </a:extLst>
          </p:cNvPr>
          <p:cNvCxnSpPr/>
          <p:nvPr/>
        </p:nvCxnSpPr>
        <p:spPr>
          <a:xfrm flipV="1">
            <a:off x="5803641" y="659363"/>
            <a:ext cx="2775225" cy="485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3A3F274-6BA4-C9D9-BB4A-FE7D580E693D}"/>
              </a:ext>
            </a:extLst>
          </p:cNvPr>
          <p:cNvCxnSpPr>
            <a:cxnSpLocks/>
          </p:cNvCxnSpPr>
          <p:nvPr/>
        </p:nvCxnSpPr>
        <p:spPr>
          <a:xfrm>
            <a:off x="4646645" y="1538504"/>
            <a:ext cx="4096805" cy="1666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8EB1FE8-843E-4742-7CC6-67A1821E2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418" y="4708849"/>
            <a:ext cx="2346886" cy="1547011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F92EAEC-E43A-2142-3CCC-0D0DDAF21E03}"/>
              </a:ext>
            </a:extLst>
          </p:cNvPr>
          <p:cNvCxnSpPr/>
          <p:nvPr/>
        </p:nvCxnSpPr>
        <p:spPr>
          <a:xfrm rot="16200000" flipH="1">
            <a:off x="6438687" y="3627062"/>
            <a:ext cx="1386022" cy="541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9E3E41-AD27-D475-4A7E-42887051690E}"/>
              </a:ext>
            </a:extLst>
          </p:cNvPr>
          <p:cNvSpPr txBox="1"/>
          <p:nvPr/>
        </p:nvSpPr>
        <p:spPr>
          <a:xfrm>
            <a:off x="7420947" y="3653362"/>
            <a:ext cx="1157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PMV </a:t>
            </a:r>
            <a:r>
              <a:rPr lang="en-US" dirty="0" err="1">
                <a:solidFill>
                  <a:srgbClr val="FF0000"/>
                </a:solidFill>
              </a:rPr>
              <a:t>sato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saa</a:t>
            </a:r>
            <a:r>
              <a:rPr lang="en-US" dirty="0">
                <a:solidFill>
                  <a:srgbClr val="FF0000"/>
                </a:solidFill>
              </a:rPr>
              <a:t>↓ </a:t>
            </a:r>
            <a:r>
              <a:rPr lang="en-US" dirty="0" err="1">
                <a:solidFill>
                  <a:srgbClr val="FF0000"/>
                </a:solidFill>
              </a:rPr>
              <a:t>liikaa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017A713-44E9-546C-D486-3147F991E4EA}"/>
              </a:ext>
            </a:extLst>
          </p:cNvPr>
          <p:cNvCxnSpPr/>
          <p:nvPr/>
        </p:nvCxnSpPr>
        <p:spPr>
          <a:xfrm rot="5400000">
            <a:off x="-287515" y="1301442"/>
            <a:ext cx="1501873" cy="553617"/>
          </a:xfrm>
          <a:prstGeom prst="bentConnector3">
            <a:avLst>
              <a:gd name="adj1" fmla="val 485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B761-4A62-ADC5-03F9-AF5A0CFF52F9}"/>
              </a:ext>
            </a:extLst>
          </p:cNvPr>
          <p:cNvSpPr txBox="1"/>
          <p:nvPr/>
        </p:nvSpPr>
        <p:spPr>
          <a:xfrm>
            <a:off x="211494" y="180392"/>
            <a:ext cx="11582400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Suht</a:t>
            </a:r>
            <a:r>
              <a:rPr lang="en-US" sz="2400" dirty="0"/>
              <a:t> </a:t>
            </a:r>
            <a:r>
              <a:rPr lang="en-US" sz="2400" dirty="0" err="1"/>
              <a:t>helpot</a:t>
            </a:r>
            <a:r>
              <a:rPr lang="en-US" sz="2400" dirty="0"/>
              <a:t> ja </a:t>
            </a:r>
            <a:r>
              <a:rPr lang="en-US" sz="2400" dirty="0" err="1"/>
              <a:t>pakolliset</a:t>
            </a:r>
            <a:r>
              <a:rPr lang="en-US" sz="2400" dirty="0"/>
              <a:t> </a:t>
            </a:r>
            <a:r>
              <a:rPr lang="en-US" sz="2400" dirty="0" err="1"/>
              <a:t>muutokset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PMV </a:t>
            </a:r>
          </a:p>
          <a:p>
            <a:pPr marL="457200" indent="-457200">
              <a:buAutoNum type="arabicParenR"/>
            </a:pPr>
            <a:r>
              <a:rPr lang="en-US" sz="2400" dirty="0" err="1"/>
              <a:t>Vaihda</a:t>
            </a:r>
            <a:r>
              <a:rPr lang="en-US" sz="2400" dirty="0"/>
              <a:t> </a:t>
            </a:r>
            <a:r>
              <a:rPr lang="en-US" sz="2400" dirty="0" err="1"/>
              <a:t>tekstin</a:t>
            </a:r>
            <a:r>
              <a:rPr lang="en-US" sz="2400" dirty="0"/>
              <a:t> </a:t>
            </a:r>
            <a:r>
              <a:rPr lang="en-US" sz="2400" dirty="0" err="1"/>
              <a:t>sävyä</a:t>
            </a:r>
            <a:r>
              <a:rPr lang="en-US" sz="2400" dirty="0"/>
              <a:t>: “</a:t>
            </a:r>
            <a:r>
              <a:rPr lang="en-US" sz="2400" dirty="0" err="1"/>
              <a:t>Laidunmaita</a:t>
            </a:r>
            <a:r>
              <a:rPr lang="en-US" sz="2400" dirty="0"/>
              <a:t> </a:t>
            </a:r>
            <a:r>
              <a:rPr lang="en-US" sz="2400" dirty="0" err="1"/>
              <a:t>vähennettävä</a:t>
            </a:r>
            <a:r>
              <a:rPr lang="en-US" sz="2400" dirty="0"/>
              <a:t>” </a:t>
            </a:r>
            <a:r>
              <a:rPr lang="en-US" sz="2400" dirty="0" err="1"/>
              <a:t>sijaan</a:t>
            </a:r>
            <a:r>
              <a:rPr lang="en-US" sz="2400" dirty="0"/>
              <a:t> “</a:t>
            </a:r>
            <a:r>
              <a:rPr lang="en-US" sz="2400" dirty="0" err="1"/>
              <a:t>Laidunmaat</a:t>
            </a:r>
            <a:r>
              <a:rPr lang="en-US" sz="2400" dirty="0"/>
              <a:t> ja </a:t>
            </a:r>
            <a:r>
              <a:rPr lang="en-US" sz="2400" dirty="0" err="1"/>
              <a:t>mikroravintoaineet</a:t>
            </a:r>
            <a:r>
              <a:rPr lang="en-US" sz="2400" dirty="0"/>
              <a:t> </a:t>
            </a:r>
            <a:r>
              <a:rPr lang="en-US" sz="2400" dirty="0" err="1"/>
              <a:t>tärkeitä</a:t>
            </a:r>
            <a:r>
              <a:rPr lang="en-US" sz="2400" dirty="0"/>
              <a:t>,  </a:t>
            </a:r>
            <a:r>
              <a:rPr lang="en-US" sz="2400" dirty="0" err="1"/>
              <a:t>ääriskenaarioissakin</a:t>
            </a:r>
            <a:r>
              <a:rPr lang="en-US" sz="2400" dirty="0"/>
              <a:t> </a:t>
            </a:r>
            <a:r>
              <a:rPr lang="en-US" sz="2400" dirty="0" err="1"/>
              <a:t>laitumia</a:t>
            </a:r>
            <a:r>
              <a:rPr lang="en-US" sz="2400" dirty="0"/>
              <a:t> </a:t>
            </a:r>
            <a:r>
              <a:rPr lang="en-US" sz="2400" dirty="0" err="1"/>
              <a:t>enemmän</a:t>
            </a:r>
            <a:r>
              <a:rPr lang="en-US" sz="2400" dirty="0"/>
              <a:t> </a:t>
            </a:r>
            <a:r>
              <a:rPr lang="en-US" sz="2400" dirty="0" err="1"/>
              <a:t>kuin</a:t>
            </a:r>
            <a:r>
              <a:rPr lang="en-US" sz="2400" dirty="0"/>
              <a:t> </a:t>
            </a:r>
            <a:r>
              <a:rPr lang="en-US" sz="2400" dirty="0" err="1"/>
              <a:t>peltoja</a:t>
            </a:r>
            <a:r>
              <a:rPr lang="en-US" sz="2400" dirty="0"/>
              <a:t> </a:t>
            </a:r>
            <a:r>
              <a:rPr lang="en-US" sz="2400" dirty="0" err="1"/>
              <a:t>nyt</a:t>
            </a:r>
            <a:r>
              <a:rPr lang="en-US" sz="2400" dirty="0"/>
              <a:t>”.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tästä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saatu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palautetta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muiltakin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preprinttiä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lukeneilta</a:t>
            </a:r>
            <a:r>
              <a:rPr lang="en-US" sz="2400" dirty="0">
                <a:sym typeface="Wingdings" panose="05000000000000000000" pitchFamily="2" charset="2"/>
              </a:rPr>
              <a:t>: “the paper could be misused” (</a:t>
            </a:r>
            <a:r>
              <a:rPr lang="en-US" sz="2400" dirty="0" err="1">
                <a:sym typeface="Wingdings" panose="05000000000000000000" pitchFamily="2" charset="2"/>
              </a:rPr>
              <a:t>myös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että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kaikki</a:t>
            </a:r>
            <a:r>
              <a:rPr lang="en-US" sz="2400" dirty="0">
                <a:sym typeface="Wingdings" panose="05000000000000000000" pitchFamily="2" charset="2"/>
              </a:rPr>
              <a:t> extra </a:t>
            </a:r>
            <a:r>
              <a:rPr lang="en-US" sz="2400" dirty="0" err="1">
                <a:sym typeface="Wingdings" panose="05000000000000000000" pitchFamily="2" charset="2"/>
              </a:rPr>
              <a:t>kasvintuotanto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päädy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lautaselle</a:t>
            </a:r>
            <a:r>
              <a:rPr lang="en-US" sz="2400" dirty="0">
                <a:sym typeface="Wingdings" panose="05000000000000000000" pitchFamily="2" charset="2"/>
              </a:rPr>
              <a:t> ja </a:t>
            </a:r>
            <a:r>
              <a:rPr lang="en-US" sz="2400" dirty="0" err="1">
                <a:sym typeface="Wingdings" panose="05000000000000000000" pitchFamily="2" charset="2"/>
              </a:rPr>
              <a:t>että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ruoan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tasainen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jakaminen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tärkeää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Kohdan</a:t>
            </a:r>
            <a:r>
              <a:rPr lang="en-US" sz="2400" dirty="0">
                <a:sym typeface="Wingdings" panose="05000000000000000000" pitchFamily="2" charset="2"/>
              </a:rPr>
              <a:t> 1) PMV </a:t>
            </a:r>
            <a:r>
              <a:rPr lang="en-US" sz="2400" dirty="0" err="1">
                <a:sym typeface="Wingdings" panose="05000000000000000000" pitchFamily="2" charset="2"/>
              </a:rPr>
              <a:t>kartat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ohjaavat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tarinaa</a:t>
            </a:r>
            <a:r>
              <a:rPr lang="en-US" sz="2400" dirty="0">
                <a:sym typeface="Wingdings" panose="05000000000000000000" pitchFamily="2" charset="2"/>
              </a:rPr>
              <a:t> ja </a:t>
            </a:r>
            <a:r>
              <a:rPr lang="en-US" sz="2400" dirty="0" err="1">
                <a:sym typeface="Wingdings" panose="05000000000000000000" pitchFamily="2" charset="2"/>
              </a:rPr>
              <a:t>painopistealueita</a:t>
            </a:r>
            <a:r>
              <a:rPr lang="en-US" sz="2400" dirty="0">
                <a:sym typeface="Wingdings" panose="05000000000000000000" pitchFamily="2" charset="2"/>
              </a:rPr>
              <a:t> ok </a:t>
            </a:r>
            <a:r>
              <a:rPr lang="en-US" sz="2400" dirty="0" err="1">
                <a:sym typeface="Wingdings" panose="05000000000000000000" pitchFamily="2" charset="2"/>
              </a:rPr>
              <a:t>suuntaan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Lisää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kirjallisuutta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gl</a:t>
            </a:r>
            <a:r>
              <a:rPr lang="en-US" sz="2400" dirty="0">
                <a:sym typeface="Wingdings" panose="05000000000000000000" pitchFamily="2" charset="2"/>
              </a:rPr>
              <a:t>  cl </a:t>
            </a:r>
            <a:r>
              <a:rPr lang="en-US" sz="2400" dirty="0" err="1">
                <a:sym typeface="Wingdings" panose="05000000000000000000" pitchFamily="2" charset="2"/>
              </a:rPr>
              <a:t>ongelmista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3) R3 (ja R1) </a:t>
            </a:r>
            <a:r>
              <a:rPr lang="en-US" sz="2400" dirty="0" err="1">
                <a:sym typeface="Wingdings" panose="05000000000000000000" pitchFamily="2" charset="2"/>
              </a:rPr>
              <a:t>ehdottamat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korjaukset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selkeyteen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kuvien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järjestelyyn</a:t>
            </a:r>
            <a:r>
              <a:rPr lang="en-US" sz="2400" dirty="0">
                <a:sym typeface="Wingdings" panose="05000000000000000000" pitchFamily="2" charset="2"/>
              </a:rPr>
              <a:t> ja </a:t>
            </a:r>
            <a:r>
              <a:rPr lang="en-US" sz="2400" dirty="0" err="1">
                <a:sym typeface="Wingdings" panose="05000000000000000000" pitchFamily="2" charset="2"/>
              </a:rPr>
              <a:t>muotoiluun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liittyen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lvl="1"/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8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B761-4A62-ADC5-03F9-AF5A0CFF52F9}"/>
              </a:ext>
            </a:extLst>
          </p:cNvPr>
          <p:cNvSpPr txBox="1"/>
          <p:nvPr/>
        </p:nvSpPr>
        <p:spPr>
          <a:xfrm>
            <a:off x="211494" y="180392"/>
            <a:ext cx="11582400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Suht</a:t>
            </a:r>
            <a:r>
              <a:rPr lang="en-US" sz="2400" dirty="0"/>
              <a:t> </a:t>
            </a:r>
            <a:r>
              <a:rPr lang="en-US" sz="2400" dirty="0" err="1"/>
              <a:t>helpot</a:t>
            </a:r>
            <a:r>
              <a:rPr lang="en-US" sz="2400" dirty="0"/>
              <a:t> ja </a:t>
            </a:r>
            <a:r>
              <a:rPr lang="en-US" sz="2400" dirty="0" err="1"/>
              <a:t>pakolliset</a:t>
            </a:r>
            <a:r>
              <a:rPr lang="en-US" sz="2400" dirty="0"/>
              <a:t> </a:t>
            </a:r>
            <a:r>
              <a:rPr lang="en-US" sz="2400" dirty="0" err="1"/>
              <a:t>muutokset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PMV </a:t>
            </a:r>
          </a:p>
          <a:p>
            <a:pPr marL="457200" indent="-457200">
              <a:buAutoNum type="arabicParenR"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Vaihda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tekstin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sävyä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: “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Laidunmaita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vähennettävä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sijaan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“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Laidunmaat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ja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mikroravintoaineet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tärkeitä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ääriskenaarioissakin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laitumia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enemmän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kuin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peltoja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nyt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”.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tästä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saatu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palautetta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muiltakin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preprinttiä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lukeneilta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: “the paper could be misused”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myös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että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kaikki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extra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kasvintuotanto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päädy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lautaselle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ja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että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ruoan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tasainen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jakaminen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tärkeää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Kohdan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1) PMV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kartat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ohjaavat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tarinaa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ja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painopistealueita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ok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suuntaan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3) R3 (ja R1)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ehdottamat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korjaukset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selkeyteen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kuvien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järjestelyyn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ja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muotoiluun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liittyen</a:t>
            </a:r>
            <a:endParaRPr lang="en-US" sz="2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4) FCR </a:t>
            </a:r>
            <a:r>
              <a:rPr lang="en-US" sz="2400" dirty="0" err="1">
                <a:sym typeface="Wingdings" panose="05000000000000000000" pitchFamily="2" charset="2"/>
              </a:rPr>
              <a:t>e</a:t>
            </a:r>
            <a:r>
              <a:rPr lang="en-US" sz="2400" dirty="0" err="1"/>
              <a:t>pävarmuus</a:t>
            </a:r>
            <a:r>
              <a:rPr lang="en-US" sz="2400" dirty="0"/>
              <a:t>/</a:t>
            </a:r>
            <a:r>
              <a:rPr lang="en-US" sz="2400" dirty="0" err="1"/>
              <a:t>herkkyysanalyysi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Käytetään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jotain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muita</a:t>
            </a:r>
            <a:r>
              <a:rPr lang="en-US" sz="2400" dirty="0">
                <a:sym typeface="Wingdings" panose="05000000000000000000" pitchFamily="2" charset="2"/>
              </a:rPr>
              <a:t> FCR </a:t>
            </a:r>
            <a:r>
              <a:rPr lang="en-US" sz="2400" dirty="0" err="1">
                <a:sym typeface="Wingdings" panose="05000000000000000000" pitchFamily="2" charset="2"/>
              </a:rPr>
              <a:t>arvoja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jotta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saadaan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jakauma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Potentiaaliset</a:t>
            </a:r>
            <a:r>
              <a:rPr lang="en-US" sz="2400" dirty="0">
                <a:sym typeface="Wingdings" panose="05000000000000000000" pitchFamily="2" charset="2"/>
              </a:rPr>
              <a:t> FCR </a:t>
            </a:r>
            <a:r>
              <a:rPr lang="en-US" sz="2400" dirty="0" err="1">
                <a:sym typeface="Wingdings" panose="05000000000000000000" pitchFamily="2" charset="2"/>
              </a:rPr>
              <a:t>arvot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Ei </a:t>
            </a:r>
            <a:r>
              <a:rPr lang="en-US" sz="2400" dirty="0" err="1">
                <a:sym typeface="Wingdings" panose="05000000000000000000" pitchFamily="2" charset="2"/>
              </a:rPr>
              <a:t>oleteta</a:t>
            </a:r>
            <a:r>
              <a:rPr lang="en-US" sz="2400" dirty="0">
                <a:sym typeface="Wingdings" panose="05000000000000000000" pitchFamily="2" charset="2"/>
              </a:rPr>
              <a:t> current herd structure  min/max FCRs </a:t>
            </a:r>
            <a:r>
              <a:rPr lang="en-US" sz="2400" dirty="0" err="1">
                <a:sym typeface="Wingdings" panose="05000000000000000000" pitchFamily="2" charset="2"/>
              </a:rPr>
              <a:t>eläinlajista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riippuen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lvl="1"/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B761-4A62-ADC5-03F9-AF5A0CFF52F9}"/>
              </a:ext>
            </a:extLst>
          </p:cNvPr>
          <p:cNvSpPr txBox="1"/>
          <p:nvPr/>
        </p:nvSpPr>
        <p:spPr>
          <a:xfrm>
            <a:off x="211494" y="180392"/>
            <a:ext cx="11582400" cy="1348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Hieman</a:t>
            </a:r>
            <a:r>
              <a:rPr lang="en-US" sz="2400" dirty="0"/>
              <a:t> </a:t>
            </a:r>
            <a:r>
              <a:rPr lang="en-US" sz="2400" dirty="0" err="1"/>
              <a:t>työläämmät</a:t>
            </a:r>
            <a:r>
              <a:rPr lang="en-US" sz="2400" dirty="0"/>
              <a:t> </a:t>
            </a:r>
            <a:r>
              <a:rPr lang="en-US" sz="2400" dirty="0" err="1"/>
              <a:t>muutokset</a:t>
            </a:r>
            <a:endParaRPr lang="en-US" sz="2400" dirty="0"/>
          </a:p>
          <a:p>
            <a:r>
              <a:rPr lang="en-US" sz="2400" dirty="0"/>
              <a:t>1) </a:t>
            </a:r>
            <a:r>
              <a:rPr lang="en-US" sz="2400" dirty="0" err="1"/>
              <a:t>Muu</a:t>
            </a:r>
            <a:r>
              <a:rPr lang="en-US" sz="2400" dirty="0"/>
              <a:t> </a:t>
            </a:r>
            <a:r>
              <a:rPr lang="en-US" sz="2400" dirty="0" err="1"/>
              <a:t>herkkyys</a:t>
            </a:r>
            <a:r>
              <a:rPr lang="en-US" sz="2400" dirty="0"/>
              <a:t>/</a:t>
            </a:r>
            <a:r>
              <a:rPr lang="en-US" sz="2400" dirty="0" err="1"/>
              <a:t>epävarmuusanalyysi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“</a:t>
            </a:r>
            <a:r>
              <a:rPr lang="en-US" sz="2400" i="1" dirty="0">
                <a:sym typeface="Wingdings" panose="05000000000000000000" pitchFamily="2" charset="2"/>
              </a:rPr>
              <a:t>See this recent paper for both more elaborated metrics and variability/uncertainty</a:t>
            </a:r>
            <a:r>
              <a:rPr lang="en-US" sz="2400" dirty="0">
                <a:sym typeface="Wingdings" panose="05000000000000000000" pitchFamily="2" charset="2"/>
              </a:rPr>
              <a:t>”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ko </a:t>
            </a:r>
            <a:r>
              <a:rPr lang="en-US" sz="2400" dirty="0" err="1">
                <a:sym typeface="Wingdings" panose="05000000000000000000" pitchFamily="2" charset="2"/>
              </a:rPr>
              <a:t>artikkelissa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arvioivat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eri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tuotteiden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fi-FI" sz="2400" dirty="0">
                <a:sym typeface="Wingdings" panose="05000000000000000000" pitchFamily="2" charset="2"/>
              </a:rPr>
              <a:t>maankäyttöä, hiilijalanjälkeä, vedenkulutusta, sekä happamoitumis- ja rehevöitymisjalanjälkeä)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Kuinka työläs tehdä?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Ko</a:t>
            </a:r>
            <a:r>
              <a:rPr lang="fi-FI" sz="2400" dirty="0">
                <a:sym typeface="Wingdings" panose="05000000000000000000" pitchFamily="2" charset="2"/>
              </a:rPr>
              <a:t> artikkelissa virhepalkit  meillä voisi olla eri muuntokertoimista aiheutuvat virheet </a:t>
            </a:r>
            <a:r>
              <a:rPr lang="fi-FI" sz="2400" dirty="0" err="1">
                <a:sym typeface="Wingdings" panose="05000000000000000000" pitchFamily="2" charset="2"/>
              </a:rPr>
              <a:t>tms</a:t>
            </a:r>
            <a:r>
              <a:rPr lang="fi-FI" sz="2400" dirty="0">
                <a:sym typeface="Wingdings" panose="05000000000000000000" pitchFamily="2" charset="2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Tehdään eri oletus maankäytöstä? Nyt meillä HYDE &amp; MODIS integraatio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Miltä satotasot per pikseli näyttäisivät jos HYDE ei mukana?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Tämä ei ole työläs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Regressiotuloksille ylä- ja alaraja?</a:t>
            </a:r>
          </a:p>
          <a:p>
            <a:r>
              <a:rPr lang="en-US" sz="2400" dirty="0">
                <a:sym typeface="Wingdings" panose="05000000000000000000" pitchFamily="2" charset="2"/>
              </a:rPr>
              <a:t>2) </a:t>
            </a:r>
            <a:r>
              <a:rPr lang="en-US" sz="2400" dirty="0" err="1">
                <a:sym typeface="Wingdings" panose="05000000000000000000" pitchFamily="2" charset="2"/>
              </a:rPr>
              <a:t>Lasketaan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eläintuotos</a:t>
            </a:r>
            <a:r>
              <a:rPr lang="en-US" sz="2400" dirty="0">
                <a:sym typeface="Wingdings" panose="05000000000000000000" pitchFamily="2" charset="2"/>
              </a:rPr>
              <a:t> per ha carrying </a:t>
            </a:r>
            <a:r>
              <a:rPr lang="en-US" sz="2400" dirty="0" err="1">
                <a:sym typeface="Wingdings" panose="05000000000000000000" pitchFamily="2" charset="2"/>
              </a:rPr>
              <a:t>capacityn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avulla</a:t>
            </a: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Pikselissä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riittää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ruokaa</a:t>
            </a:r>
            <a:r>
              <a:rPr lang="en-US" sz="2400" dirty="0">
                <a:sym typeface="Wingdings" panose="05000000000000000000" pitchFamily="2" charset="2"/>
              </a:rPr>
              <a:t> 10 </a:t>
            </a:r>
            <a:r>
              <a:rPr lang="en-US" sz="2400" dirty="0" err="1">
                <a:sym typeface="Wingdings" panose="05000000000000000000" pitchFamily="2" charset="2"/>
              </a:rPr>
              <a:t>lehmälle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ym typeface="Wingdings" panose="05000000000000000000" pitchFamily="2" charset="2"/>
              </a:rPr>
              <a:t>tämä</a:t>
            </a:r>
            <a:r>
              <a:rPr lang="en-US" sz="2400" dirty="0">
                <a:sym typeface="Wingdings" panose="05000000000000000000" pitchFamily="2" charset="2"/>
              </a:rPr>
              <a:t> on 4550 kg  </a:t>
            </a:r>
            <a:r>
              <a:rPr lang="en-US" sz="2400" dirty="0" err="1">
                <a:sym typeface="Wingdings" panose="05000000000000000000" pitchFamily="2" charset="2"/>
              </a:rPr>
              <a:t>tämä</a:t>
            </a:r>
            <a:r>
              <a:rPr lang="en-US" sz="2400" dirty="0">
                <a:sym typeface="Wingdings" panose="05000000000000000000" pitchFamily="2" charset="2"/>
              </a:rPr>
              <a:t> on X kg </a:t>
            </a:r>
            <a:r>
              <a:rPr lang="en-US" sz="2400" dirty="0" err="1">
                <a:sym typeface="Wingdings" panose="05000000000000000000" pitchFamily="2" charset="2"/>
              </a:rPr>
              <a:t>proteiinia</a:t>
            </a: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Kuinka </a:t>
            </a:r>
            <a:r>
              <a:rPr lang="en-US" sz="2400" dirty="0" err="1">
                <a:sym typeface="Wingdings" panose="05000000000000000000" pitchFamily="2" charset="2"/>
              </a:rPr>
              <a:t>kaukana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nämä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tulokset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ovat</a:t>
            </a:r>
            <a:r>
              <a:rPr lang="en-US" sz="2400" dirty="0">
                <a:sym typeface="Wingdings" panose="05000000000000000000" pitchFamily="2" charset="2"/>
              </a:rPr>
              <a:t> FCR-</a:t>
            </a:r>
            <a:r>
              <a:rPr lang="en-US" sz="2400" dirty="0" err="1">
                <a:sym typeface="Wingdings" panose="05000000000000000000" pitchFamily="2" charset="2"/>
              </a:rPr>
              <a:t>avulla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lasketuista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tuloksista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Tarvittaisiin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ehkä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alueellisia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estimaatteja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karjan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rehutarpeesta</a:t>
            </a:r>
            <a:r>
              <a:rPr lang="en-US" sz="2400" dirty="0">
                <a:sym typeface="Wingdings" panose="05000000000000000000" pitchFamily="2" charset="2"/>
              </a:rPr>
              <a:t> (X % </a:t>
            </a:r>
            <a:r>
              <a:rPr lang="en-US" sz="2400" dirty="0" err="1">
                <a:sym typeface="Wingdings" panose="05000000000000000000" pitchFamily="2" charset="2"/>
              </a:rPr>
              <a:t>painosta</a:t>
            </a:r>
            <a:r>
              <a:rPr lang="en-US" sz="2400" dirty="0">
                <a:sym typeface="Wingdings" panose="05000000000000000000" pitchFamily="2" charset="2"/>
              </a:rPr>
              <a:t> per d)</a:t>
            </a:r>
          </a:p>
          <a:p>
            <a:endParaRPr lang="fi-FI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lvl="1"/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2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B761-4A62-ADC5-03F9-AF5A0CFF52F9}"/>
              </a:ext>
            </a:extLst>
          </p:cNvPr>
          <p:cNvSpPr txBox="1"/>
          <p:nvPr/>
        </p:nvSpPr>
        <p:spPr>
          <a:xfrm>
            <a:off x="211494" y="180392"/>
            <a:ext cx="11582400" cy="1274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Työläät</a:t>
            </a:r>
            <a:r>
              <a:rPr lang="en-US" sz="2400" dirty="0"/>
              <a:t> </a:t>
            </a:r>
            <a:r>
              <a:rPr lang="en-US" sz="2400" dirty="0" err="1"/>
              <a:t>muutokset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Reality check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Lisämaskit: lasketaan hiilijalanjälki tai Matthewin </a:t>
            </a:r>
            <a:r>
              <a:rPr lang="fi-FI" sz="2400" dirty="0" err="1">
                <a:sym typeface="Wingdings" panose="05000000000000000000" pitchFamily="2" charset="2"/>
              </a:rPr>
              <a:t>carbon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opportunity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intensity</a:t>
            </a:r>
            <a:r>
              <a:rPr lang="fi-FI" sz="2400" dirty="0">
                <a:sym typeface="Wingdings" panose="05000000000000000000" pitchFamily="2" charset="2"/>
              </a:rPr>
              <a:t>  näillä alueilla muutokset ongelmallisia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Huomioidaan </a:t>
            </a:r>
            <a:r>
              <a:rPr lang="fi-FI" sz="2400" dirty="0" err="1">
                <a:sym typeface="Wingdings" panose="05000000000000000000" pitchFamily="2" charset="2"/>
              </a:rPr>
              <a:t>aridity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index</a:t>
            </a:r>
            <a:r>
              <a:rPr lang="fi-FI" sz="2400" dirty="0">
                <a:sym typeface="Wingdings" panose="05000000000000000000" pitchFamily="2" charset="2"/>
              </a:rPr>
              <a:t> ja kastelu?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Onko olemassa joku </a:t>
            </a:r>
            <a:r>
              <a:rPr lang="fi-FI" sz="2400" dirty="0" err="1">
                <a:sym typeface="Wingdings" panose="05000000000000000000" pitchFamily="2" charset="2"/>
              </a:rPr>
              <a:t>sustainability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index</a:t>
            </a:r>
            <a:r>
              <a:rPr lang="fi-FI" sz="2400" dirty="0">
                <a:sym typeface="Wingdings" panose="05000000000000000000" pitchFamily="2" charset="2"/>
              </a:rPr>
              <a:t>? </a:t>
            </a:r>
            <a:r>
              <a:rPr lang="fi-FI" sz="2400" dirty="0" err="1">
                <a:sym typeface="Wingdings" panose="05000000000000000000" pitchFamily="2" charset="2"/>
              </a:rPr>
              <a:t>Water</a:t>
            </a:r>
            <a:r>
              <a:rPr lang="fi-FI" sz="2400" dirty="0">
                <a:sym typeface="Wingdings" panose="05000000000000000000" pitchFamily="2" charset="2"/>
              </a:rPr>
              <a:t> and </a:t>
            </a:r>
            <a:r>
              <a:rPr lang="fi-FI" sz="2400" dirty="0" err="1">
                <a:sym typeface="Wingdings" panose="05000000000000000000" pitchFamily="2" charset="2"/>
              </a:rPr>
              <a:t>peoplen</a:t>
            </a:r>
            <a:r>
              <a:rPr lang="fi-FI" sz="2400" dirty="0">
                <a:sym typeface="Wingdings" panose="05000000000000000000" pitchFamily="2" charset="2"/>
              </a:rPr>
              <a:t> onko maankäyttö PB mukaan kestävällä pohjalla </a:t>
            </a:r>
            <a:r>
              <a:rPr lang="fi-FI" sz="2400" dirty="0" err="1">
                <a:sym typeface="Wingdings" panose="05000000000000000000" pitchFamily="2" charset="2"/>
              </a:rPr>
              <a:t>tms</a:t>
            </a:r>
            <a:r>
              <a:rPr lang="fi-FI" sz="2400" dirty="0">
                <a:sym typeface="Wingdings" panose="05000000000000000000" pitchFamily="2" charset="2"/>
              </a:rPr>
              <a:t>?</a:t>
            </a:r>
          </a:p>
          <a:p>
            <a:r>
              <a:rPr lang="fi-FI" sz="2400" dirty="0">
                <a:sym typeface="Wingdings" panose="05000000000000000000" pitchFamily="2" charset="2"/>
              </a:rPr>
              <a:t>2) </a:t>
            </a:r>
            <a:r>
              <a:rPr lang="fi-FI" sz="2400" dirty="0" err="1">
                <a:sym typeface="Wingdings" panose="05000000000000000000" pitchFamily="2" charset="2"/>
              </a:rPr>
              <a:t>Suitability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index’n</a:t>
            </a:r>
            <a:r>
              <a:rPr lang="fi-FI" sz="2400" dirty="0">
                <a:sym typeface="Wingdings" panose="05000000000000000000" pitchFamily="2" charset="2"/>
              </a:rPr>
              <a:t> puutteellisuus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”</a:t>
            </a:r>
            <a:r>
              <a:rPr lang="fi-FI" sz="2400" dirty="0" err="1">
                <a:sym typeface="Wingdings" panose="05000000000000000000" pitchFamily="2" charset="2"/>
              </a:rPr>
              <a:t>does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not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consider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any</a:t>
            </a:r>
            <a:r>
              <a:rPr lang="fi-FI" sz="2400" dirty="0">
                <a:sym typeface="Wingdings" panose="05000000000000000000" pitchFamily="2" charset="2"/>
              </a:rPr>
              <a:t>  </a:t>
            </a:r>
            <a:r>
              <a:rPr lang="fi-FI" sz="2400" dirty="0" err="1">
                <a:sym typeface="Wingdings" panose="05000000000000000000" pitchFamily="2" charset="2"/>
              </a:rPr>
              <a:t>technical</a:t>
            </a:r>
            <a:r>
              <a:rPr lang="fi-FI" sz="2400" dirty="0">
                <a:sym typeface="Wingdings" panose="05000000000000000000" pitchFamily="2" charset="2"/>
              </a:rPr>
              <a:t>, </a:t>
            </a:r>
            <a:r>
              <a:rPr lang="fi-FI" sz="2400" dirty="0" err="1">
                <a:sym typeface="Wingdings" panose="05000000000000000000" pitchFamily="2" charset="2"/>
              </a:rPr>
              <a:t>economical</a:t>
            </a:r>
            <a:r>
              <a:rPr lang="fi-FI" sz="2400" dirty="0">
                <a:sym typeface="Wingdings" panose="05000000000000000000" pitchFamily="2" charset="2"/>
              </a:rPr>
              <a:t>, </a:t>
            </a:r>
            <a:r>
              <a:rPr lang="fi-FI" sz="2400" dirty="0" err="1">
                <a:sym typeface="Wingdings" panose="05000000000000000000" pitchFamily="2" charset="2"/>
              </a:rPr>
              <a:t>social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or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environmental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feasibility</a:t>
            </a:r>
            <a:r>
              <a:rPr lang="fi-FI" sz="2400" dirty="0">
                <a:sym typeface="Wingdings" panose="05000000000000000000" pitchFamily="2" charset="2"/>
              </a:rPr>
              <a:t>/</a:t>
            </a:r>
            <a:r>
              <a:rPr lang="fi-FI" sz="2400" dirty="0" err="1">
                <a:sym typeface="Wingdings" panose="05000000000000000000" pitchFamily="2" charset="2"/>
              </a:rPr>
              <a:t>impact</a:t>
            </a:r>
            <a:r>
              <a:rPr lang="fi-FI" sz="2400" dirty="0">
                <a:sym typeface="Wingdings" panose="05000000000000000000" pitchFamily="2" charset="2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Biodiversiteettimuutoksia ei ainakaan kannata lähteä arvailemaan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Entä l</a:t>
            </a:r>
            <a:r>
              <a:rPr lang="en-US" sz="2400" dirty="0" err="1">
                <a:sym typeface="Wingdings" panose="05000000000000000000" pitchFamily="2" charset="2"/>
              </a:rPr>
              <a:t>annan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puutteen</a:t>
            </a:r>
            <a:r>
              <a:rPr lang="en-US" sz="2400" dirty="0">
                <a:sym typeface="Wingdings" panose="05000000000000000000" pitchFamily="2" charset="2"/>
              </a:rPr>
              <a:t> &amp; N/P </a:t>
            </a:r>
            <a:r>
              <a:rPr lang="en-US" sz="2400" dirty="0" err="1">
                <a:sym typeface="Wingdings" panose="05000000000000000000" pitchFamily="2" charset="2"/>
              </a:rPr>
              <a:t>muutosten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vaikutukset</a:t>
            </a:r>
            <a:r>
              <a:rPr lang="en-US" sz="2400">
                <a:sym typeface="Wingdings" panose="05000000000000000000" pitchFamily="2" charset="2"/>
              </a:rPr>
              <a:t>?</a:t>
            </a: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ym typeface="Wingdings" panose="05000000000000000000" pitchFamily="2" charset="2"/>
              </a:rPr>
              <a:t>Miten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tutkittaisiin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muutosten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taloudellisia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ym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vaikutuksia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helposti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endParaRPr lang="fi-FI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pPr lvl="1"/>
            <a:endParaRPr lang="en-US" sz="2400" dirty="0"/>
          </a:p>
          <a:p>
            <a:pPr marL="457200" indent="-457200">
              <a:buAutoNum type="arabicParenR"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3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618</Words>
  <Application>Microsoft Office PowerPoint</Application>
  <PresentationFormat>Widescreen</PresentationFormat>
  <Paragraphs>223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Reviisio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Piipponen Johannes</dc:creator>
  <cp:lastModifiedBy>Piipponen Johannes</cp:lastModifiedBy>
  <cp:revision>18</cp:revision>
  <dcterms:created xsi:type="dcterms:W3CDTF">2024-04-11T06:00:14Z</dcterms:created>
  <dcterms:modified xsi:type="dcterms:W3CDTF">2024-04-17T07:18:48Z</dcterms:modified>
</cp:coreProperties>
</file>