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Lst>
  <p:sldSz cy="5143500" cx="9144000"/>
  <p:notesSz cx="6858000" cy="9144000"/>
  <p:embeddedFontLst>
    <p:embeddedFont>
      <p:font typeface="Playfair Display"/>
      <p:regular r:id="rId31"/>
      <p:bold r:id="rId32"/>
      <p:italic r:id="rId33"/>
      <p:boldItalic r:id="rId34"/>
    </p:embeddedFont>
    <p:embeddedFont>
      <p:font typeface="Montserrat"/>
      <p:regular r:id="rId35"/>
      <p:bold r:id="rId36"/>
      <p:italic r:id="rId37"/>
      <p:boldItalic r:id="rId38"/>
    </p:embeddedFont>
    <p:embeddedFont>
      <p:font typeface="Oswald"/>
      <p:regular r:id="rId39"/>
      <p:bold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Oswald-bold.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PlayfairDisplay-regular.fntdata"/><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PlayfairDisplay-italic.fntdata"/><Relationship Id="rId10" Type="http://schemas.openxmlformats.org/officeDocument/2006/relationships/slide" Target="slides/slide5.xml"/><Relationship Id="rId32" Type="http://schemas.openxmlformats.org/officeDocument/2006/relationships/font" Target="fonts/PlayfairDisplay-bold.fntdata"/><Relationship Id="rId13" Type="http://schemas.openxmlformats.org/officeDocument/2006/relationships/slide" Target="slides/slide8.xml"/><Relationship Id="rId35" Type="http://schemas.openxmlformats.org/officeDocument/2006/relationships/font" Target="fonts/Montserrat-regular.fntdata"/><Relationship Id="rId12" Type="http://schemas.openxmlformats.org/officeDocument/2006/relationships/slide" Target="slides/slide7.xml"/><Relationship Id="rId34" Type="http://schemas.openxmlformats.org/officeDocument/2006/relationships/font" Target="fonts/PlayfairDisplay-boldItalic.fntdata"/><Relationship Id="rId15" Type="http://schemas.openxmlformats.org/officeDocument/2006/relationships/slide" Target="slides/slide10.xml"/><Relationship Id="rId37" Type="http://schemas.openxmlformats.org/officeDocument/2006/relationships/font" Target="fonts/Montserrat-italic.fntdata"/><Relationship Id="rId14" Type="http://schemas.openxmlformats.org/officeDocument/2006/relationships/slide" Target="slides/slide9.xml"/><Relationship Id="rId36" Type="http://schemas.openxmlformats.org/officeDocument/2006/relationships/font" Target="fonts/Montserrat-bold.fntdata"/><Relationship Id="rId17" Type="http://schemas.openxmlformats.org/officeDocument/2006/relationships/slide" Target="slides/slide12.xml"/><Relationship Id="rId39" Type="http://schemas.openxmlformats.org/officeDocument/2006/relationships/font" Target="fonts/Oswald-regular.fntdata"/><Relationship Id="rId16" Type="http://schemas.openxmlformats.org/officeDocument/2006/relationships/slide" Target="slides/slide11.xml"/><Relationship Id="rId38" Type="http://schemas.openxmlformats.org/officeDocument/2006/relationships/font" Target="fonts/Montserrat-bold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 name="Shape 54"/>
        <p:cNvGrpSpPr/>
        <p:nvPr/>
      </p:nvGrpSpPr>
      <p:grpSpPr>
        <a:xfrm>
          <a:off x="0" y="0"/>
          <a:ext cx="0" cy="0"/>
          <a:chOff x="0" y="0"/>
          <a:chExt cx="0" cy="0"/>
        </a:xfrm>
      </p:grpSpPr>
      <p:sp>
        <p:nvSpPr>
          <p:cNvPr id="55" name="Google Shape;55;p:notes"/>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6" name="Google Shape;5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Google Shape;119;g3a3cab117f_0_365: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0" name="Google Shape;120;g3a3cab117f_0_3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g3a805ab755_0_14: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6" name="Google Shape;126;g3a805ab755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Google Shape;134;g3a805ab755_0_23: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5" name="Google Shape;135;g3a805ab755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Google Shape;140;g3a805ab755_0_33: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1" name="Google Shape;141;g3a805ab755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Google Shape;147;g3a805ab755_0_40: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8" name="Google Shape;148;g3a805ab755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Google Shape;157;g3a805ab755_0_59: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8" name="Google Shape;158;g3a805ab755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Google Shape;165;g3a805ab755_0_48: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6" name="Google Shape;166;g3a805ab755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Google Shape;174;g3a3cab117f_0_372: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5" name="Google Shape;175;g3a3cab117f_0_3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Google Shape;182;g3a805ab755_0_75: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3" name="Google Shape;183;g3a805ab755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9" name="Shape 189"/>
        <p:cNvGrpSpPr/>
        <p:nvPr/>
      </p:nvGrpSpPr>
      <p:grpSpPr>
        <a:xfrm>
          <a:off x="0" y="0"/>
          <a:ext cx="0" cy="0"/>
          <a:chOff x="0" y="0"/>
          <a:chExt cx="0" cy="0"/>
        </a:xfrm>
      </p:grpSpPr>
      <p:sp>
        <p:nvSpPr>
          <p:cNvPr id="190" name="Google Shape;190;g3a805ab755_0_103: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1" name="Google Shape;191;g3a805ab755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g3a3cab117f_0_268: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4" name="Google Shape;64;g3a3cab117f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7" name="Shape 197"/>
        <p:cNvGrpSpPr/>
        <p:nvPr/>
      </p:nvGrpSpPr>
      <p:grpSpPr>
        <a:xfrm>
          <a:off x="0" y="0"/>
          <a:ext cx="0" cy="0"/>
          <a:chOff x="0" y="0"/>
          <a:chExt cx="0" cy="0"/>
        </a:xfrm>
      </p:grpSpPr>
      <p:sp>
        <p:nvSpPr>
          <p:cNvPr id="198" name="Google Shape;198;g3a805ab755_0_119: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9" name="Google Shape;199;g3a805ab755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5" name="Shape 205"/>
        <p:cNvGrpSpPr/>
        <p:nvPr/>
      </p:nvGrpSpPr>
      <p:grpSpPr>
        <a:xfrm>
          <a:off x="0" y="0"/>
          <a:ext cx="0" cy="0"/>
          <a:chOff x="0" y="0"/>
          <a:chExt cx="0" cy="0"/>
        </a:xfrm>
      </p:grpSpPr>
      <p:sp>
        <p:nvSpPr>
          <p:cNvPr id="206" name="Google Shape;206;g3a805ab755_0_127: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7" name="Google Shape;207;g3a805ab755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3" name="Shape 213"/>
        <p:cNvGrpSpPr/>
        <p:nvPr/>
      </p:nvGrpSpPr>
      <p:grpSpPr>
        <a:xfrm>
          <a:off x="0" y="0"/>
          <a:ext cx="0" cy="0"/>
          <a:chOff x="0" y="0"/>
          <a:chExt cx="0" cy="0"/>
        </a:xfrm>
      </p:grpSpPr>
      <p:sp>
        <p:nvSpPr>
          <p:cNvPr id="214" name="Google Shape;214;g3a805ab755_0_87: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5" name="Google Shape;215;g3a805ab755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1" name="Shape 221"/>
        <p:cNvGrpSpPr/>
        <p:nvPr/>
      </p:nvGrpSpPr>
      <p:grpSpPr>
        <a:xfrm>
          <a:off x="0" y="0"/>
          <a:ext cx="0" cy="0"/>
          <a:chOff x="0" y="0"/>
          <a:chExt cx="0" cy="0"/>
        </a:xfrm>
      </p:grpSpPr>
      <p:sp>
        <p:nvSpPr>
          <p:cNvPr id="222" name="Google Shape;222;g3a805ab755_0_172: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3" name="Google Shape;223;g3a805ab755_0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7" name="Shape 227"/>
        <p:cNvGrpSpPr/>
        <p:nvPr/>
      </p:nvGrpSpPr>
      <p:grpSpPr>
        <a:xfrm>
          <a:off x="0" y="0"/>
          <a:ext cx="0" cy="0"/>
          <a:chOff x="0" y="0"/>
          <a:chExt cx="0" cy="0"/>
        </a:xfrm>
      </p:grpSpPr>
      <p:sp>
        <p:nvSpPr>
          <p:cNvPr id="228" name="Google Shape;228;g3a805ab755_0_163: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9" name="Google Shape;229;g3a805ab755_0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3" name="Shape 233"/>
        <p:cNvGrpSpPr/>
        <p:nvPr/>
      </p:nvGrpSpPr>
      <p:grpSpPr>
        <a:xfrm>
          <a:off x="0" y="0"/>
          <a:ext cx="0" cy="0"/>
          <a:chOff x="0" y="0"/>
          <a:chExt cx="0" cy="0"/>
        </a:xfrm>
      </p:grpSpPr>
      <p:sp>
        <p:nvSpPr>
          <p:cNvPr id="234" name="Google Shape;234;g3a805ab755_0_179: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5" name="Google Shape;235;g3a805ab755_0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3e8df285d9_0_6: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0" name="Google Shape;70;g3e8df285d9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3a3cab117f_0_332: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6" name="Google Shape;76;g3a3cab117f_0_3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g3a805ab755_0_0: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2" name="Google Shape;82;g3a805ab75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g3a3cab117f_0_337: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8" name="Google Shape;88;g3a3cab117f_0_3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g3a3cab117f_0_346: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4" name="Google Shape;94;g3a3cab117f_0_3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Google Shape;104;g3a3cab117f_0_360: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5" name="Google Shape;105;g3a3cab117f_0_3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Google Shape;110;g3a805ab755_0_154: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1" name="Google Shape;111;g3a805ab755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4286250" y="0"/>
            <a:ext cx="72300" cy="5143500"/>
          </a:xfrm>
          <a:prstGeom prst="rect">
            <a:avLst/>
          </a:prstGeom>
          <a:solidFill>
            <a:schemeClr val="dk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 name="Google Shape;11;p2"/>
          <p:cNvSpPr/>
          <p:nvPr/>
        </p:nvSpPr>
        <p:spPr>
          <a:xfrm>
            <a:off x="4358475" y="0"/>
            <a:ext cx="3853200" cy="5143500"/>
          </a:xfrm>
          <a:prstGeom prst="rect">
            <a:avLst/>
          </a:prstGeom>
          <a:solidFill>
            <a:schemeClr val="accent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 name="Google Shape;12;p2"/>
          <p:cNvSpPr txBox="1"/>
          <p:nvPr>
            <p:ph type="ctrTitle"/>
          </p:nvPr>
        </p:nvSpPr>
        <p:spPr>
          <a:xfrm>
            <a:off x="344250" y="1403850"/>
            <a:ext cx="8455500" cy="2146800"/>
          </a:xfrm>
          <a:prstGeom prst="rect">
            <a:avLst/>
          </a:prstGeom>
          <a:solidFill>
            <a:srgbClr val="FFFFFF"/>
          </a:solidFill>
        </p:spPr>
        <p:txBody>
          <a:bodyPr anchorCtr="0" anchor="ctr" bIns="91425" lIns="91425" spcFirstLastPara="1" rIns="91425" wrap="square" tIns="91425"/>
          <a:lstStyle>
            <a:lvl1pPr lvl="0" algn="ctr">
              <a:spcBef>
                <a:spcPts val="0"/>
              </a:spcBef>
              <a:spcAft>
                <a:spcPts val="0"/>
              </a:spcAft>
              <a:buSzPts val="6800"/>
              <a:buFont typeface="Playfair Display"/>
              <a:buNone/>
              <a:defRPr b="1" sz="6800">
                <a:latin typeface="Playfair Display"/>
                <a:ea typeface="Playfair Display"/>
                <a:cs typeface="Playfair Display"/>
                <a:sym typeface="Playfair Display"/>
              </a:defRPr>
            </a:lvl1pPr>
            <a:lvl2pPr lvl="1" algn="ctr">
              <a:spcBef>
                <a:spcPts val="0"/>
              </a:spcBef>
              <a:spcAft>
                <a:spcPts val="0"/>
              </a:spcAft>
              <a:buSzPts val="6800"/>
              <a:buFont typeface="Playfair Display"/>
              <a:buNone/>
              <a:defRPr b="1" sz="6800">
                <a:latin typeface="Playfair Display"/>
                <a:ea typeface="Playfair Display"/>
                <a:cs typeface="Playfair Display"/>
                <a:sym typeface="Playfair Display"/>
              </a:defRPr>
            </a:lvl2pPr>
            <a:lvl3pPr lvl="2" algn="ctr">
              <a:spcBef>
                <a:spcPts val="0"/>
              </a:spcBef>
              <a:spcAft>
                <a:spcPts val="0"/>
              </a:spcAft>
              <a:buSzPts val="6800"/>
              <a:buFont typeface="Playfair Display"/>
              <a:buNone/>
              <a:defRPr b="1" sz="6800">
                <a:latin typeface="Playfair Display"/>
                <a:ea typeface="Playfair Display"/>
                <a:cs typeface="Playfair Display"/>
                <a:sym typeface="Playfair Display"/>
              </a:defRPr>
            </a:lvl3pPr>
            <a:lvl4pPr lvl="3" algn="ctr">
              <a:spcBef>
                <a:spcPts val="0"/>
              </a:spcBef>
              <a:spcAft>
                <a:spcPts val="0"/>
              </a:spcAft>
              <a:buSzPts val="6800"/>
              <a:buFont typeface="Playfair Display"/>
              <a:buNone/>
              <a:defRPr b="1" sz="6800">
                <a:latin typeface="Playfair Display"/>
                <a:ea typeface="Playfair Display"/>
                <a:cs typeface="Playfair Display"/>
                <a:sym typeface="Playfair Display"/>
              </a:defRPr>
            </a:lvl4pPr>
            <a:lvl5pPr lvl="4" algn="ctr">
              <a:spcBef>
                <a:spcPts val="0"/>
              </a:spcBef>
              <a:spcAft>
                <a:spcPts val="0"/>
              </a:spcAft>
              <a:buSzPts val="6800"/>
              <a:buFont typeface="Playfair Display"/>
              <a:buNone/>
              <a:defRPr b="1" sz="6800">
                <a:latin typeface="Playfair Display"/>
                <a:ea typeface="Playfair Display"/>
                <a:cs typeface="Playfair Display"/>
                <a:sym typeface="Playfair Display"/>
              </a:defRPr>
            </a:lvl5pPr>
            <a:lvl6pPr lvl="5" algn="ctr">
              <a:spcBef>
                <a:spcPts val="0"/>
              </a:spcBef>
              <a:spcAft>
                <a:spcPts val="0"/>
              </a:spcAft>
              <a:buSzPts val="6800"/>
              <a:buFont typeface="Playfair Display"/>
              <a:buNone/>
              <a:defRPr b="1" sz="6800">
                <a:latin typeface="Playfair Display"/>
                <a:ea typeface="Playfair Display"/>
                <a:cs typeface="Playfair Display"/>
                <a:sym typeface="Playfair Display"/>
              </a:defRPr>
            </a:lvl6pPr>
            <a:lvl7pPr lvl="6" algn="ctr">
              <a:spcBef>
                <a:spcPts val="0"/>
              </a:spcBef>
              <a:spcAft>
                <a:spcPts val="0"/>
              </a:spcAft>
              <a:buSzPts val="6800"/>
              <a:buFont typeface="Playfair Display"/>
              <a:buNone/>
              <a:defRPr b="1" sz="6800">
                <a:latin typeface="Playfair Display"/>
                <a:ea typeface="Playfair Display"/>
                <a:cs typeface="Playfair Display"/>
                <a:sym typeface="Playfair Display"/>
              </a:defRPr>
            </a:lvl7pPr>
            <a:lvl8pPr lvl="7" algn="ctr">
              <a:spcBef>
                <a:spcPts val="0"/>
              </a:spcBef>
              <a:spcAft>
                <a:spcPts val="0"/>
              </a:spcAft>
              <a:buSzPts val="6800"/>
              <a:buFont typeface="Playfair Display"/>
              <a:buNone/>
              <a:defRPr b="1" sz="6800">
                <a:latin typeface="Playfair Display"/>
                <a:ea typeface="Playfair Display"/>
                <a:cs typeface="Playfair Display"/>
                <a:sym typeface="Playfair Display"/>
              </a:defRPr>
            </a:lvl8pPr>
            <a:lvl9pPr lvl="8" algn="ctr">
              <a:spcBef>
                <a:spcPts val="0"/>
              </a:spcBef>
              <a:spcAft>
                <a:spcPts val="0"/>
              </a:spcAft>
              <a:buSzPts val="6800"/>
              <a:buFont typeface="Playfair Display"/>
              <a:buNone/>
              <a:defRPr b="1" sz="6800">
                <a:latin typeface="Playfair Display"/>
                <a:ea typeface="Playfair Display"/>
                <a:cs typeface="Playfair Display"/>
                <a:sym typeface="Playfair Display"/>
              </a:defRPr>
            </a:lvl9pPr>
          </a:lstStyle>
          <a:p/>
        </p:txBody>
      </p:sp>
      <p:sp>
        <p:nvSpPr>
          <p:cNvPr id="13" name="Google Shape;13;p2"/>
          <p:cNvSpPr txBox="1"/>
          <p:nvPr>
            <p:ph idx="1" type="subTitle"/>
          </p:nvPr>
        </p:nvSpPr>
        <p:spPr>
          <a:xfrm>
            <a:off x="344250" y="3550650"/>
            <a:ext cx="4910100" cy="577800"/>
          </a:xfrm>
          <a:prstGeom prst="rect">
            <a:avLst/>
          </a:prstGeom>
          <a:solidFill>
            <a:schemeClr val="dk2"/>
          </a:solidFill>
        </p:spPr>
        <p:txBody>
          <a:bodyPr anchorCtr="0" anchor="ctr" bIns="91425" lIns="91425" spcFirstLastPara="1" rIns="91425" wrap="square" tIns="91425"/>
          <a:lstStyle>
            <a:lvl1pPr lvl="0">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1pPr>
            <a:lvl2pPr lvl="1">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2pPr>
            <a:lvl3pPr lvl="2">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3pPr>
            <a:lvl4pPr lvl="3">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4pPr>
            <a:lvl5pPr lvl="4">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5pPr>
            <a:lvl6pPr lvl="5">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6pPr>
            <a:lvl7pPr lvl="6">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7pPr>
            <a:lvl8pPr lvl="7">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8pPr>
            <a:lvl9pPr lvl="8">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9pPr>
          </a:lstStyle>
          <a:p/>
        </p:txBody>
      </p:sp>
      <p:sp>
        <p:nvSpPr>
          <p:cNvPr id="14" name="Google Shape;14;p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8" name="Shape 48"/>
        <p:cNvGrpSpPr/>
        <p:nvPr/>
      </p:nvGrpSpPr>
      <p:grpSpPr>
        <a:xfrm>
          <a:off x="0" y="0"/>
          <a:ext cx="0" cy="0"/>
          <a:chOff x="0" y="0"/>
          <a:chExt cx="0" cy="0"/>
        </a:xfrm>
      </p:grpSpPr>
      <p:sp>
        <p:nvSpPr>
          <p:cNvPr id="49" name="Google Shape;49;p11"/>
          <p:cNvSpPr txBox="1"/>
          <p:nvPr>
            <p:ph hasCustomPrompt="1" type="title"/>
          </p:nvPr>
        </p:nvSpPr>
        <p:spPr>
          <a:xfrm>
            <a:off x="311700" y="999925"/>
            <a:ext cx="8520600" cy="2146200"/>
          </a:xfrm>
          <a:prstGeom prst="rect">
            <a:avLst/>
          </a:prstGeom>
        </p:spPr>
        <p:txBody>
          <a:bodyPr anchorCtr="0" anchor="b" bIns="91425" lIns="91425" spcFirstLastPara="1" rIns="91425" wrap="square" tIns="91425"/>
          <a:lstStyle>
            <a:lvl1pPr lvl="0" algn="ctr">
              <a:spcBef>
                <a:spcPts val="0"/>
              </a:spcBef>
              <a:spcAft>
                <a:spcPts val="0"/>
              </a:spcAft>
              <a:buSzPts val="14000"/>
              <a:buFont typeface="Montserrat"/>
              <a:buNone/>
              <a:defRPr sz="14000">
                <a:latin typeface="Montserrat"/>
                <a:ea typeface="Montserrat"/>
                <a:cs typeface="Montserrat"/>
                <a:sym typeface="Montserrat"/>
              </a:defRPr>
            </a:lvl1pPr>
            <a:lvl2pPr lvl="1" algn="ctr">
              <a:spcBef>
                <a:spcPts val="0"/>
              </a:spcBef>
              <a:spcAft>
                <a:spcPts val="0"/>
              </a:spcAft>
              <a:buSzPts val="14000"/>
              <a:buFont typeface="Montserrat"/>
              <a:buNone/>
              <a:defRPr sz="14000">
                <a:latin typeface="Montserrat"/>
                <a:ea typeface="Montserrat"/>
                <a:cs typeface="Montserrat"/>
                <a:sym typeface="Montserrat"/>
              </a:defRPr>
            </a:lvl2pPr>
            <a:lvl3pPr lvl="2" algn="ctr">
              <a:spcBef>
                <a:spcPts val="0"/>
              </a:spcBef>
              <a:spcAft>
                <a:spcPts val="0"/>
              </a:spcAft>
              <a:buSzPts val="14000"/>
              <a:buFont typeface="Montserrat"/>
              <a:buNone/>
              <a:defRPr sz="14000">
                <a:latin typeface="Montserrat"/>
                <a:ea typeface="Montserrat"/>
                <a:cs typeface="Montserrat"/>
                <a:sym typeface="Montserrat"/>
              </a:defRPr>
            </a:lvl3pPr>
            <a:lvl4pPr lvl="3" algn="ctr">
              <a:spcBef>
                <a:spcPts val="0"/>
              </a:spcBef>
              <a:spcAft>
                <a:spcPts val="0"/>
              </a:spcAft>
              <a:buSzPts val="14000"/>
              <a:buFont typeface="Montserrat"/>
              <a:buNone/>
              <a:defRPr sz="14000">
                <a:latin typeface="Montserrat"/>
                <a:ea typeface="Montserrat"/>
                <a:cs typeface="Montserrat"/>
                <a:sym typeface="Montserrat"/>
              </a:defRPr>
            </a:lvl4pPr>
            <a:lvl5pPr lvl="4" algn="ctr">
              <a:spcBef>
                <a:spcPts val="0"/>
              </a:spcBef>
              <a:spcAft>
                <a:spcPts val="0"/>
              </a:spcAft>
              <a:buSzPts val="14000"/>
              <a:buFont typeface="Montserrat"/>
              <a:buNone/>
              <a:defRPr sz="14000">
                <a:latin typeface="Montserrat"/>
                <a:ea typeface="Montserrat"/>
                <a:cs typeface="Montserrat"/>
                <a:sym typeface="Montserrat"/>
              </a:defRPr>
            </a:lvl5pPr>
            <a:lvl6pPr lvl="5" algn="ctr">
              <a:spcBef>
                <a:spcPts val="0"/>
              </a:spcBef>
              <a:spcAft>
                <a:spcPts val="0"/>
              </a:spcAft>
              <a:buSzPts val="14000"/>
              <a:buFont typeface="Montserrat"/>
              <a:buNone/>
              <a:defRPr sz="14000">
                <a:latin typeface="Montserrat"/>
                <a:ea typeface="Montserrat"/>
                <a:cs typeface="Montserrat"/>
                <a:sym typeface="Montserrat"/>
              </a:defRPr>
            </a:lvl6pPr>
            <a:lvl7pPr lvl="6" algn="ctr">
              <a:spcBef>
                <a:spcPts val="0"/>
              </a:spcBef>
              <a:spcAft>
                <a:spcPts val="0"/>
              </a:spcAft>
              <a:buSzPts val="14000"/>
              <a:buFont typeface="Montserrat"/>
              <a:buNone/>
              <a:defRPr sz="14000">
                <a:latin typeface="Montserrat"/>
                <a:ea typeface="Montserrat"/>
                <a:cs typeface="Montserrat"/>
                <a:sym typeface="Montserrat"/>
              </a:defRPr>
            </a:lvl7pPr>
            <a:lvl8pPr lvl="7" algn="ctr">
              <a:spcBef>
                <a:spcPts val="0"/>
              </a:spcBef>
              <a:spcAft>
                <a:spcPts val="0"/>
              </a:spcAft>
              <a:buSzPts val="14000"/>
              <a:buFont typeface="Montserrat"/>
              <a:buNone/>
              <a:defRPr sz="14000">
                <a:latin typeface="Montserrat"/>
                <a:ea typeface="Montserrat"/>
                <a:cs typeface="Montserrat"/>
                <a:sym typeface="Montserrat"/>
              </a:defRPr>
            </a:lvl8pPr>
            <a:lvl9pPr lvl="8" algn="ctr">
              <a:spcBef>
                <a:spcPts val="0"/>
              </a:spcBef>
              <a:spcAft>
                <a:spcPts val="0"/>
              </a:spcAft>
              <a:buSzPts val="14000"/>
              <a:buFont typeface="Montserrat"/>
              <a:buNone/>
              <a:defRPr sz="14000">
                <a:latin typeface="Montserrat"/>
                <a:ea typeface="Montserrat"/>
                <a:cs typeface="Montserrat"/>
                <a:sym typeface="Montserrat"/>
              </a:defRPr>
            </a:lvl9pPr>
          </a:lstStyle>
          <a:p>
            <a:r>
              <a:t>xx%</a:t>
            </a:r>
          </a:p>
        </p:txBody>
      </p:sp>
      <p:sp>
        <p:nvSpPr>
          <p:cNvPr id="50" name="Google Shape;50;p11"/>
          <p:cNvSpPr txBox="1"/>
          <p:nvPr>
            <p:ph idx="1" type="body"/>
          </p:nvPr>
        </p:nvSpPr>
        <p:spPr>
          <a:xfrm>
            <a:off x="311700" y="32284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highlight>
                  <a:schemeClr val="dk1"/>
                </a:highlight>
              </a:defRPr>
            </a:lvl1pPr>
            <a:lvl2pPr indent="-317500" lvl="1" marL="914400" algn="ctr">
              <a:spcBef>
                <a:spcPts val="1600"/>
              </a:spcBef>
              <a:spcAft>
                <a:spcPts val="0"/>
              </a:spcAft>
              <a:buSzPts val="1400"/>
              <a:buChar char="○"/>
              <a:defRPr>
                <a:highlight>
                  <a:schemeClr val="dk1"/>
                </a:highlight>
              </a:defRPr>
            </a:lvl2pPr>
            <a:lvl3pPr indent="-317500" lvl="2" marL="1371600" algn="ctr">
              <a:spcBef>
                <a:spcPts val="1600"/>
              </a:spcBef>
              <a:spcAft>
                <a:spcPts val="0"/>
              </a:spcAft>
              <a:buSzPts val="1400"/>
              <a:buChar char="■"/>
              <a:defRPr>
                <a:highlight>
                  <a:schemeClr val="dk1"/>
                </a:highlight>
              </a:defRPr>
            </a:lvl3pPr>
            <a:lvl4pPr indent="-317500" lvl="3" marL="1828800" algn="ctr">
              <a:spcBef>
                <a:spcPts val="1600"/>
              </a:spcBef>
              <a:spcAft>
                <a:spcPts val="0"/>
              </a:spcAft>
              <a:buSzPts val="1400"/>
              <a:buChar char="●"/>
              <a:defRPr>
                <a:highlight>
                  <a:schemeClr val="dk1"/>
                </a:highlight>
              </a:defRPr>
            </a:lvl4pPr>
            <a:lvl5pPr indent="-317500" lvl="4" marL="2286000" algn="ctr">
              <a:spcBef>
                <a:spcPts val="1600"/>
              </a:spcBef>
              <a:spcAft>
                <a:spcPts val="0"/>
              </a:spcAft>
              <a:buSzPts val="1400"/>
              <a:buChar char="○"/>
              <a:defRPr>
                <a:highlight>
                  <a:schemeClr val="dk1"/>
                </a:highlight>
              </a:defRPr>
            </a:lvl5pPr>
            <a:lvl6pPr indent="-317500" lvl="5" marL="2743200" algn="ctr">
              <a:spcBef>
                <a:spcPts val="1600"/>
              </a:spcBef>
              <a:spcAft>
                <a:spcPts val="0"/>
              </a:spcAft>
              <a:buSzPts val="1400"/>
              <a:buChar char="■"/>
              <a:defRPr>
                <a:highlight>
                  <a:schemeClr val="dk1"/>
                </a:highlight>
              </a:defRPr>
            </a:lvl6pPr>
            <a:lvl7pPr indent="-317500" lvl="6" marL="3200400" algn="ctr">
              <a:spcBef>
                <a:spcPts val="1600"/>
              </a:spcBef>
              <a:spcAft>
                <a:spcPts val="0"/>
              </a:spcAft>
              <a:buSzPts val="1400"/>
              <a:buChar char="●"/>
              <a:defRPr>
                <a:highlight>
                  <a:schemeClr val="dk1"/>
                </a:highlight>
              </a:defRPr>
            </a:lvl7pPr>
            <a:lvl8pPr indent="-317500" lvl="7" marL="3657600" algn="ctr">
              <a:spcBef>
                <a:spcPts val="1600"/>
              </a:spcBef>
              <a:spcAft>
                <a:spcPts val="0"/>
              </a:spcAft>
              <a:buSzPts val="1400"/>
              <a:buChar char="○"/>
              <a:defRPr>
                <a:highlight>
                  <a:schemeClr val="dk1"/>
                </a:highlight>
              </a:defRPr>
            </a:lvl8pPr>
            <a:lvl9pPr indent="-317500" lvl="8" marL="4114800" algn="ctr">
              <a:spcBef>
                <a:spcPts val="1600"/>
              </a:spcBef>
              <a:spcAft>
                <a:spcPts val="1600"/>
              </a:spcAft>
              <a:buSzPts val="1400"/>
              <a:buChar char="■"/>
              <a:defRPr>
                <a:highlight>
                  <a:schemeClr val="dk1"/>
                </a:highlight>
              </a:defRPr>
            </a:lvl9pPr>
          </a:lstStyle>
          <a:p/>
        </p:txBody>
      </p:sp>
      <p:sp>
        <p:nvSpPr>
          <p:cNvPr id="51" name="Google Shape;51;p11"/>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2" name="Shape 52"/>
        <p:cNvGrpSpPr/>
        <p:nvPr/>
      </p:nvGrpSpPr>
      <p:grpSpPr>
        <a:xfrm>
          <a:off x="0" y="0"/>
          <a:ext cx="0" cy="0"/>
          <a:chOff x="0" y="0"/>
          <a:chExt cx="0" cy="0"/>
        </a:xfrm>
      </p:grpSpPr>
      <p:sp>
        <p:nvSpPr>
          <p:cNvPr id="53" name="Google Shape;53;p1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accent5"/>
        </a:solidFill>
      </p:bgPr>
    </p:bg>
    <p:spTree>
      <p:nvGrpSpPr>
        <p:cNvPr id="15" name="Shape 15"/>
        <p:cNvGrpSpPr/>
        <p:nvPr/>
      </p:nvGrpSpPr>
      <p:grpSpPr>
        <a:xfrm>
          <a:off x="0" y="0"/>
          <a:ext cx="0" cy="0"/>
          <a:chOff x="0" y="0"/>
          <a:chExt cx="0" cy="0"/>
        </a:xfrm>
      </p:grpSpPr>
      <p:sp>
        <p:nvSpPr>
          <p:cNvPr id="16" name="Google Shape;16;p3"/>
          <p:cNvSpPr/>
          <p:nvPr/>
        </p:nvSpPr>
        <p:spPr>
          <a:xfrm rot="5400000">
            <a:off x="4550700" y="-498600"/>
            <a:ext cx="42600" cy="8455800"/>
          </a:xfrm>
          <a:prstGeom prst="rect">
            <a:avLst/>
          </a:prstGeom>
          <a:solidFill>
            <a:schemeClr val="dk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 name="Google Shape;17;p3"/>
          <p:cNvSpPr txBox="1"/>
          <p:nvPr>
            <p:ph type="title"/>
          </p:nvPr>
        </p:nvSpPr>
        <p:spPr>
          <a:xfrm>
            <a:off x="344250" y="1403850"/>
            <a:ext cx="8455500" cy="2146800"/>
          </a:xfrm>
          <a:prstGeom prst="rect">
            <a:avLst/>
          </a:prstGeom>
          <a:solidFill>
            <a:srgbClr val="FFFFFF"/>
          </a:solidFill>
        </p:spPr>
        <p:txBody>
          <a:bodyPr anchorCtr="0" anchor="ctr" bIns="91425" lIns="91425" spcFirstLastPara="1" rIns="91425" wrap="square" tIns="91425"/>
          <a:lstStyle>
            <a:lvl1pPr lvl="0" algn="ctr">
              <a:spcBef>
                <a:spcPts val="0"/>
              </a:spcBef>
              <a:spcAft>
                <a:spcPts val="0"/>
              </a:spcAft>
              <a:buSzPts val="4800"/>
              <a:buFont typeface="Playfair Display"/>
              <a:buNone/>
              <a:defRPr b="1" sz="4800">
                <a:latin typeface="Playfair Display"/>
                <a:ea typeface="Playfair Display"/>
                <a:cs typeface="Playfair Display"/>
                <a:sym typeface="Playfair Display"/>
              </a:defRPr>
            </a:lvl1pPr>
            <a:lvl2pPr lvl="1" algn="ctr">
              <a:spcBef>
                <a:spcPts val="0"/>
              </a:spcBef>
              <a:spcAft>
                <a:spcPts val="0"/>
              </a:spcAft>
              <a:buSzPts val="4800"/>
              <a:buFont typeface="Playfair Display"/>
              <a:buNone/>
              <a:defRPr b="1" sz="4800">
                <a:latin typeface="Playfair Display"/>
                <a:ea typeface="Playfair Display"/>
                <a:cs typeface="Playfair Display"/>
                <a:sym typeface="Playfair Display"/>
              </a:defRPr>
            </a:lvl2pPr>
            <a:lvl3pPr lvl="2" algn="ctr">
              <a:spcBef>
                <a:spcPts val="0"/>
              </a:spcBef>
              <a:spcAft>
                <a:spcPts val="0"/>
              </a:spcAft>
              <a:buSzPts val="4800"/>
              <a:buFont typeface="Playfair Display"/>
              <a:buNone/>
              <a:defRPr b="1" sz="4800">
                <a:latin typeface="Playfair Display"/>
                <a:ea typeface="Playfair Display"/>
                <a:cs typeface="Playfair Display"/>
                <a:sym typeface="Playfair Display"/>
              </a:defRPr>
            </a:lvl3pPr>
            <a:lvl4pPr lvl="3" algn="ctr">
              <a:spcBef>
                <a:spcPts val="0"/>
              </a:spcBef>
              <a:spcAft>
                <a:spcPts val="0"/>
              </a:spcAft>
              <a:buSzPts val="4800"/>
              <a:buFont typeface="Playfair Display"/>
              <a:buNone/>
              <a:defRPr b="1" sz="4800">
                <a:latin typeface="Playfair Display"/>
                <a:ea typeface="Playfair Display"/>
                <a:cs typeface="Playfair Display"/>
                <a:sym typeface="Playfair Display"/>
              </a:defRPr>
            </a:lvl4pPr>
            <a:lvl5pPr lvl="4" algn="ctr">
              <a:spcBef>
                <a:spcPts val="0"/>
              </a:spcBef>
              <a:spcAft>
                <a:spcPts val="0"/>
              </a:spcAft>
              <a:buSzPts val="4800"/>
              <a:buFont typeface="Playfair Display"/>
              <a:buNone/>
              <a:defRPr b="1" sz="4800">
                <a:latin typeface="Playfair Display"/>
                <a:ea typeface="Playfair Display"/>
                <a:cs typeface="Playfair Display"/>
                <a:sym typeface="Playfair Display"/>
              </a:defRPr>
            </a:lvl5pPr>
            <a:lvl6pPr lvl="5" algn="ctr">
              <a:spcBef>
                <a:spcPts val="0"/>
              </a:spcBef>
              <a:spcAft>
                <a:spcPts val="0"/>
              </a:spcAft>
              <a:buSzPts val="4800"/>
              <a:buFont typeface="Playfair Display"/>
              <a:buNone/>
              <a:defRPr b="1" sz="4800">
                <a:latin typeface="Playfair Display"/>
                <a:ea typeface="Playfair Display"/>
                <a:cs typeface="Playfair Display"/>
                <a:sym typeface="Playfair Display"/>
              </a:defRPr>
            </a:lvl6pPr>
            <a:lvl7pPr lvl="6" algn="ctr">
              <a:spcBef>
                <a:spcPts val="0"/>
              </a:spcBef>
              <a:spcAft>
                <a:spcPts val="0"/>
              </a:spcAft>
              <a:buSzPts val="4800"/>
              <a:buFont typeface="Playfair Display"/>
              <a:buNone/>
              <a:defRPr b="1" sz="4800">
                <a:latin typeface="Playfair Display"/>
                <a:ea typeface="Playfair Display"/>
                <a:cs typeface="Playfair Display"/>
                <a:sym typeface="Playfair Display"/>
              </a:defRPr>
            </a:lvl7pPr>
            <a:lvl8pPr lvl="7" algn="ctr">
              <a:spcBef>
                <a:spcPts val="0"/>
              </a:spcBef>
              <a:spcAft>
                <a:spcPts val="0"/>
              </a:spcAft>
              <a:buSzPts val="4800"/>
              <a:buFont typeface="Playfair Display"/>
              <a:buNone/>
              <a:defRPr b="1" sz="4800">
                <a:latin typeface="Playfair Display"/>
                <a:ea typeface="Playfair Display"/>
                <a:cs typeface="Playfair Display"/>
                <a:sym typeface="Playfair Display"/>
              </a:defRPr>
            </a:lvl8pPr>
            <a:lvl9pPr lvl="8" algn="ctr">
              <a:spcBef>
                <a:spcPts val="0"/>
              </a:spcBef>
              <a:spcAft>
                <a:spcPts val="0"/>
              </a:spcAft>
              <a:buSzPts val="4800"/>
              <a:buFont typeface="Playfair Display"/>
              <a:buNone/>
              <a:defRPr b="1" sz="4800">
                <a:latin typeface="Playfair Display"/>
                <a:ea typeface="Playfair Display"/>
                <a:cs typeface="Playfair Display"/>
                <a:sym typeface="Playfair Display"/>
              </a:defRPr>
            </a:lvl9pPr>
          </a:lstStyle>
          <a:p/>
        </p:txBody>
      </p:sp>
      <p:sp>
        <p:nvSpPr>
          <p:cNvPr id="18" name="Google Shape;18;p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9" name="Shape 19"/>
        <p:cNvGrpSpPr/>
        <p:nvPr/>
      </p:nvGrpSpPr>
      <p:grpSpPr>
        <a:xfrm>
          <a:off x="0" y="0"/>
          <a:ext cx="0" cy="0"/>
          <a:chOff x="0" y="0"/>
          <a:chExt cx="0" cy="0"/>
        </a:xfrm>
      </p:grpSpPr>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1" name="Google Shape;21;p4"/>
          <p:cNvSpPr txBox="1"/>
          <p:nvPr>
            <p:ph idx="1" type="body"/>
          </p:nvPr>
        </p:nvSpPr>
        <p:spPr>
          <a:xfrm>
            <a:off x="311700" y="1234075"/>
            <a:ext cx="8520600" cy="33348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2" name="Google Shape;22;p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5" name="Google Shape;25;p5"/>
          <p:cNvSpPr txBox="1"/>
          <p:nvPr>
            <p:ph idx="1" type="body"/>
          </p:nvPr>
        </p:nvSpPr>
        <p:spPr>
          <a:xfrm>
            <a:off x="311700" y="1234050"/>
            <a:ext cx="3999900" cy="33348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6" name="Google Shape;26;p5"/>
          <p:cNvSpPr txBox="1"/>
          <p:nvPr>
            <p:ph idx="2" type="body"/>
          </p:nvPr>
        </p:nvSpPr>
        <p:spPr>
          <a:xfrm>
            <a:off x="4832400" y="1234050"/>
            <a:ext cx="3999900" cy="33348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0" name="Google Shape;30;p6"/>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618700" cy="40908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1pPr>
            <a:lvl2pPr lvl="1">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2pPr>
            <a:lvl3pPr lvl="2">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3pPr>
            <a:lvl4pPr lvl="3">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4pPr>
            <a:lvl5pPr lvl="4">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5pPr>
            <a:lvl6pPr lvl="5">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6pPr>
            <a:lvl7pPr lvl="6">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7pPr>
            <a:lvl8pPr lvl="7">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8pPr>
            <a:lvl9pPr lvl="8">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9pPr>
          </a:lstStyle>
          <a:p/>
        </p:txBody>
      </p:sp>
      <p:sp>
        <p:nvSpPr>
          <p:cNvPr id="37" name="Google Shape;37;p8"/>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9"/>
          <p:cNvSpPr txBox="1"/>
          <p:nvPr>
            <p:ph type="title"/>
          </p:nvPr>
        </p:nvSpPr>
        <p:spPr>
          <a:xfrm>
            <a:off x="265500" y="1081675"/>
            <a:ext cx="4045200" cy="17862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921401"/>
            <a:ext cx="4045200" cy="13455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highlight>
                  <a:schemeClr val="lt1"/>
                </a:highlight>
              </a:defRPr>
            </a:lvl1pPr>
            <a:lvl2pPr indent="-317500" lvl="1" marL="914400">
              <a:spcBef>
                <a:spcPts val="1600"/>
              </a:spcBef>
              <a:spcAft>
                <a:spcPts val="0"/>
              </a:spcAft>
              <a:buSzPts val="1400"/>
              <a:buChar char="○"/>
              <a:defRPr>
                <a:highlight>
                  <a:schemeClr val="lt1"/>
                </a:highlight>
              </a:defRPr>
            </a:lvl2pPr>
            <a:lvl3pPr indent="-317500" lvl="2" marL="1371600">
              <a:spcBef>
                <a:spcPts val="1600"/>
              </a:spcBef>
              <a:spcAft>
                <a:spcPts val="0"/>
              </a:spcAft>
              <a:buSzPts val="1400"/>
              <a:buChar char="■"/>
              <a:defRPr>
                <a:highlight>
                  <a:schemeClr val="lt1"/>
                </a:highlight>
              </a:defRPr>
            </a:lvl3pPr>
            <a:lvl4pPr indent="-317500" lvl="3" marL="1828800">
              <a:spcBef>
                <a:spcPts val="1600"/>
              </a:spcBef>
              <a:spcAft>
                <a:spcPts val="0"/>
              </a:spcAft>
              <a:buSzPts val="1400"/>
              <a:buChar char="●"/>
              <a:defRPr>
                <a:highlight>
                  <a:schemeClr val="lt1"/>
                </a:highlight>
              </a:defRPr>
            </a:lvl4pPr>
            <a:lvl5pPr indent="-317500" lvl="4" marL="2286000">
              <a:spcBef>
                <a:spcPts val="1600"/>
              </a:spcBef>
              <a:spcAft>
                <a:spcPts val="0"/>
              </a:spcAft>
              <a:buSzPts val="1400"/>
              <a:buChar char="○"/>
              <a:defRPr>
                <a:highlight>
                  <a:schemeClr val="lt1"/>
                </a:highlight>
              </a:defRPr>
            </a:lvl5pPr>
            <a:lvl6pPr indent="-317500" lvl="5" marL="2743200">
              <a:spcBef>
                <a:spcPts val="1600"/>
              </a:spcBef>
              <a:spcAft>
                <a:spcPts val="0"/>
              </a:spcAft>
              <a:buSzPts val="1400"/>
              <a:buChar char="■"/>
              <a:defRPr>
                <a:highlight>
                  <a:schemeClr val="lt1"/>
                </a:highlight>
              </a:defRPr>
            </a:lvl6pPr>
            <a:lvl7pPr indent="-317500" lvl="6" marL="3200400">
              <a:spcBef>
                <a:spcPts val="1600"/>
              </a:spcBef>
              <a:spcAft>
                <a:spcPts val="0"/>
              </a:spcAft>
              <a:buSzPts val="1400"/>
              <a:buChar char="●"/>
              <a:defRPr>
                <a:highlight>
                  <a:schemeClr val="lt1"/>
                </a:highlight>
              </a:defRPr>
            </a:lvl7pPr>
            <a:lvl8pPr indent="-317500" lvl="7" marL="3657600">
              <a:spcBef>
                <a:spcPts val="1600"/>
              </a:spcBef>
              <a:spcAft>
                <a:spcPts val="0"/>
              </a:spcAft>
              <a:buSzPts val="1400"/>
              <a:buChar char="○"/>
              <a:defRPr>
                <a:highlight>
                  <a:schemeClr val="lt1"/>
                </a:highlight>
              </a:defRPr>
            </a:lvl8pPr>
            <a:lvl9pPr indent="-317500" lvl="8" marL="4114800">
              <a:spcBef>
                <a:spcPts val="1600"/>
              </a:spcBef>
              <a:spcAft>
                <a:spcPts val="1600"/>
              </a:spcAft>
              <a:buSzPts val="1400"/>
              <a:buChar char="■"/>
              <a:defRPr>
                <a:highlight>
                  <a:schemeClr val="lt1"/>
                </a:highlight>
              </a:defRPr>
            </a:lvl9pPr>
          </a:lstStyle>
          <a:p/>
        </p:txBody>
      </p:sp>
      <p:sp>
        <p:nvSpPr>
          <p:cNvPr id="44" name="Google Shape;44;p9"/>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highlight>
                  <a:schemeClr val="dk1"/>
                </a:highlight>
              </a:defRPr>
            </a:lvl1pPr>
          </a:lstStyle>
          <a:p/>
        </p:txBody>
      </p:sp>
      <p:sp>
        <p:nvSpPr>
          <p:cNvPr id="47" name="Google Shape;47;p10"/>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pop">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1pPr>
            <a:lvl2pPr lvl="1">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2pPr>
            <a:lvl3pPr lvl="2">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3pPr>
            <a:lvl4pPr lvl="3">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4pPr>
            <a:lvl5pPr lvl="4">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5pPr>
            <a:lvl6pPr lvl="5">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6pPr>
            <a:lvl7pPr lvl="6">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7pPr>
            <a:lvl8pPr lvl="7">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8pPr>
            <a:lvl9pPr lvl="8">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9pPr>
          </a:lstStyle>
          <a:p/>
        </p:txBody>
      </p:sp>
      <p:sp>
        <p:nvSpPr>
          <p:cNvPr id="7" name="Google Shape;7;p1"/>
          <p:cNvSpPr txBox="1"/>
          <p:nvPr>
            <p:ph idx="1" type="body"/>
          </p:nvPr>
        </p:nvSpPr>
        <p:spPr>
          <a:xfrm>
            <a:off x="311700" y="1234075"/>
            <a:ext cx="8520600" cy="33348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Font typeface="Playfair Display"/>
              <a:buChar char="●"/>
              <a:defRPr sz="1800">
                <a:solidFill>
                  <a:schemeClr val="dk2"/>
                </a:solidFill>
                <a:latin typeface="Playfair Display"/>
                <a:ea typeface="Playfair Display"/>
                <a:cs typeface="Playfair Display"/>
                <a:sym typeface="Playfair Display"/>
              </a:defRPr>
            </a:lvl1pPr>
            <a:lvl2pPr indent="-317500" lvl="1" marL="914400">
              <a:lnSpc>
                <a:spcPct val="115000"/>
              </a:lnSpc>
              <a:spcBef>
                <a:spcPts val="160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2pPr>
            <a:lvl3pPr indent="-317500" lvl="2" marL="1371600">
              <a:lnSpc>
                <a:spcPct val="115000"/>
              </a:lnSpc>
              <a:spcBef>
                <a:spcPts val="160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3pPr>
            <a:lvl4pPr indent="-317500" lvl="3" marL="1828800">
              <a:lnSpc>
                <a:spcPct val="115000"/>
              </a:lnSpc>
              <a:spcBef>
                <a:spcPts val="160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4pPr>
            <a:lvl5pPr indent="-317500" lvl="4" marL="2286000">
              <a:lnSpc>
                <a:spcPct val="115000"/>
              </a:lnSpc>
              <a:spcBef>
                <a:spcPts val="160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5pPr>
            <a:lvl6pPr indent="-317500" lvl="5" marL="2743200">
              <a:lnSpc>
                <a:spcPct val="115000"/>
              </a:lnSpc>
              <a:spcBef>
                <a:spcPts val="160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6pPr>
            <a:lvl7pPr indent="-317500" lvl="6" marL="3200400">
              <a:lnSpc>
                <a:spcPct val="115000"/>
              </a:lnSpc>
              <a:spcBef>
                <a:spcPts val="160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7pPr>
            <a:lvl8pPr indent="-317500" lvl="7" marL="3657600">
              <a:lnSpc>
                <a:spcPct val="115000"/>
              </a:lnSpc>
              <a:spcBef>
                <a:spcPts val="160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8pPr>
            <a:lvl9pPr indent="-317500" lvl="8" marL="4114800">
              <a:lnSpc>
                <a:spcPct val="115000"/>
              </a:lnSpc>
              <a:spcBef>
                <a:spcPts val="1600"/>
              </a:spcBef>
              <a:spcAft>
                <a:spcPts val="160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Playfair Display"/>
                <a:ea typeface="Playfair Display"/>
                <a:cs typeface="Playfair Display"/>
                <a:sym typeface="Playfair Display"/>
              </a:defRPr>
            </a:lvl1pPr>
            <a:lvl2pPr lvl="1" algn="r">
              <a:buNone/>
              <a:defRPr sz="1000">
                <a:solidFill>
                  <a:schemeClr val="dk2"/>
                </a:solidFill>
                <a:latin typeface="Playfair Display"/>
                <a:ea typeface="Playfair Display"/>
                <a:cs typeface="Playfair Display"/>
                <a:sym typeface="Playfair Display"/>
              </a:defRPr>
            </a:lvl2pPr>
            <a:lvl3pPr lvl="2" algn="r">
              <a:buNone/>
              <a:defRPr sz="1000">
                <a:solidFill>
                  <a:schemeClr val="dk2"/>
                </a:solidFill>
                <a:latin typeface="Playfair Display"/>
                <a:ea typeface="Playfair Display"/>
                <a:cs typeface="Playfair Display"/>
                <a:sym typeface="Playfair Display"/>
              </a:defRPr>
            </a:lvl3pPr>
            <a:lvl4pPr lvl="3" algn="r">
              <a:buNone/>
              <a:defRPr sz="1000">
                <a:solidFill>
                  <a:schemeClr val="dk2"/>
                </a:solidFill>
                <a:latin typeface="Playfair Display"/>
                <a:ea typeface="Playfair Display"/>
                <a:cs typeface="Playfair Display"/>
                <a:sym typeface="Playfair Display"/>
              </a:defRPr>
            </a:lvl4pPr>
            <a:lvl5pPr lvl="4" algn="r">
              <a:buNone/>
              <a:defRPr sz="1000">
                <a:solidFill>
                  <a:schemeClr val="dk2"/>
                </a:solidFill>
                <a:latin typeface="Playfair Display"/>
                <a:ea typeface="Playfair Display"/>
                <a:cs typeface="Playfair Display"/>
                <a:sym typeface="Playfair Display"/>
              </a:defRPr>
            </a:lvl5pPr>
            <a:lvl6pPr lvl="5" algn="r">
              <a:buNone/>
              <a:defRPr sz="1000">
                <a:solidFill>
                  <a:schemeClr val="dk2"/>
                </a:solidFill>
                <a:latin typeface="Playfair Display"/>
                <a:ea typeface="Playfair Display"/>
                <a:cs typeface="Playfair Display"/>
                <a:sym typeface="Playfair Display"/>
              </a:defRPr>
            </a:lvl6pPr>
            <a:lvl7pPr lvl="6" algn="r">
              <a:buNone/>
              <a:defRPr sz="1000">
                <a:solidFill>
                  <a:schemeClr val="dk2"/>
                </a:solidFill>
                <a:latin typeface="Playfair Display"/>
                <a:ea typeface="Playfair Display"/>
                <a:cs typeface="Playfair Display"/>
                <a:sym typeface="Playfair Display"/>
              </a:defRPr>
            </a:lvl7pPr>
            <a:lvl8pPr lvl="7" algn="r">
              <a:buNone/>
              <a:defRPr sz="1000">
                <a:solidFill>
                  <a:schemeClr val="dk2"/>
                </a:solidFill>
                <a:latin typeface="Playfair Display"/>
                <a:ea typeface="Playfair Display"/>
                <a:cs typeface="Playfair Display"/>
                <a:sym typeface="Playfair Display"/>
              </a:defRPr>
            </a:lvl8pPr>
            <a:lvl9pPr lvl="8" algn="r">
              <a:buNone/>
              <a:defRPr sz="1000">
                <a:solidFill>
                  <a:schemeClr val="dk2"/>
                </a:solidFill>
                <a:latin typeface="Playfair Display"/>
                <a:ea typeface="Playfair Display"/>
                <a:cs typeface="Playfair Display"/>
                <a:sym typeface="Playfair Display"/>
              </a:defRPr>
            </a:lvl9pPr>
          </a:lstStyle>
          <a:p>
            <a:pPr indent="0" lvl="0" marL="0">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2.pn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5.png"/><Relationship Id="rId4"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8.png"/><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6.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2.png"/><Relationship Id="rId4" Type="http://schemas.openxmlformats.org/officeDocument/2006/relationships/image" Target="../media/image1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0.png"/><Relationship Id="rId4" Type="http://schemas.openxmlformats.org/officeDocument/2006/relationships/image" Target="../media/image1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7.png"/><Relationship Id="rId4" Type="http://schemas.openxmlformats.org/officeDocument/2006/relationships/image" Target="../media/image2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2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8.png"/><Relationship Id="rId4" Type="http://schemas.openxmlformats.org/officeDocument/2006/relationships/image" Target="../media/image2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2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1.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 name="Shape 57"/>
        <p:cNvGrpSpPr/>
        <p:nvPr/>
      </p:nvGrpSpPr>
      <p:grpSpPr>
        <a:xfrm>
          <a:off x="0" y="0"/>
          <a:ext cx="0" cy="0"/>
          <a:chOff x="0" y="0"/>
          <a:chExt cx="0" cy="0"/>
        </a:xfrm>
      </p:grpSpPr>
      <p:sp>
        <p:nvSpPr>
          <p:cNvPr id="58" name="Google Shape;58;p13"/>
          <p:cNvSpPr txBox="1"/>
          <p:nvPr>
            <p:ph type="ctrTitle"/>
          </p:nvPr>
        </p:nvSpPr>
        <p:spPr>
          <a:xfrm>
            <a:off x="344250" y="1403850"/>
            <a:ext cx="8455500" cy="2146800"/>
          </a:xfrm>
          <a:prstGeom prst="rect">
            <a:avLst/>
          </a:prstGeom>
        </p:spPr>
        <p:txBody>
          <a:bodyPr anchorCtr="0" anchor="ctr" bIns="91425" lIns="91425" spcFirstLastPara="1" rIns="91425" wrap="square" tIns="91425">
            <a:noAutofit/>
          </a:bodyPr>
          <a:lstStyle/>
          <a:p>
            <a:pPr indent="0" lvl="0" marL="0" algn="l">
              <a:spcBef>
                <a:spcPts val="0"/>
              </a:spcBef>
              <a:spcAft>
                <a:spcPts val="0"/>
              </a:spcAft>
              <a:buNone/>
            </a:pPr>
            <a:r>
              <a:rPr lang="en-GB"/>
              <a:t>                 vs</a:t>
            </a:r>
            <a:endParaRPr/>
          </a:p>
        </p:txBody>
      </p:sp>
      <p:sp>
        <p:nvSpPr>
          <p:cNvPr id="59" name="Google Shape;59;p13"/>
          <p:cNvSpPr txBox="1"/>
          <p:nvPr>
            <p:ph idx="1" type="subTitle"/>
          </p:nvPr>
        </p:nvSpPr>
        <p:spPr>
          <a:xfrm>
            <a:off x="344250" y="3550650"/>
            <a:ext cx="6071100" cy="5778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GB"/>
              <a:t>E</a:t>
            </a:r>
            <a:r>
              <a:rPr lang="en-GB"/>
              <a:t>stereotipos de género en revistas</a:t>
            </a:r>
            <a:endParaRPr/>
          </a:p>
        </p:txBody>
      </p:sp>
      <p:pic>
        <p:nvPicPr>
          <p:cNvPr id="60" name="Google Shape;60;p13"/>
          <p:cNvPicPr preferRelativeResize="0"/>
          <p:nvPr/>
        </p:nvPicPr>
        <p:blipFill>
          <a:blip r:embed="rId3">
            <a:alphaModFix/>
          </a:blip>
          <a:stretch>
            <a:fillRect/>
          </a:stretch>
        </p:blipFill>
        <p:spPr>
          <a:xfrm>
            <a:off x="1635475" y="1514538"/>
            <a:ext cx="1925425" cy="1925425"/>
          </a:xfrm>
          <a:prstGeom prst="rect">
            <a:avLst/>
          </a:prstGeom>
          <a:noFill/>
          <a:ln>
            <a:noFill/>
          </a:ln>
        </p:spPr>
      </p:pic>
      <p:pic>
        <p:nvPicPr>
          <p:cNvPr id="61" name="Google Shape;61;p13"/>
          <p:cNvPicPr preferRelativeResize="0"/>
          <p:nvPr/>
        </p:nvPicPr>
        <p:blipFill rotWithShape="1">
          <a:blip r:embed="rId4">
            <a:alphaModFix/>
          </a:blip>
          <a:srcRect b="30724" l="0" r="0" t="30041"/>
          <a:stretch/>
        </p:blipFill>
        <p:spPr>
          <a:xfrm>
            <a:off x="4821525" y="1782100"/>
            <a:ext cx="3543725" cy="13903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Google Shape;122;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GB"/>
              <a:t>Objetivos específicos: </a:t>
            </a:r>
            <a:r>
              <a:rPr lang="en-GB"/>
              <a:t>Topic Modeling</a:t>
            </a:r>
            <a:endParaRPr/>
          </a:p>
        </p:txBody>
      </p:sp>
      <p:sp>
        <p:nvSpPr>
          <p:cNvPr id="123" name="Google Shape;123;p22"/>
          <p:cNvSpPr txBox="1"/>
          <p:nvPr>
            <p:ph idx="1" type="body"/>
          </p:nvPr>
        </p:nvSpPr>
        <p:spPr>
          <a:xfrm>
            <a:off x="311700" y="1234075"/>
            <a:ext cx="8520600" cy="3334800"/>
          </a:xfrm>
          <a:prstGeom prst="rect">
            <a:avLst/>
          </a:prstGeom>
        </p:spPr>
        <p:txBody>
          <a:bodyPr anchorCtr="0" anchor="t" bIns="91425" lIns="91425" spcFirstLastPara="1" rIns="91425" wrap="square" tIns="162000">
            <a:noAutofit/>
          </a:bodyPr>
          <a:lstStyle/>
          <a:p>
            <a:pPr indent="-342900" lvl="0" marL="457200" rtl="0">
              <a:lnSpc>
                <a:spcPct val="100000"/>
              </a:lnSpc>
              <a:spcBef>
                <a:spcPts val="1000"/>
              </a:spcBef>
              <a:spcAft>
                <a:spcPts val="0"/>
              </a:spcAft>
              <a:buSzPts val="1800"/>
              <a:buAutoNum type="alphaUcPeriod"/>
            </a:pPr>
            <a:r>
              <a:rPr lang="en-GB"/>
              <a:t>Construir un modelo de TM con el corpus completo (ambas revistas) para todos los años.</a:t>
            </a:r>
            <a:endParaRPr/>
          </a:p>
          <a:p>
            <a:pPr indent="-342900" lvl="0" marL="457200" rtl="0">
              <a:lnSpc>
                <a:spcPct val="100000"/>
              </a:lnSpc>
              <a:spcBef>
                <a:spcPts val="1000"/>
              </a:spcBef>
              <a:spcAft>
                <a:spcPts val="0"/>
              </a:spcAft>
              <a:buSzPts val="1800"/>
              <a:buAutoNum type="alphaUcPeriod"/>
            </a:pPr>
            <a:r>
              <a:rPr lang="en-GB"/>
              <a:t>Seleccionar </a:t>
            </a:r>
            <a:r>
              <a:rPr lang="en-GB"/>
              <a:t>tópicos</a:t>
            </a:r>
            <a:r>
              <a:rPr lang="en-GB"/>
              <a:t> que resulta de </a:t>
            </a:r>
            <a:r>
              <a:rPr lang="en-GB"/>
              <a:t>interés</a:t>
            </a:r>
            <a:r>
              <a:rPr lang="en-GB"/>
              <a:t> ver su evolución en el tiempo.</a:t>
            </a:r>
            <a:endParaRPr/>
          </a:p>
          <a:p>
            <a:pPr indent="-342900" lvl="0" marL="457200" rtl="0">
              <a:lnSpc>
                <a:spcPct val="100000"/>
              </a:lnSpc>
              <a:spcBef>
                <a:spcPts val="1000"/>
              </a:spcBef>
              <a:spcAft>
                <a:spcPts val="1000"/>
              </a:spcAft>
              <a:buSzPts val="1800"/>
              <a:buAutoNum type="alphaUcPeriod"/>
            </a:pPr>
            <a:r>
              <a:rPr lang="en-GB"/>
              <a:t>Analizar la participación de cada uno de estos tópicos en cada revista, en el tiempo.</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GB"/>
              <a:t>Topic Modeling</a:t>
            </a:r>
            <a:endParaRPr/>
          </a:p>
        </p:txBody>
      </p:sp>
      <p:pic>
        <p:nvPicPr>
          <p:cNvPr id="129" name="Google Shape;129;p23"/>
          <p:cNvPicPr preferRelativeResize="0"/>
          <p:nvPr/>
        </p:nvPicPr>
        <p:blipFill>
          <a:blip r:embed="rId3">
            <a:alphaModFix/>
          </a:blip>
          <a:stretch>
            <a:fillRect/>
          </a:stretch>
        </p:blipFill>
        <p:spPr>
          <a:xfrm>
            <a:off x="3715650" y="1121025"/>
            <a:ext cx="5116649" cy="3779000"/>
          </a:xfrm>
          <a:prstGeom prst="rect">
            <a:avLst/>
          </a:prstGeom>
          <a:noFill/>
          <a:ln>
            <a:noFill/>
          </a:ln>
        </p:spPr>
      </p:pic>
      <p:sp>
        <p:nvSpPr>
          <p:cNvPr id="130" name="Google Shape;130;p23"/>
          <p:cNvSpPr txBox="1"/>
          <p:nvPr/>
        </p:nvSpPr>
        <p:spPr>
          <a:xfrm>
            <a:off x="235625" y="1121025"/>
            <a:ext cx="2830500" cy="3073800"/>
          </a:xfrm>
          <a:prstGeom prst="rect">
            <a:avLst/>
          </a:prstGeom>
          <a:noFill/>
          <a:ln>
            <a:noFill/>
          </a:ln>
        </p:spPr>
        <p:txBody>
          <a:bodyPr anchorCtr="0" anchor="t" bIns="91425" lIns="91425" spcFirstLastPara="1" rIns="91425" wrap="square" tIns="91425">
            <a:noAutofit/>
          </a:bodyPr>
          <a:lstStyle/>
          <a:p>
            <a:pPr indent="-330200" lvl="0" marL="457200">
              <a:spcBef>
                <a:spcPts val="1000"/>
              </a:spcBef>
              <a:spcAft>
                <a:spcPts val="0"/>
              </a:spcAft>
              <a:buSzPts val="1600"/>
              <a:buChar char="➔"/>
            </a:pPr>
            <a:r>
              <a:rPr lang="en-GB" sz="1600"/>
              <a:t>Trabajamos con 100 </a:t>
            </a:r>
            <a:r>
              <a:rPr lang="en-GB" sz="1600"/>
              <a:t>tópicos</a:t>
            </a:r>
            <a:r>
              <a:rPr lang="en-GB" sz="1600"/>
              <a:t>.</a:t>
            </a:r>
            <a:endParaRPr sz="1600"/>
          </a:p>
          <a:p>
            <a:pPr indent="-330200" lvl="0" marL="457200" rtl="0">
              <a:spcBef>
                <a:spcPts val="1000"/>
              </a:spcBef>
              <a:spcAft>
                <a:spcPts val="0"/>
              </a:spcAft>
              <a:buSzPts val="1600"/>
              <a:buChar char="➔"/>
            </a:pPr>
            <a:r>
              <a:rPr lang="en-GB" sz="1600"/>
              <a:t>Seleccionamos los </a:t>
            </a:r>
            <a:r>
              <a:rPr lang="en-GB" sz="1600"/>
              <a:t>más</a:t>
            </a:r>
            <a:r>
              <a:rPr lang="en-GB" sz="1600"/>
              <a:t> interesantes para el estudio, </a:t>
            </a:r>
            <a:r>
              <a:rPr lang="en-GB" sz="1600"/>
              <a:t>basándonos en las primeras 10 palabras más importantes de cada tópico.</a:t>
            </a:r>
            <a:endParaRPr sz="1600"/>
          </a:p>
          <a:p>
            <a:pPr indent="-330200" lvl="0" marL="457200">
              <a:spcBef>
                <a:spcPts val="1000"/>
              </a:spcBef>
              <a:spcAft>
                <a:spcPts val="0"/>
              </a:spcAft>
              <a:buSzPts val="1600"/>
              <a:buChar char="➔"/>
            </a:pPr>
            <a:r>
              <a:rPr lang="en-GB" sz="1600"/>
              <a:t>Hicimos el seguimiento de dichos tópicos en cada revista a través de 10 años.</a:t>
            </a:r>
            <a:endParaRPr sz="1600"/>
          </a:p>
        </p:txBody>
      </p:sp>
      <p:sp>
        <p:nvSpPr>
          <p:cNvPr id="131" name="Google Shape;131;p23"/>
          <p:cNvSpPr/>
          <p:nvPr/>
        </p:nvSpPr>
        <p:spPr>
          <a:xfrm>
            <a:off x="3715650" y="2237250"/>
            <a:ext cx="4090800" cy="334500"/>
          </a:xfrm>
          <a:prstGeom prst="rect">
            <a:avLst/>
          </a:prstGeom>
          <a:noFill/>
          <a:ln cap="flat" cmpd="sng" w="2857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2" name="Google Shape;132;p23"/>
          <p:cNvSpPr txBox="1"/>
          <p:nvPr/>
        </p:nvSpPr>
        <p:spPr>
          <a:xfrm>
            <a:off x="7806450" y="2176200"/>
            <a:ext cx="1430400" cy="4566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b="1" lang="en-GB" sz="1800">
                <a:solidFill>
                  <a:srgbClr val="CC0000"/>
                </a:solidFill>
              </a:rPr>
              <a:t>AUTOS</a:t>
            </a:r>
            <a:endParaRPr b="1" sz="1800">
              <a:solidFill>
                <a:srgbClr val="CC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 name="Shape 136"/>
        <p:cNvGrpSpPr/>
        <p:nvPr/>
      </p:nvGrpSpPr>
      <p:grpSpPr>
        <a:xfrm>
          <a:off x="0" y="0"/>
          <a:ext cx="0" cy="0"/>
          <a:chOff x="0" y="0"/>
          <a:chExt cx="0" cy="0"/>
        </a:xfrm>
      </p:grpSpPr>
      <p:sp>
        <p:nvSpPr>
          <p:cNvPr id="137" name="Google Shape;137;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GB"/>
              <a:t>Topic Modeling - Topicos seleccionados</a:t>
            </a:r>
            <a:endParaRPr/>
          </a:p>
        </p:txBody>
      </p:sp>
      <p:pic>
        <p:nvPicPr>
          <p:cNvPr id="138" name="Google Shape;138;p24"/>
          <p:cNvPicPr preferRelativeResize="0"/>
          <p:nvPr/>
        </p:nvPicPr>
        <p:blipFill>
          <a:blip r:embed="rId3">
            <a:alphaModFix/>
          </a:blip>
          <a:stretch>
            <a:fillRect/>
          </a:stretch>
        </p:blipFill>
        <p:spPr>
          <a:xfrm>
            <a:off x="1461125" y="1352725"/>
            <a:ext cx="6328575" cy="34052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Google Shape;143;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GB"/>
              <a:t>Topic Modeling - Resultados</a:t>
            </a:r>
            <a:endParaRPr/>
          </a:p>
        </p:txBody>
      </p:sp>
      <p:pic>
        <p:nvPicPr>
          <p:cNvPr id="144" name="Google Shape;144;p25"/>
          <p:cNvPicPr preferRelativeResize="0"/>
          <p:nvPr/>
        </p:nvPicPr>
        <p:blipFill>
          <a:blip r:embed="rId3">
            <a:alphaModFix/>
          </a:blip>
          <a:stretch>
            <a:fillRect/>
          </a:stretch>
        </p:blipFill>
        <p:spPr>
          <a:xfrm>
            <a:off x="563275" y="1109250"/>
            <a:ext cx="7849443" cy="3820975"/>
          </a:xfrm>
          <a:prstGeom prst="rect">
            <a:avLst/>
          </a:prstGeom>
          <a:noFill/>
          <a:ln>
            <a:noFill/>
          </a:ln>
        </p:spPr>
      </p:pic>
      <p:sp>
        <p:nvSpPr>
          <p:cNvPr id="145" name="Google Shape;145;p25"/>
          <p:cNvSpPr txBox="1"/>
          <p:nvPr/>
        </p:nvSpPr>
        <p:spPr>
          <a:xfrm>
            <a:off x="5098425" y="4773200"/>
            <a:ext cx="7341000" cy="8565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b="1" i="1" lang="en-GB" sz="600">
                <a:solidFill>
                  <a:srgbClr val="666666"/>
                </a:solidFill>
                <a:latin typeface="Calibri"/>
                <a:ea typeface="Calibri"/>
                <a:cs typeface="Calibri"/>
                <a:sym typeface="Calibri"/>
              </a:rPr>
              <a:t>e</a:t>
            </a:r>
            <a:r>
              <a:rPr b="1" i="1" lang="en-GB" sz="600">
                <a:solidFill>
                  <a:srgbClr val="666666"/>
                </a:solidFill>
                <a:latin typeface="Calibri"/>
                <a:ea typeface="Calibri"/>
                <a:cs typeface="Calibri"/>
                <a:sym typeface="Calibri"/>
              </a:rPr>
              <a:t>l sombreado gris representa la variabilidad (SE) del </a:t>
            </a:r>
            <a:r>
              <a:rPr b="1" i="1" lang="en-GB" sz="600">
                <a:solidFill>
                  <a:srgbClr val="666666"/>
                </a:solidFill>
                <a:latin typeface="Calibri"/>
                <a:ea typeface="Calibri"/>
                <a:cs typeface="Calibri"/>
                <a:sym typeface="Calibri"/>
              </a:rPr>
              <a:t>tópico</a:t>
            </a:r>
            <a:r>
              <a:rPr b="1" i="1" lang="en-GB" sz="600">
                <a:solidFill>
                  <a:srgbClr val="666666"/>
                </a:solidFill>
                <a:latin typeface="Calibri"/>
                <a:ea typeface="Calibri"/>
                <a:cs typeface="Calibri"/>
                <a:sym typeface="Calibri"/>
              </a:rPr>
              <a:t> en cada revista y </a:t>
            </a:r>
            <a:r>
              <a:rPr b="1" i="1" lang="en-GB" sz="600">
                <a:solidFill>
                  <a:srgbClr val="666666"/>
                </a:solidFill>
                <a:latin typeface="Calibri"/>
                <a:ea typeface="Calibri"/>
                <a:cs typeface="Calibri"/>
                <a:sym typeface="Calibri"/>
              </a:rPr>
              <a:t>año</a:t>
            </a:r>
            <a:endParaRPr b="1" i="1" sz="600">
              <a:solidFill>
                <a:srgbClr val="666666"/>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Google Shape;150;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GB"/>
              <a:t>Topic Modeling - De </a:t>
            </a:r>
            <a:r>
              <a:rPr lang="en-GB"/>
              <a:t>qué</a:t>
            </a:r>
            <a:r>
              <a:rPr lang="en-GB"/>
              <a:t> hablan los hombres?</a:t>
            </a:r>
            <a:endParaRPr/>
          </a:p>
        </p:txBody>
      </p:sp>
      <p:pic>
        <p:nvPicPr>
          <p:cNvPr id="151" name="Google Shape;151;p26"/>
          <p:cNvPicPr preferRelativeResize="0"/>
          <p:nvPr/>
        </p:nvPicPr>
        <p:blipFill rotWithShape="1">
          <a:blip r:embed="rId3">
            <a:alphaModFix/>
          </a:blip>
          <a:srcRect b="65042" l="1742" r="68014" t="4185"/>
          <a:stretch/>
        </p:blipFill>
        <p:spPr>
          <a:xfrm>
            <a:off x="-15325" y="1202188"/>
            <a:ext cx="3563903" cy="1765226"/>
          </a:xfrm>
          <a:prstGeom prst="rect">
            <a:avLst/>
          </a:prstGeom>
          <a:noFill/>
          <a:ln>
            <a:noFill/>
          </a:ln>
        </p:spPr>
      </p:pic>
      <p:pic>
        <p:nvPicPr>
          <p:cNvPr id="152" name="Google Shape;152;p26"/>
          <p:cNvPicPr preferRelativeResize="0"/>
          <p:nvPr/>
        </p:nvPicPr>
        <p:blipFill rotWithShape="1">
          <a:blip r:embed="rId3">
            <a:alphaModFix/>
          </a:blip>
          <a:srcRect b="64692" l="61557" r="8199" t="4535"/>
          <a:stretch/>
        </p:blipFill>
        <p:spPr>
          <a:xfrm>
            <a:off x="3472475" y="1202200"/>
            <a:ext cx="3563903" cy="1765226"/>
          </a:xfrm>
          <a:prstGeom prst="rect">
            <a:avLst/>
          </a:prstGeom>
          <a:noFill/>
          <a:ln>
            <a:noFill/>
          </a:ln>
        </p:spPr>
      </p:pic>
      <p:pic>
        <p:nvPicPr>
          <p:cNvPr id="153" name="Google Shape;153;p26"/>
          <p:cNvPicPr preferRelativeResize="0"/>
          <p:nvPr/>
        </p:nvPicPr>
        <p:blipFill rotWithShape="1">
          <a:blip r:embed="rId3">
            <a:alphaModFix/>
          </a:blip>
          <a:srcRect b="7833" l="31184" r="38572" t="63077"/>
          <a:stretch/>
        </p:blipFill>
        <p:spPr>
          <a:xfrm>
            <a:off x="208400" y="3287450"/>
            <a:ext cx="3563903" cy="1668675"/>
          </a:xfrm>
          <a:prstGeom prst="rect">
            <a:avLst/>
          </a:prstGeom>
          <a:noFill/>
          <a:ln>
            <a:noFill/>
          </a:ln>
        </p:spPr>
      </p:pic>
      <p:sp>
        <p:nvSpPr>
          <p:cNvPr id="154" name="Google Shape;154;p26"/>
          <p:cNvSpPr txBox="1"/>
          <p:nvPr/>
        </p:nvSpPr>
        <p:spPr>
          <a:xfrm>
            <a:off x="6817425" y="1110900"/>
            <a:ext cx="2326500" cy="2085300"/>
          </a:xfrm>
          <a:prstGeom prst="rect">
            <a:avLst/>
          </a:prstGeom>
          <a:noFill/>
          <a:ln>
            <a:noFill/>
          </a:ln>
        </p:spPr>
        <p:txBody>
          <a:bodyPr anchorCtr="0" anchor="t" bIns="91425" lIns="91425" spcFirstLastPara="1" rIns="91425" wrap="square" tIns="91425">
            <a:noAutofit/>
          </a:bodyPr>
          <a:lstStyle/>
          <a:p>
            <a:pPr indent="-317500" lvl="0" marL="457200" rtl="0">
              <a:spcBef>
                <a:spcPts val="1000"/>
              </a:spcBef>
              <a:spcAft>
                <a:spcPts val="0"/>
              </a:spcAft>
              <a:buClr>
                <a:srgbClr val="1C4587"/>
              </a:buClr>
              <a:buSzPts val="1400"/>
              <a:buChar char="➔"/>
            </a:pPr>
            <a:r>
              <a:rPr lang="en-GB">
                <a:solidFill>
                  <a:srgbClr val="1C4587"/>
                </a:solidFill>
              </a:rPr>
              <a:t>Autos y </a:t>
            </a:r>
            <a:r>
              <a:rPr lang="en-GB">
                <a:solidFill>
                  <a:srgbClr val="1C4587"/>
                </a:solidFill>
              </a:rPr>
              <a:t>Fútbol</a:t>
            </a:r>
            <a:r>
              <a:rPr lang="en-GB">
                <a:solidFill>
                  <a:srgbClr val="1C4587"/>
                </a:solidFill>
              </a:rPr>
              <a:t> son claramente temas elegidos por la revista masculina.</a:t>
            </a:r>
            <a:endParaRPr>
              <a:solidFill>
                <a:srgbClr val="1C4587"/>
              </a:solidFill>
            </a:endParaRPr>
          </a:p>
          <a:p>
            <a:pPr indent="-317500" lvl="0" marL="457200" rtl="0">
              <a:spcBef>
                <a:spcPts val="1000"/>
              </a:spcBef>
              <a:spcAft>
                <a:spcPts val="0"/>
              </a:spcAft>
              <a:buClr>
                <a:srgbClr val="1C4587"/>
              </a:buClr>
              <a:buSzPts val="1400"/>
              <a:buChar char="➔"/>
            </a:pPr>
            <a:r>
              <a:rPr lang="en-GB">
                <a:solidFill>
                  <a:srgbClr val="1C4587"/>
                </a:solidFill>
              </a:rPr>
              <a:t>Las mujeres no hablan de estos temas?</a:t>
            </a:r>
            <a:endParaRPr>
              <a:solidFill>
                <a:srgbClr val="1C4587"/>
              </a:solidFill>
            </a:endParaRPr>
          </a:p>
        </p:txBody>
      </p:sp>
      <p:sp>
        <p:nvSpPr>
          <p:cNvPr id="155" name="Google Shape;155;p26"/>
          <p:cNvSpPr txBox="1"/>
          <p:nvPr/>
        </p:nvSpPr>
        <p:spPr>
          <a:xfrm>
            <a:off x="3772300" y="3768875"/>
            <a:ext cx="4793700" cy="1285800"/>
          </a:xfrm>
          <a:prstGeom prst="rect">
            <a:avLst/>
          </a:prstGeom>
          <a:noFill/>
          <a:ln>
            <a:noFill/>
          </a:ln>
        </p:spPr>
        <p:txBody>
          <a:bodyPr anchorCtr="0" anchor="t" bIns="91425" lIns="91425" spcFirstLastPara="1" rIns="91425" wrap="square" tIns="91425">
            <a:noAutofit/>
          </a:bodyPr>
          <a:lstStyle/>
          <a:p>
            <a:pPr indent="-317500" lvl="0" marL="457200" rtl="0">
              <a:spcBef>
                <a:spcPts val="1000"/>
              </a:spcBef>
              <a:spcAft>
                <a:spcPts val="0"/>
              </a:spcAft>
              <a:buClr>
                <a:srgbClr val="1C4587"/>
              </a:buClr>
              <a:buSzPts val="1400"/>
              <a:buChar char="➔"/>
            </a:pPr>
            <a:r>
              <a:rPr lang="en-GB">
                <a:solidFill>
                  <a:srgbClr val="1C4587"/>
                </a:solidFill>
              </a:rPr>
              <a:t>Los t</a:t>
            </a:r>
            <a:r>
              <a:rPr lang="en-GB">
                <a:solidFill>
                  <a:srgbClr val="1C4587"/>
                </a:solidFill>
              </a:rPr>
              <a:t>ópicos</a:t>
            </a:r>
            <a:r>
              <a:rPr lang="en-GB">
                <a:solidFill>
                  <a:srgbClr val="1C4587"/>
                </a:solidFill>
              </a:rPr>
              <a:t> asociados a </a:t>
            </a:r>
            <a:r>
              <a:rPr lang="en-GB">
                <a:solidFill>
                  <a:srgbClr val="1C4587"/>
                </a:solidFill>
              </a:rPr>
              <a:t>Objetivación</a:t>
            </a:r>
            <a:r>
              <a:rPr lang="en-GB">
                <a:solidFill>
                  <a:srgbClr val="1C4587"/>
                </a:solidFill>
              </a:rPr>
              <a:t> de la Mujer eran propios de la revista masculina, pero se vio una </a:t>
            </a:r>
            <a:r>
              <a:rPr lang="en-GB">
                <a:solidFill>
                  <a:srgbClr val="1C4587"/>
                </a:solidFill>
              </a:rPr>
              <a:t>evolución</a:t>
            </a:r>
            <a:r>
              <a:rPr lang="en-GB">
                <a:solidFill>
                  <a:srgbClr val="1C4587"/>
                </a:solidFill>
              </a:rPr>
              <a:t> a la baja (Hipótesis 2).</a:t>
            </a:r>
            <a:endParaRPr>
              <a:solidFill>
                <a:srgbClr val="1C4587"/>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Google Shape;160;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GB"/>
              <a:t>Topic Modeling - </a:t>
            </a:r>
            <a:r>
              <a:rPr lang="en-GB"/>
              <a:t>De qué hablan los hombres?</a:t>
            </a:r>
            <a:endParaRPr/>
          </a:p>
          <a:p>
            <a:pPr indent="0" lvl="0" marL="0" rtl="0">
              <a:spcBef>
                <a:spcPts val="0"/>
              </a:spcBef>
              <a:spcAft>
                <a:spcPts val="0"/>
              </a:spcAft>
              <a:buNone/>
            </a:pPr>
            <a:r>
              <a:t/>
            </a:r>
            <a:endParaRPr/>
          </a:p>
        </p:txBody>
      </p:sp>
      <p:pic>
        <p:nvPicPr>
          <p:cNvPr id="161" name="Google Shape;161;p27"/>
          <p:cNvPicPr preferRelativeResize="0"/>
          <p:nvPr/>
        </p:nvPicPr>
        <p:blipFill rotWithShape="1">
          <a:blip r:embed="rId3">
            <a:alphaModFix/>
          </a:blip>
          <a:srcRect b="5357" l="61790" r="7966" t="63870"/>
          <a:stretch/>
        </p:blipFill>
        <p:spPr>
          <a:xfrm>
            <a:off x="567625" y="1568325"/>
            <a:ext cx="3563903" cy="1765226"/>
          </a:xfrm>
          <a:prstGeom prst="rect">
            <a:avLst/>
          </a:prstGeom>
          <a:noFill/>
          <a:ln>
            <a:noFill/>
          </a:ln>
        </p:spPr>
      </p:pic>
      <p:pic>
        <p:nvPicPr>
          <p:cNvPr id="162" name="Google Shape;162;p27"/>
          <p:cNvPicPr preferRelativeResize="0"/>
          <p:nvPr/>
        </p:nvPicPr>
        <p:blipFill rotWithShape="1">
          <a:blip r:embed="rId3">
            <a:alphaModFix/>
          </a:blip>
          <a:srcRect b="34615" l="60886" r="8870" t="34612"/>
          <a:stretch/>
        </p:blipFill>
        <p:spPr>
          <a:xfrm>
            <a:off x="4131525" y="1568313"/>
            <a:ext cx="3563903" cy="1765226"/>
          </a:xfrm>
          <a:prstGeom prst="rect">
            <a:avLst/>
          </a:prstGeom>
          <a:noFill/>
          <a:ln>
            <a:noFill/>
          </a:ln>
        </p:spPr>
      </p:pic>
      <p:sp>
        <p:nvSpPr>
          <p:cNvPr id="163" name="Google Shape;163;p27"/>
          <p:cNvSpPr txBox="1"/>
          <p:nvPr/>
        </p:nvSpPr>
        <p:spPr>
          <a:xfrm>
            <a:off x="403000" y="3708000"/>
            <a:ext cx="7951500" cy="1141200"/>
          </a:xfrm>
          <a:prstGeom prst="rect">
            <a:avLst/>
          </a:prstGeom>
          <a:noFill/>
          <a:ln>
            <a:noFill/>
          </a:ln>
        </p:spPr>
        <p:txBody>
          <a:bodyPr anchorCtr="0" anchor="t" bIns="91425" lIns="91425" spcFirstLastPara="1" rIns="91425" wrap="square" tIns="91425">
            <a:noAutofit/>
          </a:bodyPr>
          <a:lstStyle/>
          <a:p>
            <a:pPr indent="-317500" lvl="0" marL="457200" rtl="0">
              <a:spcBef>
                <a:spcPts val="1000"/>
              </a:spcBef>
              <a:spcAft>
                <a:spcPts val="0"/>
              </a:spcAft>
              <a:buClr>
                <a:srgbClr val="1C4587"/>
              </a:buClr>
              <a:buSzPts val="1400"/>
              <a:buChar char="➔"/>
            </a:pPr>
            <a:r>
              <a:rPr lang="en-GB">
                <a:solidFill>
                  <a:srgbClr val="1C4587"/>
                </a:solidFill>
              </a:rPr>
              <a:t>Sociedad y Negocios son </a:t>
            </a:r>
            <a:r>
              <a:rPr lang="en-GB">
                <a:solidFill>
                  <a:srgbClr val="1C4587"/>
                </a:solidFill>
              </a:rPr>
              <a:t>tópicos</a:t>
            </a:r>
            <a:r>
              <a:rPr lang="en-GB">
                <a:solidFill>
                  <a:srgbClr val="1C4587"/>
                </a:solidFill>
              </a:rPr>
              <a:t> mayormente tratados en la revista masculina.</a:t>
            </a:r>
            <a:endParaRPr>
              <a:solidFill>
                <a:srgbClr val="1C4587"/>
              </a:solidFill>
            </a:endParaRPr>
          </a:p>
          <a:p>
            <a:pPr indent="-317500" lvl="0" marL="457200" rtl="0">
              <a:spcBef>
                <a:spcPts val="1000"/>
              </a:spcBef>
              <a:spcAft>
                <a:spcPts val="0"/>
              </a:spcAft>
              <a:buClr>
                <a:srgbClr val="1C4587"/>
              </a:buClr>
              <a:buSzPts val="1400"/>
              <a:buChar char="➔"/>
            </a:pPr>
            <a:r>
              <a:rPr lang="en-GB">
                <a:solidFill>
                  <a:srgbClr val="1C4587"/>
                </a:solidFill>
              </a:rPr>
              <a:t>La mujer no participa de los negocios?  No cumple un rol </a:t>
            </a:r>
            <a:r>
              <a:rPr lang="en-GB">
                <a:solidFill>
                  <a:srgbClr val="1C4587"/>
                </a:solidFill>
              </a:rPr>
              <a:t>esencial</a:t>
            </a:r>
            <a:r>
              <a:rPr lang="en-GB">
                <a:solidFill>
                  <a:srgbClr val="1C4587"/>
                </a:solidFill>
              </a:rPr>
              <a:t> en las decisiones de la sociedad? (</a:t>
            </a:r>
            <a:r>
              <a:rPr lang="en-GB">
                <a:solidFill>
                  <a:srgbClr val="1C4587"/>
                </a:solidFill>
              </a:rPr>
              <a:t>Hipótesis</a:t>
            </a:r>
            <a:r>
              <a:rPr lang="en-GB">
                <a:solidFill>
                  <a:srgbClr val="1C4587"/>
                </a:solidFill>
              </a:rPr>
              <a:t> 3)</a:t>
            </a:r>
            <a:endParaRPr>
              <a:solidFill>
                <a:srgbClr val="1C4587"/>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sp>
        <p:nvSpPr>
          <p:cNvPr id="168" name="Google Shape;168;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Clr>
                <a:schemeClr val="dk2"/>
              </a:buClr>
              <a:buSzPts val="1100"/>
              <a:buFont typeface="Arial"/>
              <a:buNone/>
            </a:pPr>
            <a:r>
              <a:rPr lang="en-GB"/>
              <a:t>Topic Modeling - De qué hablan las mujeres?</a:t>
            </a:r>
            <a:endParaRPr/>
          </a:p>
          <a:p>
            <a:pPr indent="0" lvl="0" marL="0" rtl="0">
              <a:spcBef>
                <a:spcPts val="0"/>
              </a:spcBef>
              <a:spcAft>
                <a:spcPts val="0"/>
              </a:spcAft>
              <a:buNone/>
            </a:pPr>
            <a:r>
              <a:t/>
            </a:r>
            <a:endParaRPr/>
          </a:p>
        </p:txBody>
      </p:sp>
      <p:pic>
        <p:nvPicPr>
          <p:cNvPr id="169" name="Google Shape;169;p28"/>
          <p:cNvPicPr preferRelativeResize="0"/>
          <p:nvPr/>
        </p:nvPicPr>
        <p:blipFill rotWithShape="1">
          <a:blip r:embed="rId3">
            <a:alphaModFix/>
          </a:blip>
          <a:srcRect b="65042" l="31314" r="38442" t="4185"/>
          <a:stretch/>
        </p:blipFill>
        <p:spPr>
          <a:xfrm>
            <a:off x="4846500" y="3084500"/>
            <a:ext cx="3563903" cy="1765226"/>
          </a:xfrm>
          <a:prstGeom prst="rect">
            <a:avLst/>
          </a:prstGeom>
          <a:noFill/>
          <a:ln>
            <a:noFill/>
          </a:ln>
        </p:spPr>
      </p:pic>
      <p:pic>
        <p:nvPicPr>
          <p:cNvPr id="170" name="Google Shape;170;p28"/>
          <p:cNvPicPr preferRelativeResize="0"/>
          <p:nvPr/>
        </p:nvPicPr>
        <p:blipFill rotWithShape="1">
          <a:blip r:embed="rId3">
            <a:alphaModFix/>
          </a:blip>
          <a:srcRect b="5622" l="1611" r="68144" t="63605"/>
          <a:stretch/>
        </p:blipFill>
        <p:spPr>
          <a:xfrm>
            <a:off x="646475" y="3084500"/>
            <a:ext cx="3563903" cy="1765226"/>
          </a:xfrm>
          <a:prstGeom prst="rect">
            <a:avLst/>
          </a:prstGeom>
          <a:noFill/>
          <a:ln>
            <a:noFill/>
          </a:ln>
        </p:spPr>
      </p:pic>
      <p:pic>
        <p:nvPicPr>
          <p:cNvPr id="171" name="Google Shape;171;p28"/>
          <p:cNvPicPr preferRelativeResize="0"/>
          <p:nvPr/>
        </p:nvPicPr>
        <p:blipFill rotWithShape="1">
          <a:blip r:embed="rId3">
            <a:alphaModFix/>
          </a:blip>
          <a:srcRect b="34615" l="31571" r="38185" t="34612"/>
          <a:stretch/>
        </p:blipFill>
        <p:spPr>
          <a:xfrm>
            <a:off x="147325" y="1170125"/>
            <a:ext cx="3563903" cy="1765226"/>
          </a:xfrm>
          <a:prstGeom prst="rect">
            <a:avLst/>
          </a:prstGeom>
          <a:noFill/>
          <a:ln>
            <a:noFill/>
          </a:ln>
        </p:spPr>
      </p:pic>
      <p:sp>
        <p:nvSpPr>
          <p:cNvPr id="172" name="Google Shape;172;p28"/>
          <p:cNvSpPr txBox="1"/>
          <p:nvPr/>
        </p:nvSpPr>
        <p:spPr>
          <a:xfrm>
            <a:off x="3880450" y="1110900"/>
            <a:ext cx="4951800" cy="2085300"/>
          </a:xfrm>
          <a:prstGeom prst="rect">
            <a:avLst/>
          </a:prstGeom>
          <a:noFill/>
          <a:ln>
            <a:noFill/>
          </a:ln>
        </p:spPr>
        <p:txBody>
          <a:bodyPr anchorCtr="0" anchor="t" bIns="91425" lIns="91425" spcFirstLastPara="1" rIns="91425" wrap="square" tIns="91425">
            <a:noAutofit/>
          </a:bodyPr>
          <a:lstStyle/>
          <a:p>
            <a:pPr indent="-317500" lvl="0" marL="457200" rtl="0">
              <a:spcBef>
                <a:spcPts val="1000"/>
              </a:spcBef>
              <a:spcAft>
                <a:spcPts val="0"/>
              </a:spcAft>
              <a:buClr>
                <a:srgbClr val="1C4587"/>
              </a:buClr>
              <a:buSzPts val="1400"/>
              <a:buChar char="➔"/>
            </a:pPr>
            <a:r>
              <a:rPr lang="en-GB">
                <a:solidFill>
                  <a:srgbClr val="1C4587"/>
                </a:solidFill>
              </a:rPr>
              <a:t>Moda es un </a:t>
            </a:r>
            <a:r>
              <a:rPr lang="en-GB">
                <a:solidFill>
                  <a:srgbClr val="1C4587"/>
                </a:solidFill>
              </a:rPr>
              <a:t>tópico</a:t>
            </a:r>
            <a:r>
              <a:rPr lang="en-GB">
                <a:solidFill>
                  <a:srgbClr val="1C4587"/>
                </a:solidFill>
              </a:rPr>
              <a:t> de amplio </a:t>
            </a:r>
            <a:r>
              <a:rPr lang="en-GB">
                <a:solidFill>
                  <a:srgbClr val="1C4587"/>
                </a:solidFill>
              </a:rPr>
              <a:t>interés</a:t>
            </a:r>
            <a:r>
              <a:rPr lang="en-GB">
                <a:solidFill>
                  <a:srgbClr val="1C4587"/>
                </a:solidFill>
              </a:rPr>
              <a:t> de la revista femenina.</a:t>
            </a:r>
            <a:endParaRPr>
              <a:solidFill>
                <a:srgbClr val="1C4587"/>
              </a:solidFill>
            </a:endParaRPr>
          </a:p>
          <a:p>
            <a:pPr indent="-317500" lvl="0" marL="457200" rtl="0">
              <a:spcBef>
                <a:spcPts val="1000"/>
              </a:spcBef>
              <a:spcAft>
                <a:spcPts val="0"/>
              </a:spcAft>
              <a:buClr>
                <a:srgbClr val="1C4587"/>
              </a:buClr>
              <a:buSzPts val="1400"/>
              <a:buChar char="➔"/>
            </a:pPr>
            <a:r>
              <a:rPr lang="en-GB">
                <a:solidFill>
                  <a:srgbClr val="1C4587"/>
                </a:solidFill>
              </a:rPr>
              <a:t>También</a:t>
            </a:r>
            <a:r>
              <a:rPr lang="en-GB">
                <a:solidFill>
                  <a:srgbClr val="1C4587"/>
                </a:solidFill>
              </a:rPr>
              <a:t> </a:t>
            </a:r>
            <a:r>
              <a:rPr lang="en-GB">
                <a:solidFill>
                  <a:srgbClr val="1C4587"/>
                </a:solidFill>
              </a:rPr>
              <a:t>tópicos</a:t>
            </a:r>
            <a:r>
              <a:rPr lang="en-GB">
                <a:solidFill>
                  <a:srgbClr val="1C4587"/>
                </a:solidFill>
              </a:rPr>
              <a:t> asociados a Niños y Familia. </a:t>
            </a:r>
            <a:endParaRPr>
              <a:solidFill>
                <a:srgbClr val="1C4587"/>
              </a:solidFill>
            </a:endParaRPr>
          </a:p>
          <a:p>
            <a:pPr indent="-317500" lvl="0" marL="457200" rtl="0">
              <a:spcBef>
                <a:spcPts val="1000"/>
              </a:spcBef>
              <a:spcAft>
                <a:spcPts val="0"/>
              </a:spcAft>
              <a:buClr>
                <a:srgbClr val="1C4587"/>
              </a:buClr>
              <a:buSzPts val="1400"/>
              <a:buChar char="➔"/>
            </a:pPr>
            <a:r>
              <a:rPr lang="en-GB">
                <a:solidFill>
                  <a:srgbClr val="1C4587"/>
                </a:solidFill>
              </a:rPr>
              <a:t>Sin embargo se nota una tendencia a un acercamiento de las curvas, y mayor tratamiento de los </a:t>
            </a:r>
            <a:r>
              <a:rPr lang="en-GB">
                <a:solidFill>
                  <a:srgbClr val="1C4587"/>
                </a:solidFill>
              </a:rPr>
              <a:t>últimos</a:t>
            </a:r>
            <a:r>
              <a:rPr lang="en-GB">
                <a:solidFill>
                  <a:srgbClr val="1C4587"/>
                </a:solidFill>
              </a:rPr>
              <a:t> dos </a:t>
            </a:r>
            <a:r>
              <a:rPr lang="en-GB">
                <a:solidFill>
                  <a:srgbClr val="1C4587"/>
                </a:solidFill>
              </a:rPr>
              <a:t>tópicos</a:t>
            </a:r>
            <a:r>
              <a:rPr lang="en-GB">
                <a:solidFill>
                  <a:srgbClr val="1C4587"/>
                </a:solidFill>
              </a:rPr>
              <a:t> en la revista masculina (</a:t>
            </a:r>
            <a:r>
              <a:rPr lang="en-GB">
                <a:solidFill>
                  <a:srgbClr val="1C4587"/>
                </a:solidFill>
              </a:rPr>
              <a:t>Hipótesis</a:t>
            </a:r>
            <a:r>
              <a:rPr lang="en-GB">
                <a:solidFill>
                  <a:srgbClr val="1C4587"/>
                </a:solidFill>
              </a:rPr>
              <a:t> 2).</a:t>
            </a:r>
            <a:endParaRPr>
              <a:solidFill>
                <a:srgbClr val="1C4587"/>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sp>
        <p:nvSpPr>
          <p:cNvPr id="177" name="Google Shape;177;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GB"/>
              <a:t>Objetivos específicos: Listados de Palabras</a:t>
            </a:r>
            <a:endParaRPr/>
          </a:p>
        </p:txBody>
      </p:sp>
      <p:sp>
        <p:nvSpPr>
          <p:cNvPr id="178" name="Google Shape;178;p29"/>
          <p:cNvSpPr txBox="1"/>
          <p:nvPr>
            <p:ph idx="1" type="body"/>
          </p:nvPr>
        </p:nvSpPr>
        <p:spPr>
          <a:xfrm>
            <a:off x="311700" y="1234075"/>
            <a:ext cx="8520600" cy="3334800"/>
          </a:xfrm>
          <a:prstGeom prst="rect">
            <a:avLst/>
          </a:prstGeom>
        </p:spPr>
        <p:txBody>
          <a:bodyPr anchorCtr="0" anchor="t" bIns="91425" lIns="91425" spcFirstLastPara="1" rIns="91425" wrap="square" tIns="162000">
            <a:noAutofit/>
          </a:bodyPr>
          <a:lstStyle/>
          <a:p>
            <a:pPr indent="-342900" lvl="0" marL="457200" rtl="0">
              <a:lnSpc>
                <a:spcPct val="100000"/>
              </a:lnSpc>
              <a:spcBef>
                <a:spcPts val="1000"/>
              </a:spcBef>
              <a:spcAft>
                <a:spcPts val="0"/>
              </a:spcAft>
              <a:buSzPts val="1800"/>
              <a:buAutoNum type="alphaUcPeriod"/>
            </a:pPr>
            <a:r>
              <a:rPr lang="en-GB"/>
              <a:t>Realizar una selección de palabras que resulte de </a:t>
            </a:r>
            <a:r>
              <a:rPr lang="en-GB"/>
              <a:t>interés</a:t>
            </a:r>
            <a:r>
              <a:rPr lang="en-GB"/>
              <a:t> seguir en el tiempo.</a:t>
            </a:r>
            <a:endParaRPr/>
          </a:p>
          <a:p>
            <a:pPr indent="-342900" lvl="0" marL="457200" rtl="0">
              <a:lnSpc>
                <a:spcPct val="100000"/>
              </a:lnSpc>
              <a:spcBef>
                <a:spcPts val="1000"/>
              </a:spcBef>
              <a:spcAft>
                <a:spcPts val="0"/>
              </a:spcAft>
              <a:buSzPts val="1800"/>
              <a:buAutoNum type="alphaUcPeriod"/>
            </a:pPr>
            <a:r>
              <a:rPr lang="en-GB"/>
              <a:t>Ver la evolución de la presencia de estas palabras en el tiempo, de forma condicional a cada revista.</a:t>
            </a:r>
            <a:endParaRPr/>
          </a:p>
          <a:p>
            <a:pPr indent="-342900" lvl="0" marL="457200" rtl="0">
              <a:lnSpc>
                <a:spcPct val="100000"/>
              </a:lnSpc>
              <a:spcBef>
                <a:spcPts val="1000"/>
              </a:spcBef>
              <a:spcAft>
                <a:spcPts val="0"/>
              </a:spcAft>
              <a:buSzPts val="1800"/>
              <a:buAutoNum type="alphaUcPeriod"/>
            </a:pPr>
            <a:r>
              <a:rPr lang="en-GB"/>
              <a:t>Analizar si la probabilidad de encontrar esas palabras, condicional a cada revista es significativamente diferente para cada corpus (test fisher exacto).</a:t>
            </a:r>
            <a:endParaRPr/>
          </a:p>
          <a:p>
            <a:pPr indent="0" lvl="0" marL="457200" rtl="0">
              <a:lnSpc>
                <a:spcPct val="100000"/>
              </a:lnSpc>
              <a:spcBef>
                <a:spcPts val="1000"/>
              </a:spcBef>
              <a:spcAft>
                <a:spcPts val="1000"/>
              </a:spcAft>
              <a:buNone/>
            </a:pPr>
            <a:r>
              <a:t/>
            </a:r>
            <a:endParaRPr/>
          </a:p>
        </p:txBody>
      </p:sp>
      <p:pic>
        <p:nvPicPr>
          <p:cNvPr id="179" name="Google Shape;179;p29"/>
          <p:cNvPicPr preferRelativeResize="0"/>
          <p:nvPr/>
        </p:nvPicPr>
        <p:blipFill rotWithShape="1">
          <a:blip r:embed="rId3">
            <a:alphaModFix/>
          </a:blip>
          <a:srcRect b="0" l="0" r="0" t="41445"/>
          <a:stretch/>
        </p:blipFill>
        <p:spPr>
          <a:xfrm>
            <a:off x="4405200" y="3423582"/>
            <a:ext cx="3848100" cy="764100"/>
          </a:xfrm>
          <a:prstGeom prst="rect">
            <a:avLst/>
          </a:prstGeom>
          <a:noFill/>
          <a:ln>
            <a:noFill/>
          </a:ln>
        </p:spPr>
      </p:pic>
      <p:pic>
        <p:nvPicPr>
          <p:cNvPr id="180" name="Google Shape;180;p29"/>
          <p:cNvPicPr preferRelativeResize="0"/>
          <p:nvPr/>
        </p:nvPicPr>
        <p:blipFill>
          <a:blip r:embed="rId4">
            <a:alphaModFix/>
          </a:blip>
          <a:stretch>
            <a:fillRect/>
          </a:stretch>
        </p:blipFill>
        <p:spPr>
          <a:xfrm>
            <a:off x="998950" y="3560950"/>
            <a:ext cx="2279390" cy="5727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 name="Shape 184"/>
        <p:cNvGrpSpPr/>
        <p:nvPr/>
      </p:nvGrpSpPr>
      <p:grpSpPr>
        <a:xfrm>
          <a:off x="0" y="0"/>
          <a:ext cx="0" cy="0"/>
          <a:chOff x="0" y="0"/>
          <a:chExt cx="0" cy="0"/>
        </a:xfrm>
      </p:grpSpPr>
      <p:sp>
        <p:nvSpPr>
          <p:cNvPr id="185" name="Google Shape;185;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GB"/>
              <a:t>Listados de Palabras - </a:t>
            </a:r>
            <a:r>
              <a:rPr lang="en-GB"/>
              <a:t>Selección</a:t>
            </a:r>
            <a:endParaRPr/>
          </a:p>
        </p:txBody>
      </p:sp>
      <p:sp>
        <p:nvSpPr>
          <p:cNvPr id="186" name="Google Shape;186;p30"/>
          <p:cNvSpPr txBox="1"/>
          <p:nvPr>
            <p:ph idx="1" type="body"/>
          </p:nvPr>
        </p:nvSpPr>
        <p:spPr>
          <a:xfrm>
            <a:off x="433900" y="883725"/>
            <a:ext cx="8520600" cy="1880400"/>
          </a:xfrm>
          <a:prstGeom prst="rect">
            <a:avLst/>
          </a:prstGeom>
        </p:spPr>
        <p:txBody>
          <a:bodyPr anchorCtr="0" anchor="t" bIns="91425" lIns="91425" spcFirstLastPara="1" rIns="91425" wrap="square" tIns="162000">
            <a:noAutofit/>
          </a:bodyPr>
          <a:lstStyle/>
          <a:p>
            <a:pPr indent="0" lvl="0" marL="0" rtl="0">
              <a:lnSpc>
                <a:spcPct val="100000"/>
              </a:lnSpc>
              <a:spcBef>
                <a:spcPts val="1000"/>
              </a:spcBef>
              <a:spcAft>
                <a:spcPts val="0"/>
              </a:spcAft>
              <a:buNone/>
            </a:pPr>
            <a:r>
              <a:rPr lang="en-GB"/>
              <a:t>Elaboramos los listados de palabras de </a:t>
            </a:r>
            <a:r>
              <a:rPr lang="en-GB"/>
              <a:t>interés</a:t>
            </a:r>
            <a:r>
              <a:rPr lang="en-GB"/>
              <a:t>, basados en:</a:t>
            </a:r>
            <a:endParaRPr/>
          </a:p>
          <a:p>
            <a:pPr indent="-342900" lvl="0" marL="457200" rtl="0">
              <a:lnSpc>
                <a:spcPct val="100000"/>
              </a:lnSpc>
              <a:spcBef>
                <a:spcPts val="1000"/>
              </a:spcBef>
              <a:spcAft>
                <a:spcPts val="0"/>
              </a:spcAft>
              <a:buSzPts val="1800"/>
              <a:buChar char="●"/>
            </a:pPr>
            <a:r>
              <a:rPr lang="en-GB"/>
              <a:t>Listados de Palabras en </a:t>
            </a:r>
            <a:r>
              <a:rPr lang="en-GB"/>
              <a:t>páginas</a:t>
            </a:r>
            <a:r>
              <a:rPr lang="en-GB"/>
              <a:t> web que </a:t>
            </a:r>
            <a:r>
              <a:rPr lang="en-GB"/>
              <a:t>hablaran</a:t>
            </a:r>
            <a:r>
              <a:rPr lang="en-GB"/>
              <a:t> sobre los temas que nos interesan para este trabajo.</a:t>
            </a:r>
            <a:endParaRPr/>
          </a:p>
          <a:p>
            <a:pPr indent="-342900" lvl="0" marL="457200" rtl="0">
              <a:lnSpc>
                <a:spcPct val="100000"/>
              </a:lnSpc>
              <a:spcBef>
                <a:spcPts val="1000"/>
              </a:spcBef>
              <a:spcAft>
                <a:spcPts val="0"/>
              </a:spcAft>
              <a:buSzPts val="1800"/>
              <a:buChar char="●"/>
            </a:pPr>
            <a:r>
              <a:rPr lang="en-GB"/>
              <a:t>Listados elaborados por el equipo de </a:t>
            </a:r>
            <a:r>
              <a:rPr lang="en-GB"/>
              <a:t>investigación.</a:t>
            </a:r>
            <a:endParaRPr/>
          </a:p>
          <a:p>
            <a:pPr indent="0" lvl="0" marL="457200" rtl="0">
              <a:lnSpc>
                <a:spcPct val="100000"/>
              </a:lnSpc>
              <a:spcBef>
                <a:spcPts val="1000"/>
              </a:spcBef>
              <a:spcAft>
                <a:spcPts val="1000"/>
              </a:spcAft>
              <a:buNone/>
            </a:pPr>
            <a:r>
              <a:t/>
            </a:r>
            <a:endParaRPr/>
          </a:p>
        </p:txBody>
      </p:sp>
      <p:sp>
        <p:nvSpPr>
          <p:cNvPr id="187" name="Google Shape;187;p30"/>
          <p:cNvSpPr txBox="1"/>
          <p:nvPr>
            <p:ph idx="1" type="body"/>
          </p:nvPr>
        </p:nvSpPr>
        <p:spPr>
          <a:xfrm>
            <a:off x="52900" y="2462850"/>
            <a:ext cx="4679700" cy="2447400"/>
          </a:xfrm>
          <a:prstGeom prst="rect">
            <a:avLst/>
          </a:prstGeom>
        </p:spPr>
        <p:txBody>
          <a:bodyPr anchorCtr="0" anchor="t" bIns="91425" lIns="91425" spcFirstLastPara="1" rIns="91425" wrap="square" tIns="162000">
            <a:noAutofit/>
          </a:bodyPr>
          <a:lstStyle/>
          <a:p>
            <a:pPr indent="0" lvl="0" marL="0" rtl="0">
              <a:lnSpc>
                <a:spcPct val="100000"/>
              </a:lnSpc>
              <a:spcBef>
                <a:spcPts val="1000"/>
              </a:spcBef>
              <a:spcAft>
                <a:spcPts val="0"/>
              </a:spcAft>
              <a:buNone/>
            </a:pPr>
            <a:r>
              <a:rPr b="1" lang="en-GB"/>
              <a:t>Temas de los listados</a:t>
            </a:r>
            <a:r>
              <a:rPr b="1" lang="en-GB"/>
              <a:t>:</a:t>
            </a:r>
            <a:endParaRPr b="1"/>
          </a:p>
          <a:p>
            <a:pPr indent="-342900" lvl="0" marL="457200" rtl="0">
              <a:lnSpc>
                <a:spcPct val="100000"/>
              </a:lnSpc>
              <a:spcBef>
                <a:spcPts val="1000"/>
              </a:spcBef>
              <a:spcAft>
                <a:spcPts val="0"/>
              </a:spcAft>
              <a:buSzPts val="1800"/>
              <a:buChar char="❖"/>
            </a:pPr>
            <a:r>
              <a:rPr b="1" lang="en-GB">
                <a:solidFill>
                  <a:srgbClr val="274E13"/>
                </a:solidFill>
              </a:rPr>
              <a:t>Feminismo</a:t>
            </a:r>
            <a:r>
              <a:rPr lang="en-GB"/>
              <a:t> (</a:t>
            </a:r>
            <a:r>
              <a:rPr lang="en-GB"/>
              <a:t>cosificación</a:t>
            </a:r>
            <a:r>
              <a:rPr lang="en-GB"/>
              <a:t>, machismo), </a:t>
            </a:r>
            <a:endParaRPr/>
          </a:p>
          <a:p>
            <a:pPr indent="-342900" lvl="0" marL="457200" rtl="0">
              <a:lnSpc>
                <a:spcPct val="100000"/>
              </a:lnSpc>
              <a:spcBef>
                <a:spcPts val="0"/>
              </a:spcBef>
              <a:spcAft>
                <a:spcPts val="0"/>
              </a:spcAft>
              <a:buSzPts val="1800"/>
              <a:buChar char="❖"/>
            </a:pPr>
            <a:r>
              <a:rPr b="1" lang="en-GB">
                <a:solidFill>
                  <a:srgbClr val="274E13"/>
                </a:solidFill>
              </a:rPr>
              <a:t>Sexista</a:t>
            </a:r>
            <a:r>
              <a:rPr lang="en-GB"/>
              <a:t> (bruja, </a:t>
            </a:r>
            <a:r>
              <a:rPr lang="en-GB"/>
              <a:t>frígida</a:t>
            </a:r>
            <a:r>
              <a:rPr lang="en-GB"/>
              <a:t>), </a:t>
            </a:r>
            <a:endParaRPr/>
          </a:p>
          <a:p>
            <a:pPr indent="-342900" lvl="0" marL="457200" marR="0" rtl="0" algn="l">
              <a:lnSpc>
                <a:spcPct val="100000"/>
              </a:lnSpc>
              <a:spcBef>
                <a:spcPts val="0"/>
              </a:spcBef>
              <a:spcAft>
                <a:spcPts val="0"/>
              </a:spcAft>
              <a:buSzPts val="1800"/>
              <a:buChar char="❖"/>
            </a:pPr>
            <a:r>
              <a:rPr b="1" lang="en-GB">
                <a:solidFill>
                  <a:srgbClr val="274E13"/>
                </a:solidFill>
              </a:rPr>
              <a:t>Ciencia</a:t>
            </a:r>
            <a:r>
              <a:rPr lang="en-GB"/>
              <a:t> (</a:t>
            </a:r>
            <a:r>
              <a:rPr lang="en-GB"/>
              <a:t>científico</a:t>
            </a:r>
            <a:r>
              <a:rPr lang="en-GB"/>
              <a:t>, </a:t>
            </a:r>
            <a:r>
              <a:rPr lang="en-GB"/>
              <a:t>computación</a:t>
            </a:r>
            <a:r>
              <a:rPr lang="en-GB"/>
              <a:t>, </a:t>
            </a:r>
            <a:r>
              <a:rPr lang="en-GB"/>
              <a:t>economía</a:t>
            </a:r>
            <a:r>
              <a:rPr lang="en-GB"/>
              <a:t>),</a:t>
            </a:r>
            <a:endParaRPr/>
          </a:p>
          <a:p>
            <a:pPr indent="-342900" lvl="0" marL="457200" marR="0" rtl="0" algn="l">
              <a:lnSpc>
                <a:spcPct val="100000"/>
              </a:lnSpc>
              <a:spcBef>
                <a:spcPts val="0"/>
              </a:spcBef>
              <a:spcAft>
                <a:spcPts val="0"/>
              </a:spcAft>
              <a:buSzPts val="1800"/>
              <a:buChar char="❖"/>
            </a:pPr>
            <a:r>
              <a:rPr b="1" lang="en-GB">
                <a:solidFill>
                  <a:srgbClr val="274E13"/>
                </a:solidFill>
              </a:rPr>
              <a:t>Trendy</a:t>
            </a:r>
            <a:r>
              <a:rPr lang="en-GB"/>
              <a:t> (tablet, iphone), </a:t>
            </a:r>
            <a:r>
              <a:rPr lang="en-GB"/>
              <a:t> </a:t>
            </a:r>
            <a:endParaRPr/>
          </a:p>
        </p:txBody>
      </p:sp>
      <p:sp>
        <p:nvSpPr>
          <p:cNvPr id="188" name="Google Shape;188;p30"/>
          <p:cNvSpPr txBox="1"/>
          <p:nvPr/>
        </p:nvSpPr>
        <p:spPr>
          <a:xfrm>
            <a:off x="4534550" y="2855475"/>
            <a:ext cx="4565400" cy="1621800"/>
          </a:xfrm>
          <a:prstGeom prst="rect">
            <a:avLst/>
          </a:prstGeom>
          <a:noFill/>
          <a:ln>
            <a:noFill/>
          </a:ln>
        </p:spPr>
        <p:txBody>
          <a:bodyPr anchorCtr="0" anchor="ctr" bIns="91425" lIns="91425" spcFirstLastPara="1" rIns="91425" wrap="square" tIns="91425">
            <a:noAutofit/>
          </a:bodyPr>
          <a:lstStyle/>
          <a:p>
            <a:pPr indent="-342900" lvl="0" marL="457200" marR="0" rtl="0" algn="l">
              <a:lnSpc>
                <a:spcPct val="100000"/>
              </a:lnSpc>
              <a:spcBef>
                <a:spcPts val="1000"/>
              </a:spcBef>
              <a:spcAft>
                <a:spcPts val="0"/>
              </a:spcAft>
              <a:buClr>
                <a:schemeClr val="dk2"/>
              </a:buClr>
              <a:buSzPts val="1800"/>
              <a:buFont typeface="Playfair Display"/>
              <a:buChar char="❖"/>
            </a:pPr>
            <a:r>
              <a:rPr b="1" lang="en-GB" sz="1800">
                <a:solidFill>
                  <a:srgbClr val="274E13"/>
                </a:solidFill>
                <a:latin typeface="Playfair Display"/>
                <a:ea typeface="Playfair Display"/>
                <a:cs typeface="Playfair Display"/>
                <a:sym typeface="Playfair Display"/>
              </a:rPr>
              <a:t>Negocios</a:t>
            </a:r>
            <a:r>
              <a:rPr lang="en-GB" sz="1800">
                <a:solidFill>
                  <a:schemeClr val="dk2"/>
                </a:solidFill>
                <a:latin typeface="Playfair Display"/>
                <a:ea typeface="Playfair Display"/>
                <a:cs typeface="Playfair Display"/>
                <a:sym typeface="Playfair Display"/>
              </a:rPr>
              <a:t> (capital, riesgo, innovación), </a:t>
            </a:r>
            <a:endParaRPr sz="1800">
              <a:solidFill>
                <a:schemeClr val="dk2"/>
              </a:solidFill>
              <a:latin typeface="Playfair Display"/>
              <a:ea typeface="Playfair Display"/>
              <a:cs typeface="Playfair Display"/>
              <a:sym typeface="Playfair Display"/>
            </a:endParaRPr>
          </a:p>
          <a:p>
            <a:pPr indent="-342900" lvl="0" marL="457200" rtl="0">
              <a:spcBef>
                <a:spcPts val="0"/>
              </a:spcBef>
              <a:spcAft>
                <a:spcPts val="0"/>
              </a:spcAft>
              <a:buClr>
                <a:schemeClr val="dk2"/>
              </a:buClr>
              <a:buSzPts val="1800"/>
              <a:buFont typeface="Playfair Display"/>
              <a:buChar char="❖"/>
            </a:pPr>
            <a:r>
              <a:rPr b="1" lang="en-GB" sz="1800">
                <a:solidFill>
                  <a:srgbClr val="274E13"/>
                </a:solidFill>
                <a:latin typeface="Playfair Display"/>
                <a:ea typeface="Playfair Display"/>
                <a:cs typeface="Playfair Display"/>
                <a:sym typeface="Playfair Display"/>
              </a:rPr>
              <a:t>Moda</a:t>
            </a:r>
            <a:r>
              <a:rPr lang="en-GB" sz="1800">
                <a:solidFill>
                  <a:schemeClr val="dk2"/>
                </a:solidFill>
                <a:latin typeface="Playfair Display"/>
                <a:ea typeface="Playfair Display"/>
                <a:cs typeface="Playfair Display"/>
                <a:sym typeface="Playfair Display"/>
              </a:rPr>
              <a:t> (escote, chic, outfit), </a:t>
            </a:r>
            <a:endParaRPr sz="1800">
              <a:solidFill>
                <a:schemeClr val="dk2"/>
              </a:solidFill>
              <a:latin typeface="Playfair Display"/>
              <a:ea typeface="Playfair Display"/>
              <a:cs typeface="Playfair Display"/>
              <a:sym typeface="Playfair Display"/>
            </a:endParaRPr>
          </a:p>
          <a:p>
            <a:pPr indent="-342900" lvl="0" marL="457200" marR="0" rtl="0" algn="l">
              <a:lnSpc>
                <a:spcPct val="100000"/>
              </a:lnSpc>
              <a:spcBef>
                <a:spcPts val="0"/>
              </a:spcBef>
              <a:spcAft>
                <a:spcPts val="0"/>
              </a:spcAft>
              <a:buClr>
                <a:schemeClr val="dk2"/>
              </a:buClr>
              <a:buSzPts val="1800"/>
              <a:buFont typeface="Playfair Display"/>
              <a:buChar char="❖"/>
            </a:pPr>
            <a:r>
              <a:rPr b="1" lang="en-GB" sz="1800">
                <a:solidFill>
                  <a:srgbClr val="274E13"/>
                </a:solidFill>
                <a:latin typeface="Playfair Display"/>
                <a:ea typeface="Playfair Display"/>
                <a:cs typeface="Playfair Display"/>
                <a:sym typeface="Playfair Display"/>
              </a:rPr>
              <a:t>Horoscopo</a:t>
            </a:r>
            <a:r>
              <a:rPr lang="en-GB" sz="1800">
                <a:solidFill>
                  <a:schemeClr val="dk2"/>
                </a:solidFill>
                <a:latin typeface="Playfair Display"/>
                <a:ea typeface="Playfair Display"/>
                <a:cs typeface="Playfair Display"/>
                <a:sym typeface="Playfair Display"/>
              </a:rPr>
              <a:t> (tauro, aries), </a:t>
            </a:r>
            <a:endParaRPr sz="1800">
              <a:solidFill>
                <a:schemeClr val="dk2"/>
              </a:solidFill>
              <a:latin typeface="Playfair Display"/>
              <a:ea typeface="Playfair Display"/>
              <a:cs typeface="Playfair Display"/>
              <a:sym typeface="Playfair Display"/>
            </a:endParaRPr>
          </a:p>
          <a:p>
            <a:pPr indent="-342900" lvl="0" marL="457200" marR="0" rtl="0" algn="l">
              <a:lnSpc>
                <a:spcPct val="100000"/>
              </a:lnSpc>
              <a:spcBef>
                <a:spcPts val="0"/>
              </a:spcBef>
              <a:spcAft>
                <a:spcPts val="0"/>
              </a:spcAft>
              <a:buClr>
                <a:schemeClr val="dk2"/>
              </a:buClr>
              <a:buSzPts val="1800"/>
              <a:buFont typeface="Playfair Display"/>
              <a:buChar char="❖"/>
            </a:pPr>
            <a:r>
              <a:rPr b="1" lang="en-GB" sz="1800">
                <a:solidFill>
                  <a:srgbClr val="274E13"/>
                </a:solidFill>
                <a:latin typeface="Playfair Display"/>
                <a:ea typeface="Playfair Display"/>
                <a:cs typeface="Playfair Display"/>
                <a:sym typeface="Playfair Display"/>
              </a:rPr>
              <a:t>Tabues</a:t>
            </a:r>
            <a:r>
              <a:rPr lang="en-GB" sz="1800">
                <a:solidFill>
                  <a:schemeClr val="dk2"/>
                </a:solidFill>
                <a:latin typeface="Playfair Display"/>
                <a:ea typeface="Playfair Display"/>
                <a:cs typeface="Playfair Display"/>
                <a:sym typeface="Playfair Display"/>
              </a:rPr>
              <a:t> (menstruacion, masturbacion)</a:t>
            </a:r>
            <a:endParaRPr sz="1800">
              <a:solidFill>
                <a:schemeClr val="dk2"/>
              </a:solidFill>
              <a:latin typeface="Playfair Display"/>
              <a:ea typeface="Playfair Display"/>
              <a:cs typeface="Playfair Display"/>
              <a:sym typeface="Playfair Display"/>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2" name="Shape 192"/>
        <p:cNvGrpSpPr/>
        <p:nvPr/>
      </p:nvGrpSpPr>
      <p:grpSpPr>
        <a:xfrm>
          <a:off x="0" y="0"/>
          <a:ext cx="0" cy="0"/>
          <a:chOff x="0" y="0"/>
          <a:chExt cx="0" cy="0"/>
        </a:xfrm>
      </p:grpSpPr>
      <p:sp>
        <p:nvSpPr>
          <p:cNvPr id="193" name="Google Shape;193;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GB"/>
              <a:t>Listados de Palabras - De </a:t>
            </a:r>
            <a:r>
              <a:rPr lang="en-GB"/>
              <a:t>qué</a:t>
            </a:r>
            <a:r>
              <a:rPr lang="en-GB"/>
              <a:t> hablan las mujeres?</a:t>
            </a:r>
            <a:endParaRPr/>
          </a:p>
        </p:txBody>
      </p:sp>
      <p:pic>
        <p:nvPicPr>
          <p:cNvPr id="194" name="Google Shape;194;p31"/>
          <p:cNvPicPr preferRelativeResize="0"/>
          <p:nvPr/>
        </p:nvPicPr>
        <p:blipFill>
          <a:blip r:embed="rId3">
            <a:alphaModFix/>
          </a:blip>
          <a:stretch>
            <a:fillRect/>
          </a:stretch>
        </p:blipFill>
        <p:spPr>
          <a:xfrm>
            <a:off x="4732781" y="1180321"/>
            <a:ext cx="3819420" cy="2664630"/>
          </a:xfrm>
          <a:prstGeom prst="rect">
            <a:avLst/>
          </a:prstGeom>
          <a:noFill/>
          <a:ln>
            <a:noFill/>
          </a:ln>
        </p:spPr>
      </p:pic>
      <p:pic>
        <p:nvPicPr>
          <p:cNvPr id="195" name="Google Shape;195;p31"/>
          <p:cNvPicPr preferRelativeResize="0"/>
          <p:nvPr/>
        </p:nvPicPr>
        <p:blipFill>
          <a:blip r:embed="rId4">
            <a:alphaModFix/>
          </a:blip>
          <a:stretch>
            <a:fillRect/>
          </a:stretch>
        </p:blipFill>
        <p:spPr>
          <a:xfrm>
            <a:off x="463875" y="1124450"/>
            <a:ext cx="3874462" cy="2570215"/>
          </a:xfrm>
          <a:prstGeom prst="rect">
            <a:avLst/>
          </a:prstGeom>
          <a:noFill/>
          <a:ln>
            <a:noFill/>
          </a:ln>
        </p:spPr>
      </p:pic>
      <p:sp>
        <p:nvSpPr>
          <p:cNvPr id="196" name="Google Shape;196;p31"/>
          <p:cNvSpPr txBox="1"/>
          <p:nvPr/>
        </p:nvSpPr>
        <p:spPr>
          <a:xfrm>
            <a:off x="136975" y="3844950"/>
            <a:ext cx="8917500" cy="1181100"/>
          </a:xfrm>
          <a:prstGeom prst="rect">
            <a:avLst/>
          </a:prstGeom>
          <a:noFill/>
          <a:ln>
            <a:noFill/>
          </a:ln>
        </p:spPr>
        <p:txBody>
          <a:bodyPr anchorCtr="0" anchor="ctr" bIns="91425" lIns="91425" spcFirstLastPara="1" rIns="91425" wrap="square" tIns="91425">
            <a:noAutofit/>
          </a:bodyPr>
          <a:lstStyle/>
          <a:p>
            <a:pPr indent="-330200" lvl="0" marL="457200" marR="0" rtl="0" algn="l">
              <a:lnSpc>
                <a:spcPct val="100000"/>
              </a:lnSpc>
              <a:spcBef>
                <a:spcPts val="0"/>
              </a:spcBef>
              <a:spcAft>
                <a:spcPts val="0"/>
              </a:spcAft>
              <a:buClr>
                <a:srgbClr val="1C4587"/>
              </a:buClr>
              <a:buSzPts val="1600"/>
              <a:buChar char="❖"/>
            </a:pPr>
            <a:r>
              <a:rPr lang="en-GB" sz="1600">
                <a:solidFill>
                  <a:srgbClr val="1C4587"/>
                </a:solidFill>
              </a:rPr>
              <a:t>Moda</a:t>
            </a:r>
            <a:r>
              <a:rPr lang="en-GB"/>
              <a:t> </a:t>
            </a:r>
            <a:r>
              <a:rPr lang="en-GB" sz="1600">
                <a:solidFill>
                  <a:srgbClr val="1C4587"/>
                </a:solidFill>
              </a:rPr>
              <a:t>se mantiene siempre en niveles altos en Ohlala.</a:t>
            </a:r>
            <a:endParaRPr sz="1600">
              <a:solidFill>
                <a:srgbClr val="1C4587"/>
              </a:solidFill>
            </a:endParaRPr>
          </a:p>
          <a:p>
            <a:pPr indent="-330200" lvl="0" marL="457200" marR="0" rtl="0" algn="l">
              <a:lnSpc>
                <a:spcPct val="100000"/>
              </a:lnSpc>
              <a:spcBef>
                <a:spcPts val="0"/>
              </a:spcBef>
              <a:spcAft>
                <a:spcPts val="0"/>
              </a:spcAft>
              <a:buClr>
                <a:srgbClr val="1C4587"/>
              </a:buClr>
              <a:buSzPts val="1600"/>
              <a:buChar char="❖"/>
            </a:pPr>
            <a:r>
              <a:rPr lang="en-GB" sz="1600">
                <a:solidFill>
                  <a:srgbClr val="1C4587"/>
                </a:solidFill>
              </a:rPr>
              <a:t>Las palabras sobre Tabúes, eran ampliamente usadas en Ohlala por sobre Brando en los primero años, y si bien se mantienen en mayor uso en dicha revista con diferencias significativas (excepto 2012, 2013 y 2016), los "gaps" son menores.</a:t>
            </a:r>
            <a:endParaRPr sz="1600">
              <a:solidFill>
                <a:srgbClr val="1C4587"/>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pic>
        <p:nvPicPr>
          <p:cNvPr id="66" name="Google Shape;66;p14"/>
          <p:cNvPicPr preferRelativeResize="0"/>
          <p:nvPr/>
        </p:nvPicPr>
        <p:blipFill>
          <a:blip r:embed="rId3">
            <a:alphaModFix/>
          </a:blip>
          <a:stretch>
            <a:fillRect/>
          </a:stretch>
        </p:blipFill>
        <p:spPr>
          <a:xfrm>
            <a:off x="152400" y="1335525"/>
            <a:ext cx="8839199" cy="3469716"/>
          </a:xfrm>
          <a:prstGeom prst="rect">
            <a:avLst/>
          </a:prstGeom>
          <a:noFill/>
          <a:ln>
            <a:noFill/>
          </a:ln>
        </p:spPr>
      </p:pic>
      <p:sp>
        <p:nvSpPr>
          <p:cNvPr id="67" name="Google Shape;67;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GB"/>
              <a:t>Equipo</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0" name="Shape 200"/>
        <p:cNvGrpSpPr/>
        <p:nvPr/>
      </p:nvGrpSpPr>
      <p:grpSpPr>
        <a:xfrm>
          <a:off x="0" y="0"/>
          <a:ext cx="0" cy="0"/>
          <a:chOff x="0" y="0"/>
          <a:chExt cx="0" cy="0"/>
        </a:xfrm>
      </p:grpSpPr>
      <p:sp>
        <p:nvSpPr>
          <p:cNvPr id="201" name="Google Shape;201;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GB"/>
              <a:t>Listados de Palabras - De </a:t>
            </a:r>
            <a:r>
              <a:rPr lang="en-GB"/>
              <a:t>qué</a:t>
            </a:r>
            <a:r>
              <a:rPr lang="en-GB"/>
              <a:t> hablan los hombres?</a:t>
            </a:r>
            <a:endParaRPr/>
          </a:p>
        </p:txBody>
      </p:sp>
      <p:pic>
        <p:nvPicPr>
          <p:cNvPr id="202" name="Google Shape;202;p32"/>
          <p:cNvPicPr preferRelativeResize="0"/>
          <p:nvPr/>
        </p:nvPicPr>
        <p:blipFill>
          <a:blip r:embed="rId3">
            <a:alphaModFix/>
          </a:blip>
          <a:stretch>
            <a:fillRect/>
          </a:stretch>
        </p:blipFill>
        <p:spPr>
          <a:xfrm>
            <a:off x="311700" y="1112875"/>
            <a:ext cx="3763648" cy="2705258"/>
          </a:xfrm>
          <a:prstGeom prst="rect">
            <a:avLst/>
          </a:prstGeom>
          <a:noFill/>
          <a:ln>
            <a:noFill/>
          </a:ln>
        </p:spPr>
      </p:pic>
      <p:pic>
        <p:nvPicPr>
          <p:cNvPr id="203" name="Google Shape;203;p32"/>
          <p:cNvPicPr preferRelativeResize="0"/>
          <p:nvPr/>
        </p:nvPicPr>
        <p:blipFill>
          <a:blip r:embed="rId4">
            <a:alphaModFix/>
          </a:blip>
          <a:stretch>
            <a:fillRect/>
          </a:stretch>
        </p:blipFill>
        <p:spPr>
          <a:xfrm>
            <a:off x="4227750" y="1170125"/>
            <a:ext cx="3594298" cy="2583525"/>
          </a:xfrm>
          <a:prstGeom prst="rect">
            <a:avLst/>
          </a:prstGeom>
          <a:noFill/>
          <a:ln>
            <a:noFill/>
          </a:ln>
        </p:spPr>
      </p:pic>
      <p:sp>
        <p:nvSpPr>
          <p:cNvPr id="204" name="Google Shape;204;p32"/>
          <p:cNvSpPr txBox="1"/>
          <p:nvPr/>
        </p:nvSpPr>
        <p:spPr>
          <a:xfrm>
            <a:off x="182625" y="3818125"/>
            <a:ext cx="8649600" cy="1194300"/>
          </a:xfrm>
          <a:prstGeom prst="rect">
            <a:avLst/>
          </a:prstGeom>
          <a:noFill/>
          <a:ln>
            <a:noFill/>
          </a:ln>
        </p:spPr>
        <p:txBody>
          <a:bodyPr anchorCtr="0" anchor="ctr" bIns="91425" lIns="91425" spcFirstLastPara="1" rIns="91425" wrap="square" tIns="91425">
            <a:noAutofit/>
          </a:bodyPr>
          <a:lstStyle/>
          <a:p>
            <a:pPr indent="-330200" lvl="0" marL="457200" rtl="0">
              <a:spcBef>
                <a:spcPts val="0"/>
              </a:spcBef>
              <a:spcAft>
                <a:spcPts val="0"/>
              </a:spcAft>
              <a:buClr>
                <a:srgbClr val="1C4587"/>
              </a:buClr>
              <a:buSzPts val="1600"/>
              <a:buChar char="❖"/>
            </a:pPr>
            <a:r>
              <a:rPr lang="en-GB" sz="1600">
                <a:solidFill>
                  <a:srgbClr val="1C4587"/>
                </a:solidFill>
              </a:rPr>
              <a:t>Palabras asociadas a Trendy y Ciencia, m</a:t>
            </a:r>
            <a:r>
              <a:rPr lang="en-GB" sz="1600">
                <a:solidFill>
                  <a:srgbClr val="1C4587"/>
                </a:solidFill>
              </a:rPr>
              <a:t>ayormente utilizadas en la revista de </a:t>
            </a:r>
            <a:r>
              <a:rPr lang="en-GB" sz="1600">
                <a:solidFill>
                  <a:srgbClr val="1C4587"/>
                </a:solidFill>
              </a:rPr>
              <a:t>orientación</a:t>
            </a:r>
            <a:r>
              <a:rPr lang="en-GB" sz="1600">
                <a:solidFill>
                  <a:srgbClr val="1C4587"/>
                </a:solidFill>
              </a:rPr>
              <a:t> masculina con una diferencia significativa a lo largo de los </a:t>
            </a:r>
            <a:r>
              <a:rPr lang="en-GB" sz="1600">
                <a:solidFill>
                  <a:srgbClr val="1C4587"/>
                </a:solidFill>
              </a:rPr>
              <a:t>años</a:t>
            </a:r>
            <a:r>
              <a:rPr lang="en-GB" sz="1600">
                <a:solidFill>
                  <a:srgbClr val="1C4587"/>
                </a:solidFill>
              </a:rPr>
              <a:t>.</a:t>
            </a:r>
            <a:endParaRPr sz="1600">
              <a:solidFill>
                <a:srgbClr val="1C4587"/>
              </a:solidFill>
            </a:endParaRPr>
          </a:p>
          <a:p>
            <a:pPr indent="-330200" lvl="0" marL="457200" rtl="0">
              <a:spcBef>
                <a:spcPts val="0"/>
              </a:spcBef>
              <a:spcAft>
                <a:spcPts val="0"/>
              </a:spcAft>
              <a:buClr>
                <a:srgbClr val="1C4587"/>
              </a:buClr>
              <a:buSzPts val="1600"/>
              <a:buChar char="❖"/>
            </a:pPr>
            <a:r>
              <a:rPr lang="en-GB" sz="1600">
                <a:solidFill>
                  <a:srgbClr val="1C4587"/>
                </a:solidFill>
              </a:rPr>
              <a:t>Sin embargo, la revista de </a:t>
            </a:r>
            <a:r>
              <a:rPr lang="en-GB" sz="1600">
                <a:solidFill>
                  <a:srgbClr val="1C4587"/>
                </a:solidFill>
              </a:rPr>
              <a:t>orientación</a:t>
            </a:r>
            <a:r>
              <a:rPr lang="en-GB" sz="1600">
                <a:solidFill>
                  <a:srgbClr val="1C4587"/>
                </a:solidFill>
              </a:rPr>
              <a:t> femenina </a:t>
            </a:r>
            <a:r>
              <a:rPr lang="en-GB" sz="1600">
                <a:solidFill>
                  <a:srgbClr val="1C4587"/>
                </a:solidFill>
              </a:rPr>
              <a:t>comenzó</a:t>
            </a:r>
            <a:r>
              <a:rPr lang="en-GB" sz="1600">
                <a:solidFill>
                  <a:srgbClr val="1C4587"/>
                </a:solidFill>
              </a:rPr>
              <a:t> a utilizar </a:t>
            </a:r>
            <a:r>
              <a:rPr lang="en-GB" sz="1600">
                <a:solidFill>
                  <a:srgbClr val="1C4587"/>
                </a:solidFill>
              </a:rPr>
              <a:t>léxico</a:t>
            </a:r>
            <a:r>
              <a:rPr lang="en-GB" sz="1600">
                <a:solidFill>
                  <a:srgbClr val="1C4587"/>
                </a:solidFill>
              </a:rPr>
              <a:t> asociado a Ciencia. Deconstrucción de estereotipos </a:t>
            </a:r>
            <a:r>
              <a:rPr lang="en-GB" sz="1600">
                <a:solidFill>
                  <a:srgbClr val="1C4587"/>
                </a:solidFill>
              </a:rPr>
              <a:t>(Hipótesis 2)</a:t>
            </a:r>
            <a:r>
              <a:rPr lang="en-GB" sz="1600">
                <a:solidFill>
                  <a:srgbClr val="1C4587"/>
                </a:solidFill>
              </a:rPr>
              <a:t>?</a:t>
            </a:r>
            <a:endParaRPr sz="1600">
              <a:solidFill>
                <a:srgbClr val="1C4587"/>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8" name="Shape 208"/>
        <p:cNvGrpSpPr/>
        <p:nvPr/>
      </p:nvGrpSpPr>
      <p:grpSpPr>
        <a:xfrm>
          <a:off x="0" y="0"/>
          <a:ext cx="0" cy="0"/>
          <a:chOff x="0" y="0"/>
          <a:chExt cx="0" cy="0"/>
        </a:xfrm>
      </p:grpSpPr>
      <p:sp>
        <p:nvSpPr>
          <p:cNvPr id="209" name="Google Shape;209;p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GB"/>
              <a:t>Listados de Palabras - Evolucionamos?</a:t>
            </a:r>
            <a:endParaRPr/>
          </a:p>
        </p:txBody>
      </p:sp>
      <p:pic>
        <p:nvPicPr>
          <p:cNvPr id="210" name="Google Shape;210;p33"/>
          <p:cNvPicPr preferRelativeResize="0"/>
          <p:nvPr/>
        </p:nvPicPr>
        <p:blipFill>
          <a:blip r:embed="rId3">
            <a:alphaModFix/>
          </a:blip>
          <a:stretch>
            <a:fillRect/>
          </a:stretch>
        </p:blipFill>
        <p:spPr>
          <a:xfrm>
            <a:off x="448625" y="1139674"/>
            <a:ext cx="3618946" cy="2367255"/>
          </a:xfrm>
          <a:prstGeom prst="rect">
            <a:avLst/>
          </a:prstGeom>
          <a:noFill/>
          <a:ln>
            <a:noFill/>
          </a:ln>
        </p:spPr>
      </p:pic>
      <p:pic>
        <p:nvPicPr>
          <p:cNvPr id="211" name="Google Shape;211;p33"/>
          <p:cNvPicPr preferRelativeResize="0"/>
          <p:nvPr/>
        </p:nvPicPr>
        <p:blipFill>
          <a:blip r:embed="rId4">
            <a:alphaModFix/>
          </a:blip>
          <a:stretch>
            <a:fillRect/>
          </a:stretch>
        </p:blipFill>
        <p:spPr>
          <a:xfrm>
            <a:off x="4571988" y="1096193"/>
            <a:ext cx="3751887" cy="2454204"/>
          </a:xfrm>
          <a:prstGeom prst="rect">
            <a:avLst/>
          </a:prstGeom>
          <a:noFill/>
          <a:ln>
            <a:noFill/>
          </a:ln>
        </p:spPr>
      </p:pic>
      <p:sp>
        <p:nvSpPr>
          <p:cNvPr id="212" name="Google Shape;212;p33"/>
          <p:cNvSpPr txBox="1"/>
          <p:nvPr/>
        </p:nvSpPr>
        <p:spPr>
          <a:xfrm>
            <a:off x="60000" y="3798600"/>
            <a:ext cx="9024000" cy="1344900"/>
          </a:xfrm>
          <a:prstGeom prst="rect">
            <a:avLst/>
          </a:prstGeom>
          <a:noFill/>
          <a:ln>
            <a:noFill/>
          </a:ln>
        </p:spPr>
        <p:txBody>
          <a:bodyPr anchorCtr="0" anchor="ctr" bIns="91425" lIns="91425" spcFirstLastPara="1" rIns="91425" wrap="square" tIns="91425">
            <a:noAutofit/>
          </a:bodyPr>
          <a:lstStyle/>
          <a:p>
            <a:pPr indent="-330200" lvl="0" marL="457200" marR="0" rtl="0" algn="l">
              <a:lnSpc>
                <a:spcPct val="100000"/>
              </a:lnSpc>
              <a:spcBef>
                <a:spcPts val="0"/>
              </a:spcBef>
              <a:spcAft>
                <a:spcPts val="0"/>
              </a:spcAft>
              <a:buClr>
                <a:srgbClr val="1C4587"/>
              </a:buClr>
              <a:buSzPts val="1600"/>
              <a:buChar char="❖"/>
            </a:pPr>
            <a:r>
              <a:rPr lang="en-GB" sz="1600">
                <a:solidFill>
                  <a:srgbClr val="1C4587"/>
                </a:solidFill>
              </a:rPr>
              <a:t>C</a:t>
            </a:r>
            <a:r>
              <a:rPr lang="en-GB" sz="1600">
                <a:solidFill>
                  <a:srgbClr val="1C4587"/>
                </a:solidFill>
              </a:rPr>
              <a:t>laramente notamos un cambio de comportamiento a lo largo de los años (Hipótesis 2).</a:t>
            </a:r>
            <a:endParaRPr sz="1600">
              <a:solidFill>
                <a:srgbClr val="1C4587"/>
              </a:solidFill>
            </a:endParaRPr>
          </a:p>
          <a:p>
            <a:pPr indent="-330200" lvl="0" marL="457200" marR="0" rtl="0" algn="l">
              <a:lnSpc>
                <a:spcPct val="100000"/>
              </a:lnSpc>
              <a:spcBef>
                <a:spcPts val="0"/>
              </a:spcBef>
              <a:spcAft>
                <a:spcPts val="0"/>
              </a:spcAft>
              <a:buClr>
                <a:srgbClr val="1C4587"/>
              </a:buClr>
              <a:buSzPts val="1600"/>
              <a:buChar char="❖"/>
            </a:pPr>
            <a:r>
              <a:rPr lang="en-GB" sz="1600">
                <a:solidFill>
                  <a:srgbClr val="1C4587"/>
                </a:solidFill>
              </a:rPr>
              <a:t>Feminismo es a partir de 2014 que toma relevancia en ambas revistas, aunque en mayor medida en Ohlala, seguramente relacionado a un cambio cultural.</a:t>
            </a:r>
            <a:endParaRPr sz="1600">
              <a:solidFill>
                <a:srgbClr val="1C4587"/>
              </a:solidFill>
            </a:endParaRPr>
          </a:p>
          <a:p>
            <a:pPr indent="-330200" lvl="0" marL="457200" marR="0" rtl="0" algn="l">
              <a:lnSpc>
                <a:spcPct val="100000"/>
              </a:lnSpc>
              <a:spcBef>
                <a:spcPts val="0"/>
              </a:spcBef>
              <a:spcAft>
                <a:spcPts val="0"/>
              </a:spcAft>
              <a:buClr>
                <a:srgbClr val="1C4587"/>
              </a:buClr>
              <a:buSzPts val="1600"/>
              <a:buChar char="❖"/>
            </a:pPr>
            <a:r>
              <a:rPr lang="en-GB" sz="1600">
                <a:solidFill>
                  <a:srgbClr val="1C4587"/>
                </a:solidFill>
              </a:rPr>
              <a:t>Las palabras sexistas eran mayormente usadas en Brando, con diferencias significativas versus Ohlala (excepto 2008 y 2015). Sin embargo en 2016 las curvas se cruzan. </a:t>
            </a:r>
            <a:endParaRPr/>
          </a:p>
          <a:p>
            <a:pPr indent="0" lvl="0" marL="0" rtl="0">
              <a:spcBef>
                <a:spcPts val="0"/>
              </a:spcBef>
              <a:spcAft>
                <a:spcPts val="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6" name="Shape 216"/>
        <p:cNvGrpSpPr/>
        <p:nvPr/>
      </p:nvGrpSpPr>
      <p:grpSpPr>
        <a:xfrm>
          <a:off x="0" y="0"/>
          <a:ext cx="0" cy="0"/>
          <a:chOff x="0" y="0"/>
          <a:chExt cx="0" cy="0"/>
        </a:xfrm>
      </p:grpSpPr>
      <p:sp>
        <p:nvSpPr>
          <p:cNvPr id="217" name="Google Shape;217;p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GB"/>
              <a:t>Listados de Palabras - Aspiraciones por </a:t>
            </a:r>
            <a:r>
              <a:rPr lang="en-GB"/>
              <a:t>género</a:t>
            </a:r>
            <a:endParaRPr/>
          </a:p>
        </p:txBody>
      </p:sp>
      <p:pic>
        <p:nvPicPr>
          <p:cNvPr id="218" name="Google Shape;218;p34"/>
          <p:cNvPicPr preferRelativeResize="0"/>
          <p:nvPr/>
        </p:nvPicPr>
        <p:blipFill>
          <a:blip r:embed="rId3">
            <a:alphaModFix/>
          </a:blip>
          <a:stretch>
            <a:fillRect/>
          </a:stretch>
        </p:blipFill>
        <p:spPr>
          <a:xfrm>
            <a:off x="551450" y="1121688"/>
            <a:ext cx="3690270" cy="2315448"/>
          </a:xfrm>
          <a:prstGeom prst="rect">
            <a:avLst/>
          </a:prstGeom>
          <a:noFill/>
          <a:ln>
            <a:noFill/>
          </a:ln>
        </p:spPr>
      </p:pic>
      <p:pic>
        <p:nvPicPr>
          <p:cNvPr id="219" name="Google Shape;219;p34"/>
          <p:cNvPicPr preferRelativeResize="0"/>
          <p:nvPr/>
        </p:nvPicPr>
        <p:blipFill>
          <a:blip r:embed="rId4">
            <a:alphaModFix/>
          </a:blip>
          <a:stretch>
            <a:fillRect/>
          </a:stretch>
        </p:blipFill>
        <p:spPr>
          <a:xfrm>
            <a:off x="4874830" y="1093925"/>
            <a:ext cx="3567121" cy="2370974"/>
          </a:xfrm>
          <a:prstGeom prst="rect">
            <a:avLst/>
          </a:prstGeom>
          <a:noFill/>
          <a:ln>
            <a:noFill/>
          </a:ln>
        </p:spPr>
      </p:pic>
      <p:sp>
        <p:nvSpPr>
          <p:cNvPr id="220" name="Google Shape;220;p34"/>
          <p:cNvSpPr txBox="1"/>
          <p:nvPr/>
        </p:nvSpPr>
        <p:spPr>
          <a:xfrm>
            <a:off x="0" y="3388700"/>
            <a:ext cx="9144000" cy="1754700"/>
          </a:xfrm>
          <a:prstGeom prst="rect">
            <a:avLst/>
          </a:prstGeom>
          <a:noFill/>
          <a:ln>
            <a:noFill/>
          </a:ln>
        </p:spPr>
        <p:txBody>
          <a:bodyPr anchorCtr="0" anchor="ctr" bIns="91425" lIns="91425" spcFirstLastPara="1" rIns="91425" wrap="square" tIns="91425">
            <a:noAutofit/>
          </a:bodyPr>
          <a:lstStyle/>
          <a:p>
            <a:pPr indent="-330200" lvl="0" marL="457200" marR="0" rtl="0" algn="l">
              <a:lnSpc>
                <a:spcPct val="100000"/>
              </a:lnSpc>
              <a:spcBef>
                <a:spcPts val="0"/>
              </a:spcBef>
              <a:spcAft>
                <a:spcPts val="0"/>
              </a:spcAft>
              <a:buClr>
                <a:srgbClr val="1C4587"/>
              </a:buClr>
              <a:buSzPts val="1600"/>
              <a:buChar char="❖"/>
            </a:pPr>
            <a:r>
              <a:rPr lang="en-GB" sz="1600">
                <a:solidFill>
                  <a:srgbClr val="1C4587"/>
                </a:solidFill>
              </a:rPr>
              <a:t>En Horóscopo, excepto el año 2011, las diferencias son siempre significativas y orientadas hacia el público femenino. </a:t>
            </a:r>
            <a:endParaRPr sz="1600">
              <a:solidFill>
                <a:srgbClr val="1C4587"/>
              </a:solidFill>
            </a:endParaRPr>
          </a:p>
          <a:p>
            <a:pPr indent="-330200" lvl="0" marL="457200" marR="0" rtl="0" algn="l">
              <a:lnSpc>
                <a:spcPct val="100000"/>
              </a:lnSpc>
              <a:spcBef>
                <a:spcPts val="0"/>
              </a:spcBef>
              <a:spcAft>
                <a:spcPts val="0"/>
              </a:spcAft>
              <a:buClr>
                <a:srgbClr val="1C4587"/>
              </a:buClr>
              <a:buSzPts val="1600"/>
              <a:buChar char="❖"/>
            </a:pPr>
            <a:r>
              <a:rPr lang="en-GB" sz="1600">
                <a:solidFill>
                  <a:srgbClr val="1C4587"/>
                </a:solidFill>
              </a:rPr>
              <a:t>Negocios en cambio (excepto 2008) siempre muestra diferencias significativas con clara orientacion al publico masculino. Aunque se devela un comportamiento ascendente en las proporciones de uso en Ohlala (aunque siempre por debajo de Brando).</a:t>
            </a:r>
            <a:endParaRPr sz="1600">
              <a:solidFill>
                <a:srgbClr val="1C4587"/>
              </a:solidFill>
            </a:endParaRPr>
          </a:p>
          <a:p>
            <a:pPr indent="-330200" lvl="0" marL="457200" marR="0" rtl="0" algn="l">
              <a:lnSpc>
                <a:spcPct val="100000"/>
              </a:lnSpc>
              <a:spcBef>
                <a:spcPts val="0"/>
              </a:spcBef>
              <a:spcAft>
                <a:spcPts val="0"/>
              </a:spcAft>
              <a:buClr>
                <a:srgbClr val="1C4587"/>
              </a:buClr>
              <a:buSzPts val="1600"/>
              <a:buChar char="❖"/>
            </a:pPr>
            <a:r>
              <a:rPr lang="en-GB" sz="1600">
                <a:solidFill>
                  <a:srgbClr val="1C4587"/>
                </a:solidFill>
              </a:rPr>
              <a:t>A partir de este último análisis podemos afirmar el cumplimiento de la tercer hipótesis </a:t>
            </a:r>
            <a:endParaRPr sz="1600">
              <a:solidFill>
                <a:srgbClr val="1C4587"/>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4" name="Shape 224"/>
        <p:cNvGrpSpPr/>
        <p:nvPr/>
      </p:nvGrpSpPr>
      <p:grpSpPr>
        <a:xfrm>
          <a:off x="0" y="0"/>
          <a:ext cx="0" cy="0"/>
          <a:chOff x="0" y="0"/>
          <a:chExt cx="0" cy="0"/>
        </a:xfrm>
      </p:grpSpPr>
      <p:sp>
        <p:nvSpPr>
          <p:cNvPr id="225" name="Google Shape;225;p3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GB"/>
              <a:t>Propuesta de visualización</a:t>
            </a:r>
            <a:endParaRPr/>
          </a:p>
        </p:txBody>
      </p:sp>
      <p:pic>
        <p:nvPicPr>
          <p:cNvPr id="226" name="Google Shape;226;p35"/>
          <p:cNvPicPr preferRelativeResize="0"/>
          <p:nvPr/>
        </p:nvPicPr>
        <p:blipFill>
          <a:blip r:embed="rId3">
            <a:alphaModFix/>
          </a:blip>
          <a:stretch>
            <a:fillRect/>
          </a:stretch>
        </p:blipFill>
        <p:spPr>
          <a:xfrm>
            <a:off x="152400" y="1170125"/>
            <a:ext cx="8096370" cy="38209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0" name="Shape 230"/>
        <p:cNvGrpSpPr/>
        <p:nvPr/>
      </p:nvGrpSpPr>
      <p:grpSpPr>
        <a:xfrm>
          <a:off x="0" y="0"/>
          <a:ext cx="0" cy="0"/>
          <a:chOff x="0" y="0"/>
          <a:chExt cx="0" cy="0"/>
        </a:xfrm>
      </p:grpSpPr>
      <p:sp>
        <p:nvSpPr>
          <p:cNvPr id="231" name="Google Shape;231;p3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GB"/>
              <a:t>Visualización - Diagrama en bloques de Visualización Web</a:t>
            </a:r>
            <a:endParaRPr/>
          </a:p>
        </p:txBody>
      </p:sp>
      <p:pic>
        <p:nvPicPr>
          <p:cNvPr id="232" name="Google Shape;232;p36"/>
          <p:cNvPicPr preferRelativeResize="0"/>
          <p:nvPr/>
        </p:nvPicPr>
        <p:blipFill>
          <a:blip r:embed="rId3">
            <a:alphaModFix/>
          </a:blip>
          <a:stretch>
            <a:fillRect/>
          </a:stretch>
        </p:blipFill>
        <p:spPr>
          <a:xfrm>
            <a:off x="152400" y="1170125"/>
            <a:ext cx="8839201" cy="2915386"/>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6" name="Shape 236"/>
        <p:cNvGrpSpPr/>
        <p:nvPr/>
      </p:nvGrpSpPr>
      <p:grpSpPr>
        <a:xfrm>
          <a:off x="0" y="0"/>
          <a:ext cx="0" cy="0"/>
          <a:chOff x="0" y="0"/>
          <a:chExt cx="0" cy="0"/>
        </a:xfrm>
      </p:grpSpPr>
      <p:sp>
        <p:nvSpPr>
          <p:cNvPr id="237" name="Google Shape;237;p3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GB"/>
              <a:t>Visualización en Movil</a:t>
            </a:r>
            <a:endParaRPr/>
          </a:p>
        </p:txBody>
      </p:sp>
      <p:pic>
        <p:nvPicPr>
          <p:cNvPr id="238" name="Google Shape;238;p37"/>
          <p:cNvPicPr preferRelativeResize="0"/>
          <p:nvPr/>
        </p:nvPicPr>
        <p:blipFill>
          <a:blip r:embed="rId3">
            <a:alphaModFix/>
          </a:blip>
          <a:stretch>
            <a:fillRect/>
          </a:stretch>
        </p:blipFill>
        <p:spPr>
          <a:xfrm>
            <a:off x="383250" y="1117550"/>
            <a:ext cx="6085481" cy="3820974"/>
          </a:xfrm>
          <a:prstGeom prst="rect">
            <a:avLst/>
          </a:prstGeom>
          <a:noFill/>
          <a:ln>
            <a:noFill/>
          </a:ln>
        </p:spPr>
      </p:pic>
      <p:pic>
        <p:nvPicPr>
          <p:cNvPr id="239" name="Google Shape;239;p37"/>
          <p:cNvPicPr preferRelativeResize="0"/>
          <p:nvPr/>
        </p:nvPicPr>
        <p:blipFill>
          <a:blip r:embed="rId4">
            <a:alphaModFix/>
          </a:blip>
          <a:stretch>
            <a:fillRect/>
          </a:stretch>
        </p:blipFill>
        <p:spPr>
          <a:xfrm>
            <a:off x="2777325" y="2571750"/>
            <a:ext cx="5604237" cy="23667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GB"/>
              <a:t>Objetivo general </a:t>
            </a:r>
            <a:endParaRPr/>
          </a:p>
        </p:txBody>
      </p:sp>
      <p:sp>
        <p:nvSpPr>
          <p:cNvPr id="73" name="Google Shape;73;p15"/>
          <p:cNvSpPr txBox="1"/>
          <p:nvPr>
            <p:ph idx="1" type="body"/>
          </p:nvPr>
        </p:nvSpPr>
        <p:spPr>
          <a:xfrm>
            <a:off x="311700" y="1234075"/>
            <a:ext cx="8520600" cy="3334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sz="2800"/>
          </a:p>
          <a:p>
            <a:pPr indent="0" lvl="0" marL="0" rtl="0" algn="ctr">
              <a:spcBef>
                <a:spcPts val="1600"/>
              </a:spcBef>
              <a:spcAft>
                <a:spcPts val="0"/>
              </a:spcAft>
              <a:buNone/>
            </a:pPr>
            <a:r>
              <a:rPr lang="en-GB" sz="2800"/>
              <a:t>Analizar los estereotipos presentes en las revistas de consumo masivo, y su evolución, mediante técnicas de procesamiento de lenguaje.</a:t>
            </a:r>
            <a:endParaRPr sz="2800"/>
          </a:p>
          <a:p>
            <a:pPr indent="0" lvl="0" marL="0" rtl="0">
              <a:spcBef>
                <a:spcPts val="160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GB"/>
              <a:t>Objetivos específicos</a:t>
            </a:r>
            <a:endParaRPr/>
          </a:p>
        </p:txBody>
      </p:sp>
      <p:sp>
        <p:nvSpPr>
          <p:cNvPr id="79" name="Google Shape;79;p16"/>
          <p:cNvSpPr txBox="1"/>
          <p:nvPr>
            <p:ph idx="1" type="body"/>
          </p:nvPr>
        </p:nvSpPr>
        <p:spPr>
          <a:xfrm>
            <a:off x="311700" y="1234075"/>
            <a:ext cx="8520600" cy="3334800"/>
          </a:xfrm>
          <a:prstGeom prst="rect">
            <a:avLst/>
          </a:prstGeom>
          <a:effectLst>
            <a:reflection blurRad="0" dir="5400000" dist="38100" endA="0" fadeDir="5400012" kx="0" rotWithShape="0" algn="bl" stPos="0" sy="-100000" ky="0"/>
          </a:effectLst>
        </p:spPr>
        <p:txBody>
          <a:bodyPr anchorCtr="0" anchor="t" bIns="91425" lIns="91425" spcFirstLastPara="1" rIns="91425" wrap="square" tIns="162000">
            <a:noAutofit/>
          </a:bodyPr>
          <a:lstStyle/>
          <a:p>
            <a:pPr indent="-342900" lvl="0" marL="457200" rtl="0">
              <a:spcBef>
                <a:spcPts val="1000"/>
              </a:spcBef>
              <a:spcAft>
                <a:spcPts val="0"/>
              </a:spcAft>
              <a:buSzPts val="1800"/>
              <a:buChar char="●"/>
            </a:pPr>
            <a:r>
              <a:rPr lang="en-GB"/>
              <a:t>Scrapear los corpus de las revistas Brando y OhLalá! para diferentes años entre 2008 y 2018.</a:t>
            </a:r>
            <a:endParaRPr/>
          </a:p>
          <a:p>
            <a:pPr indent="-342900" lvl="0" marL="457200" rtl="0">
              <a:spcBef>
                <a:spcPts val="1600"/>
              </a:spcBef>
              <a:spcAft>
                <a:spcPts val="0"/>
              </a:spcAft>
              <a:buSzPts val="1800"/>
              <a:buChar char="●"/>
            </a:pPr>
            <a:r>
              <a:rPr lang="en-GB"/>
              <a:t>Topic Modeling</a:t>
            </a:r>
            <a:endParaRPr/>
          </a:p>
          <a:p>
            <a:pPr indent="-342900" lvl="0" marL="457200" rtl="0">
              <a:spcBef>
                <a:spcPts val="1600"/>
              </a:spcBef>
              <a:spcAft>
                <a:spcPts val="0"/>
              </a:spcAft>
              <a:buSzPts val="1800"/>
              <a:buChar char="●"/>
            </a:pPr>
            <a:r>
              <a:rPr lang="en-GB"/>
              <a:t>Listados de Palabras de </a:t>
            </a:r>
            <a:r>
              <a:rPr lang="en-GB"/>
              <a:t>Interés</a:t>
            </a:r>
            <a:endParaRPr/>
          </a:p>
          <a:p>
            <a:pPr indent="-342900" lvl="0" marL="457200" rtl="0">
              <a:spcBef>
                <a:spcPts val="1600"/>
              </a:spcBef>
              <a:spcAft>
                <a:spcPts val="1600"/>
              </a:spcAft>
              <a:buSzPts val="1800"/>
              <a:buChar char="●"/>
            </a:pPr>
            <a:r>
              <a:rPr lang="en-GB"/>
              <a:t>Visualización</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GB"/>
              <a:t>Hipotesis</a:t>
            </a:r>
            <a:endParaRPr/>
          </a:p>
        </p:txBody>
      </p:sp>
      <p:sp>
        <p:nvSpPr>
          <p:cNvPr id="85" name="Google Shape;85;p17"/>
          <p:cNvSpPr txBox="1"/>
          <p:nvPr>
            <p:ph idx="1" type="body"/>
          </p:nvPr>
        </p:nvSpPr>
        <p:spPr>
          <a:xfrm>
            <a:off x="311700" y="1234075"/>
            <a:ext cx="8520600" cy="3334800"/>
          </a:xfrm>
          <a:prstGeom prst="rect">
            <a:avLst/>
          </a:prstGeom>
        </p:spPr>
        <p:txBody>
          <a:bodyPr anchorCtr="0" anchor="t" bIns="91425" lIns="91425" spcFirstLastPara="1" rIns="91425" wrap="square" tIns="162000">
            <a:noAutofit/>
          </a:bodyPr>
          <a:lstStyle/>
          <a:p>
            <a:pPr indent="-342900" lvl="0" marL="457200" rtl="0">
              <a:spcBef>
                <a:spcPts val="1000"/>
              </a:spcBef>
              <a:spcAft>
                <a:spcPts val="0"/>
              </a:spcAft>
              <a:buSzPts val="1800"/>
              <a:buAutoNum type="arabicPeriod"/>
            </a:pPr>
            <a:r>
              <a:rPr lang="en-GB"/>
              <a:t>A lo largo del periodo bajo </a:t>
            </a:r>
            <a:r>
              <a:rPr lang="en-GB"/>
              <a:t>análisis</a:t>
            </a:r>
            <a:r>
              <a:rPr lang="en-GB"/>
              <a:t>, se mantiene la separabilidad de los corpus de cada revista por </a:t>
            </a:r>
            <a:r>
              <a:rPr lang="en-GB"/>
              <a:t>tópicos</a:t>
            </a:r>
            <a:r>
              <a:rPr lang="en-GB"/>
              <a:t> estereotipados, es decir que no refieren a diferencias genuinas entre el hombre y la mujer.</a:t>
            </a:r>
            <a:endParaRPr/>
          </a:p>
          <a:p>
            <a:pPr indent="-342900" lvl="0" marL="457200" rtl="0">
              <a:spcBef>
                <a:spcPts val="1600"/>
              </a:spcBef>
              <a:spcAft>
                <a:spcPts val="0"/>
              </a:spcAft>
              <a:buSzPts val="1800"/>
              <a:buAutoNum type="arabicPeriod"/>
            </a:pPr>
            <a:r>
              <a:rPr lang="en-GB"/>
              <a:t>No obstante la </a:t>
            </a:r>
            <a:r>
              <a:rPr lang="en-GB"/>
              <a:t>hipótesis</a:t>
            </a:r>
            <a:r>
              <a:rPr lang="en-GB"/>
              <a:t> 1, existe un movimiento en el tiempo, donde desaparecen ciertos </a:t>
            </a:r>
            <a:r>
              <a:rPr lang="en-GB"/>
              <a:t>tópicos</a:t>
            </a:r>
            <a:r>
              <a:rPr lang="en-GB"/>
              <a:t> de contenido </a:t>
            </a:r>
            <a:r>
              <a:rPr lang="en-GB"/>
              <a:t>más</a:t>
            </a:r>
            <a:r>
              <a:rPr lang="en-GB"/>
              <a:t> marcadamente </a:t>
            </a:r>
            <a:r>
              <a:rPr lang="en-GB"/>
              <a:t>misógino</a:t>
            </a:r>
            <a:r>
              <a:rPr lang="en-GB"/>
              <a:t> y aparecen ciertos </a:t>
            </a:r>
            <a:r>
              <a:rPr lang="en-GB"/>
              <a:t>tópicos</a:t>
            </a:r>
            <a:r>
              <a:rPr lang="en-GB"/>
              <a:t> nuevos, que expresan la </a:t>
            </a:r>
            <a:r>
              <a:rPr lang="en-GB"/>
              <a:t>superación</a:t>
            </a:r>
            <a:r>
              <a:rPr lang="en-GB"/>
              <a:t> de </a:t>
            </a:r>
            <a:r>
              <a:rPr lang="en-GB"/>
              <a:t>tabúes</a:t>
            </a:r>
            <a:r>
              <a:rPr lang="en-GB"/>
              <a:t>. </a:t>
            </a:r>
            <a:endParaRPr/>
          </a:p>
          <a:p>
            <a:pPr indent="-342900" lvl="0" marL="457200" rtl="0">
              <a:spcBef>
                <a:spcPts val="1600"/>
              </a:spcBef>
              <a:spcAft>
                <a:spcPts val="0"/>
              </a:spcAft>
              <a:buSzPts val="1800"/>
              <a:buAutoNum type="arabicPeriod"/>
            </a:pPr>
            <a:r>
              <a:rPr lang="en-GB"/>
              <a:t>Otros </a:t>
            </a:r>
            <a:r>
              <a:rPr lang="en-GB"/>
              <a:t>tópicos</a:t>
            </a:r>
            <a:r>
              <a:rPr lang="en-GB"/>
              <a:t> se mantienen en el tiempo, asignando roles aspiracionales diferenciados entre hombres y mujeres.</a:t>
            </a:r>
            <a:endParaRPr/>
          </a:p>
          <a:p>
            <a:pPr indent="0" lvl="0" marL="457200" rtl="0">
              <a:spcBef>
                <a:spcPts val="1600"/>
              </a:spcBef>
              <a:spcAft>
                <a:spcPts val="16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Google Shape;90;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GB"/>
              <a:t>Objetivos específicos: Scrapeo</a:t>
            </a:r>
            <a:endParaRPr/>
          </a:p>
        </p:txBody>
      </p:sp>
      <p:sp>
        <p:nvSpPr>
          <p:cNvPr id="91" name="Google Shape;91;p18"/>
          <p:cNvSpPr txBox="1"/>
          <p:nvPr>
            <p:ph idx="1" type="body"/>
          </p:nvPr>
        </p:nvSpPr>
        <p:spPr>
          <a:xfrm>
            <a:off x="311700" y="1234075"/>
            <a:ext cx="8520600" cy="3334800"/>
          </a:xfrm>
          <a:prstGeom prst="rect">
            <a:avLst/>
          </a:prstGeom>
        </p:spPr>
        <p:txBody>
          <a:bodyPr anchorCtr="0" anchor="t" bIns="91425" lIns="91425" spcFirstLastPara="1" rIns="91425" wrap="square" tIns="162000">
            <a:noAutofit/>
          </a:bodyPr>
          <a:lstStyle/>
          <a:p>
            <a:pPr indent="-342900" lvl="0" marL="457200" rtl="0">
              <a:lnSpc>
                <a:spcPct val="100000"/>
              </a:lnSpc>
              <a:spcBef>
                <a:spcPts val="1000"/>
              </a:spcBef>
              <a:spcAft>
                <a:spcPts val="0"/>
              </a:spcAft>
              <a:buSzPts val="1800"/>
              <a:buAutoNum type="alphaLcParenR"/>
            </a:pPr>
            <a:r>
              <a:rPr b="1" lang="en-GB"/>
              <a:t>Descarga de los </a:t>
            </a:r>
            <a:r>
              <a:rPr b="1" lang="en-GB"/>
              <a:t>artículos</a:t>
            </a:r>
            <a:r>
              <a:rPr b="1" lang="en-GB"/>
              <a:t> </a:t>
            </a:r>
            <a:r>
              <a:rPr b="1" lang="en-GB"/>
              <a:t>tageados</a:t>
            </a:r>
            <a:r>
              <a:rPr b="1" lang="en-GB"/>
              <a:t> por revista y fecha</a:t>
            </a:r>
            <a:endParaRPr b="1"/>
          </a:p>
          <a:p>
            <a:pPr indent="0" lvl="0" marL="0" rtl="0">
              <a:lnSpc>
                <a:spcPct val="100000"/>
              </a:lnSpc>
              <a:spcBef>
                <a:spcPts val="1600"/>
              </a:spcBef>
              <a:spcAft>
                <a:spcPts val="0"/>
              </a:spcAft>
              <a:buNone/>
            </a:pPr>
            <a:r>
              <a:rPr lang="en-GB"/>
              <a:t>Formato del dataset de destino: Es un diccionario de python con esta estructura</a:t>
            </a:r>
            <a:endParaRPr/>
          </a:p>
          <a:p>
            <a:pPr indent="0" lvl="0" marL="0" rtl="0">
              <a:lnSpc>
                <a:spcPct val="100000"/>
              </a:lnSpc>
              <a:spcBef>
                <a:spcPts val="1600"/>
              </a:spcBef>
              <a:spcAft>
                <a:spcPts val="0"/>
              </a:spcAft>
              <a:buNone/>
            </a:pPr>
            <a:r>
              <a:rPr b="1" lang="en-GB"/>
              <a:t>{url: [magazine, fecha, titulo, texto]}</a:t>
            </a:r>
            <a:endParaRPr b="1"/>
          </a:p>
          <a:p>
            <a:pPr indent="0" lvl="0" marL="0" rtl="0">
              <a:lnSpc>
                <a:spcPct val="100000"/>
              </a:lnSpc>
              <a:spcBef>
                <a:spcPts val="1600"/>
              </a:spcBef>
              <a:spcAft>
                <a:spcPts val="0"/>
              </a:spcAft>
              <a:buNone/>
            </a:pPr>
            <a:r>
              <a:rPr lang="en-GB" sz="1200"/>
              <a:t>donde:</a:t>
            </a:r>
            <a:endParaRPr sz="1200"/>
          </a:p>
          <a:p>
            <a:pPr indent="0" lvl="0" marL="0" rtl="0">
              <a:lnSpc>
                <a:spcPct val="100000"/>
              </a:lnSpc>
              <a:spcBef>
                <a:spcPts val="1600"/>
              </a:spcBef>
              <a:spcAft>
                <a:spcPts val="0"/>
              </a:spcAft>
              <a:buNone/>
            </a:pPr>
            <a:r>
              <a:rPr b="1" lang="en-GB" sz="1200"/>
              <a:t>url</a:t>
            </a:r>
            <a:r>
              <a:rPr lang="en-GB" sz="1200"/>
              <a:t>: Link al articulo recuperado.  </a:t>
            </a:r>
            <a:endParaRPr sz="1200"/>
          </a:p>
          <a:p>
            <a:pPr indent="0" lvl="0" marL="0" rtl="0">
              <a:lnSpc>
                <a:spcPct val="100000"/>
              </a:lnSpc>
              <a:spcBef>
                <a:spcPts val="0"/>
              </a:spcBef>
              <a:spcAft>
                <a:spcPts val="0"/>
              </a:spcAft>
              <a:buNone/>
            </a:pPr>
            <a:r>
              <a:rPr b="1" lang="en-GB" sz="1200"/>
              <a:t>magazine</a:t>
            </a:r>
            <a:r>
              <a:rPr lang="en-GB" sz="1200"/>
              <a:t>: Nombre de la revista { brando, ohlala, hola, lugares, living, jardin, editorial, tecnologia }.    </a:t>
            </a:r>
            <a:endParaRPr sz="1200"/>
          </a:p>
          <a:p>
            <a:pPr indent="0" lvl="0" marL="0" rtl="0">
              <a:lnSpc>
                <a:spcPct val="100000"/>
              </a:lnSpc>
              <a:spcBef>
                <a:spcPts val="0"/>
              </a:spcBef>
              <a:spcAft>
                <a:spcPts val="0"/>
              </a:spcAft>
              <a:buNone/>
            </a:pPr>
            <a:r>
              <a:rPr b="1" lang="en-GB" sz="1200"/>
              <a:t>fecha</a:t>
            </a:r>
            <a:r>
              <a:rPr lang="en-GB" sz="1200"/>
              <a:t>: Fecha normalizada ISO-8601 (YYYY-MM-DD). </a:t>
            </a:r>
            <a:endParaRPr sz="1200"/>
          </a:p>
          <a:p>
            <a:pPr indent="0" lvl="0" marL="0" rtl="0">
              <a:lnSpc>
                <a:spcPct val="100000"/>
              </a:lnSpc>
              <a:spcBef>
                <a:spcPts val="0"/>
              </a:spcBef>
              <a:spcAft>
                <a:spcPts val="0"/>
              </a:spcAft>
              <a:buNone/>
            </a:pPr>
            <a:r>
              <a:rPr b="1" lang="en-GB" sz="1200"/>
              <a:t>titulo</a:t>
            </a:r>
            <a:r>
              <a:rPr lang="en-GB" sz="1200"/>
              <a:t>: Titulo del articulo , limpio de </a:t>
            </a:r>
            <a:r>
              <a:rPr lang="en-GB" sz="1200"/>
              <a:t>código</a:t>
            </a:r>
            <a:r>
              <a:rPr lang="en-GB" sz="1200"/>
              <a:t> html y caracteres especiales (\n,\r). </a:t>
            </a:r>
            <a:endParaRPr sz="1200"/>
          </a:p>
          <a:p>
            <a:pPr indent="0" lvl="0" marL="0" rtl="0">
              <a:lnSpc>
                <a:spcPct val="100000"/>
              </a:lnSpc>
              <a:spcBef>
                <a:spcPts val="0"/>
              </a:spcBef>
              <a:spcAft>
                <a:spcPts val="0"/>
              </a:spcAft>
              <a:buNone/>
            </a:pPr>
            <a:r>
              <a:rPr b="1" lang="en-GB" sz="1200"/>
              <a:t>texto</a:t>
            </a:r>
            <a:r>
              <a:rPr lang="en-GB" sz="1200"/>
              <a:t>: Texto del articulo, limpio de </a:t>
            </a:r>
            <a:r>
              <a:rPr lang="en-GB" sz="1200"/>
              <a:t>código</a:t>
            </a:r>
            <a:r>
              <a:rPr lang="en-GB" sz="1200"/>
              <a:t> html y caracteres especiales.</a:t>
            </a:r>
            <a:endParaRPr sz="1200"/>
          </a:p>
          <a:p>
            <a:pPr indent="0" lvl="0" marL="0" rtl="0">
              <a:lnSpc>
                <a:spcPct val="100000"/>
              </a:lnSpc>
              <a:spcBef>
                <a:spcPts val="1000"/>
              </a:spcBef>
              <a:spcAft>
                <a:spcPts val="16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Google Shape;96;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GB"/>
              <a:t>Objetivos específicos: Scrapeo</a:t>
            </a:r>
            <a:endParaRPr/>
          </a:p>
        </p:txBody>
      </p:sp>
      <p:sp>
        <p:nvSpPr>
          <p:cNvPr id="97" name="Google Shape;97;p19"/>
          <p:cNvSpPr txBox="1"/>
          <p:nvPr>
            <p:ph idx="1" type="body"/>
          </p:nvPr>
        </p:nvSpPr>
        <p:spPr>
          <a:xfrm>
            <a:off x="494325" y="1562325"/>
            <a:ext cx="2762100" cy="1107600"/>
          </a:xfrm>
          <a:prstGeom prst="rect">
            <a:avLst/>
          </a:prstGeom>
        </p:spPr>
        <p:txBody>
          <a:bodyPr anchorCtr="0" anchor="t" bIns="91425" lIns="91425" spcFirstLastPara="1" rIns="91425" wrap="square" tIns="162000">
            <a:noAutofit/>
          </a:bodyPr>
          <a:lstStyle/>
          <a:p>
            <a:pPr indent="0" lvl="0" marL="0" rtl="0">
              <a:lnSpc>
                <a:spcPct val="100000"/>
              </a:lnSpc>
              <a:spcBef>
                <a:spcPts val="0"/>
              </a:spcBef>
              <a:spcAft>
                <a:spcPts val="0"/>
              </a:spcAft>
              <a:buClr>
                <a:schemeClr val="dk2"/>
              </a:buClr>
              <a:buSzPts val="1100"/>
              <a:buFont typeface="Arial"/>
              <a:buNone/>
            </a:pPr>
            <a:r>
              <a:rPr b="1" lang="en-GB"/>
              <a:t>Antes de la limpieza:</a:t>
            </a:r>
            <a:endParaRPr b="1"/>
          </a:p>
          <a:p>
            <a:pPr indent="0" lvl="0" marL="0" rtl="0">
              <a:lnSpc>
                <a:spcPct val="100000"/>
              </a:lnSpc>
              <a:spcBef>
                <a:spcPts val="0"/>
              </a:spcBef>
              <a:spcAft>
                <a:spcPts val="0"/>
              </a:spcAft>
              <a:buClr>
                <a:schemeClr val="dk2"/>
              </a:buClr>
              <a:buSzPts val="1100"/>
              <a:buFont typeface="Arial"/>
              <a:buNone/>
            </a:pPr>
            <a:r>
              <a:rPr lang="en-GB"/>
              <a:t>BRANDO : 7.779</a:t>
            </a:r>
            <a:endParaRPr/>
          </a:p>
          <a:p>
            <a:pPr indent="0" lvl="0" marL="0" rtl="0">
              <a:lnSpc>
                <a:spcPct val="100000"/>
              </a:lnSpc>
              <a:spcBef>
                <a:spcPts val="0"/>
              </a:spcBef>
              <a:spcAft>
                <a:spcPts val="0"/>
              </a:spcAft>
              <a:buClr>
                <a:schemeClr val="dk2"/>
              </a:buClr>
              <a:buSzPts val="1100"/>
              <a:buFont typeface="Arial"/>
              <a:buNone/>
            </a:pPr>
            <a:r>
              <a:rPr lang="en-GB"/>
              <a:t>OHLALA : 22.309</a:t>
            </a:r>
            <a:endParaRPr/>
          </a:p>
        </p:txBody>
      </p:sp>
      <p:pic>
        <p:nvPicPr>
          <p:cNvPr id="98" name="Google Shape;98;p19"/>
          <p:cNvPicPr preferRelativeResize="0"/>
          <p:nvPr/>
        </p:nvPicPr>
        <p:blipFill>
          <a:blip r:embed="rId3">
            <a:alphaModFix/>
          </a:blip>
          <a:stretch>
            <a:fillRect/>
          </a:stretch>
        </p:blipFill>
        <p:spPr>
          <a:xfrm>
            <a:off x="144325" y="2685125"/>
            <a:ext cx="3188325" cy="2391250"/>
          </a:xfrm>
          <a:prstGeom prst="rect">
            <a:avLst/>
          </a:prstGeom>
          <a:noFill/>
          <a:ln>
            <a:noFill/>
          </a:ln>
        </p:spPr>
      </p:pic>
      <p:sp>
        <p:nvSpPr>
          <p:cNvPr id="99" name="Google Shape;99;p19"/>
          <p:cNvSpPr txBox="1"/>
          <p:nvPr>
            <p:ph idx="1" type="body"/>
          </p:nvPr>
        </p:nvSpPr>
        <p:spPr>
          <a:xfrm>
            <a:off x="3986025" y="1569213"/>
            <a:ext cx="2762100" cy="1107600"/>
          </a:xfrm>
          <a:prstGeom prst="rect">
            <a:avLst/>
          </a:prstGeom>
        </p:spPr>
        <p:txBody>
          <a:bodyPr anchorCtr="0" anchor="t" bIns="91425" lIns="91425" spcFirstLastPara="1" rIns="91425" wrap="square" tIns="162000">
            <a:noAutofit/>
          </a:bodyPr>
          <a:lstStyle/>
          <a:p>
            <a:pPr indent="0" lvl="0" marL="0" rtl="0">
              <a:lnSpc>
                <a:spcPct val="100000"/>
              </a:lnSpc>
              <a:spcBef>
                <a:spcPts val="0"/>
              </a:spcBef>
              <a:spcAft>
                <a:spcPts val="0"/>
              </a:spcAft>
              <a:buClr>
                <a:schemeClr val="dk2"/>
              </a:buClr>
              <a:buSzPts val="1100"/>
              <a:buFont typeface="Arial"/>
              <a:buNone/>
            </a:pPr>
            <a:r>
              <a:rPr b="1" lang="en-GB"/>
              <a:t>Luego</a:t>
            </a:r>
            <a:r>
              <a:rPr b="1" lang="en-GB"/>
              <a:t> de la limpieza:</a:t>
            </a:r>
            <a:endParaRPr b="1"/>
          </a:p>
          <a:p>
            <a:pPr indent="0" lvl="0" marL="0" rtl="0">
              <a:lnSpc>
                <a:spcPct val="100000"/>
              </a:lnSpc>
              <a:spcBef>
                <a:spcPts val="0"/>
              </a:spcBef>
              <a:spcAft>
                <a:spcPts val="0"/>
              </a:spcAft>
              <a:buClr>
                <a:schemeClr val="dk2"/>
              </a:buClr>
              <a:buSzPts val="1100"/>
              <a:buFont typeface="Arial"/>
              <a:buNone/>
            </a:pPr>
            <a:r>
              <a:rPr lang="en-GB"/>
              <a:t>BRANDO : 6.060</a:t>
            </a:r>
            <a:endParaRPr/>
          </a:p>
          <a:p>
            <a:pPr indent="0" lvl="0" marL="0" rtl="0">
              <a:lnSpc>
                <a:spcPct val="100000"/>
              </a:lnSpc>
              <a:spcBef>
                <a:spcPts val="0"/>
              </a:spcBef>
              <a:spcAft>
                <a:spcPts val="0"/>
              </a:spcAft>
              <a:buClr>
                <a:schemeClr val="dk2"/>
              </a:buClr>
              <a:buSzPts val="1100"/>
              <a:buFont typeface="Arial"/>
              <a:buNone/>
            </a:pPr>
            <a:r>
              <a:rPr lang="en-GB"/>
              <a:t>OHLALA : 18.082</a:t>
            </a:r>
            <a:endParaRPr/>
          </a:p>
        </p:txBody>
      </p:sp>
      <p:pic>
        <p:nvPicPr>
          <p:cNvPr id="100" name="Google Shape;100;p19"/>
          <p:cNvPicPr preferRelativeResize="0"/>
          <p:nvPr/>
        </p:nvPicPr>
        <p:blipFill>
          <a:blip r:embed="rId4">
            <a:alphaModFix/>
          </a:blip>
          <a:stretch>
            <a:fillRect/>
          </a:stretch>
        </p:blipFill>
        <p:spPr>
          <a:xfrm>
            <a:off x="3443525" y="2719075"/>
            <a:ext cx="3188325" cy="2391250"/>
          </a:xfrm>
          <a:prstGeom prst="rect">
            <a:avLst/>
          </a:prstGeom>
          <a:noFill/>
          <a:ln>
            <a:noFill/>
          </a:ln>
        </p:spPr>
      </p:pic>
      <p:sp>
        <p:nvSpPr>
          <p:cNvPr id="101" name="Google Shape;101;p19"/>
          <p:cNvSpPr txBox="1"/>
          <p:nvPr/>
        </p:nvSpPr>
        <p:spPr>
          <a:xfrm>
            <a:off x="375375" y="1072725"/>
            <a:ext cx="3000000" cy="5727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b="1" i="1" lang="en-GB" sz="2200">
                <a:solidFill>
                  <a:schemeClr val="dk2"/>
                </a:solidFill>
                <a:latin typeface="Playfair Display"/>
                <a:ea typeface="Playfair Display"/>
                <a:cs typeface="Playfair Display"/>
                <a:sym typeface="Playfair Display"/>
              </a:rPr>
              <a:t>Cantidad de artículos</a:t>
            </a:r>
            <a:endParaRPr b="1" i="1" sz="2200">
              <a:solidFill>
                <a:schemeClr val="dk2"/>
              </a:solidFill>
              <a:latin typeface="Playfair Display"/>
              <a:ea typeface="Playfair Display"/>
              <a:cs typeface="Playfair Display"/>
              <a:sym typeface="Playfair Display"/>
            </a:endParaRPr>
          </a:p>
        </p:txBody>
      </p:sp>
      <p:sp>
        <p:nvSpPr>
          <p:cNvPr id="102" name="Google Shape;102;p19"/>
          <p:cNvSpPr txBox="1"/>
          <p:nvPr/>
        </p:nvSpPr>
        <p:spPr>
          <a:xfrm>
            <a:off x="6925325" y="1170950"/>
            <a:ext cx="2495400" cy="3000000"/>
          </a:xfrm>
          <a:prstGeom prst="rect">
            <a:avLst/>
          </a:prstGeom>
          <a:noFill/>
          <a:ln>
            <a:noFill/>
          </a:ln>
        </p:spPr>
        <p:txBody>
          <a:bodyPr anchorCtr="0" anchor="ctr" bIns="91425" lIns="91425" spcFirstLastPara="1" rIns="91425" wrap="square" tIns="91425">
            <a:noAutofit/>
          </a:bodyPr>
          <a:lstStyle/>
          <a:p>
            <a:pPr indent="0" lvl="0" marL="0" rtl="0">
              <a:lnSpc>
                <a:spcPct val="115000"/>
              </a:lnSpc>
              <a:spcBef>
                <a:spcPts val="1000"/>
              </a:spcBef>
              <a:spcAft>
                <a:spcPts val="0"/>
              </a:spcAft>
              <a:buNone/>
            </a:pPr>
            <a:r>
              <a:rPr lang="en-GB" sz="1800">
                <a:solidFill>
                  <a:srgbClr val="351C75"/>
                </a:solidFill>
                <a:latin typeface="Playfair Display"/>
                <a:ea typeface="Playfair Display"/>
                <a:cs typeface="Playfair Display"/>
                <a:sym typeface="Playfair Display"/>
              </a:rPr>
              <a:t>Eliminación</a:t>
            </a:r>
            <a:r>
              <a:rPr lang="en-GB" sz="1800">
                <a:solidFill>
                  <a:srgbClr val="351C75"/>
                </a:solidFill>
                <a:latin typeface="Playfair Display"/>
                <a:ea typeface="Playfair Display"/>
                <a:cs typeface="Playfair Display"/>
                <a:sym typeface="Playfair Display"/>
              </a:rPr>
              <a:t> de </a:t>
            </a:r>
            <a:r>
              <a:rPr lang="en-GB" sz="1800">
                <a:solidFill>
                  <a:srgbClr val="351C75"/>
                </a:solidFill>
                <a:latin typeface="Playfair Display"/>
                <a:ea typeface="Playfair Display"/>
                <a:cs typeface="Playfair Display"/>
                <a:sym typeface="Playfair Display"/>
              </a:rPr>
              <a:t>artículos</a:t>
            </a:r>
            <a:r>
              <a:rPr lang="en-GB" sz="1800">
                <a:solidFill>
                  <a:srgbClr val="351C75"/>
                </a:solidFill>
                <a:latin typeface="Playfair Display"/>
                <a:ea typeface="Playfair Display"/>
                <a:cs typeface="Playfair Display"/>
                <a:sym typeface="Playfair Display"/>
              </a:rPr>
              <a:t> </a:t>
            </a:r>
            <a:r>
              <a:rPr lang="en-GB" sz="1800">
                <a:solidFill>
                  <a:srgbClr val="351C75"/>
                </a:solidFill>
                <a:latin typeface="Playfair Display"/>
                <a:ea typeface="Playfair Display"/>
                <a:cs typeface="Playfair Display"/>
                <a:sym typeface="Playfair Display"/>
              </a:rPr>
              <a:t>vacíos</a:t>
            </a:r>
            <a:r>
              <a:rPr lang="en-GB" sz="1800">
                <a:solidFill>
                  <a:srgbClr val="351C75"/>
                </a:solidFill>
                <a:latin typeface="Playfair Display"/>
                <a:ea typeface="Playfair Display"/>
                <a:cs typeface="Playfair Display"/>
                <a:sym typeface="Playfair Display"/>
              </a:rPr>
              <a:t>:</a:t>
            </a:r>
            <a:endParaRPr sz="1800">
              <a:solidFill>
                <a:srgbClr val="351C75"/>
              </a:solidFill>
              <a:latin typeface="Playfair Display"/>
              <a:ea typeface="Playfair Display"/>
              <a:cs typeface="Playfair Display"/>
              <a:sym typeface="Playfair Display"/>
            </a:endParaRPr>
          </a:p>
          <a:p>
            <a:pPr indent="-342900" lvl="0" marL="457200" rtl="0">
              <a:lnSpc>
                <a:spcPct val="115000"/>
              </a:lnSpc>
              <a:spcBef>
                <a:spcPts val="1000"/>
              </a:spcBef>
              <a:spcAft>
                <a:spcPts val="0"/>
              </a:spcAft>
              <a:buClr>
                <a:srgbClr val="351C75"/>
              </a:buClr>
              <a:buSzPts val="1800"/>
              <a:buFont typeface="Playfair Display"/>
              <a:buChar char="●"/>
            </a:pPr>
            <a:r>
              <a:rPr lang="en-GB" sz="1800">
                <a:solidFill>
                  <a:srgbClr val="351C75"/>
                </a:solidFill>
                <a:latin typeface="Playfair Display"/>
                <a:ea typeface="Playfair Display"/>
                <a:cs typeface="Playfair Display"/>
                <a:sym typeface="Playfair Display"/>
              </a:rPr>
              <a:t>Encuestas</a:t>
            </a:r>
            <a:endParaRPr sz="1800">
              <a:solidFill>
                <a:srgbClr val="351C75"/>
              </a:solidFill>
              <a:latin typeface="Playfair Display"/>
              <a:ea typeface="Playfair Display"/>
              <a:cs typeface="Playfair Display"/>
              <a:sym typeface="Playfair Display"/>
            </a:endParaRPr>
          </a:p>
          <a:p>
            <a:pPr indent="-342900" lvl="0" marL="457200" rtl="0">
              <a:lnSpc>
                <a:spcPct val="115000"/>
              </a:lnSpc>
              <a:spcBef>
                <a:spcPts val="1000"/>
              </a:spcBef>
              <a:spcAft>
                <a:spcPts val="0"/>
              </a:spcAft>
              <a:buClr>
                <a:srgbClr val="351C75"/>
              </a:buClr>
              <a:buSzPts val="1800"/>
              <a:buFont typeface="Playfair Display"/>
              <a:buChar char="●"/>
            </a:pPr>
            <a:r>
              <a:rPr lang="en-GB" sz="1800">
                <a:solidFill>
                  <a:srgbClr val="351C75"/>
                </a:solidFill>
                <a:latin typeface="Playfair Display"/>
                <a:ea typeface="Playfair Display"/>
                <a:cs typeface="Playfair Display"/>
                <a:sym typeface="Playfair Display"/>
              </a:rPr>
              <a:t>Imagenes</a:t>
            </a:r>
            <a:endParaRPr sz="1800">
              <a:solidFill>
                <a:srgbClr val="351C75"/>
              </a:solidFill>
              <a:latin typeface="Playfair Display"/>
              <a:ea typeface="Playfair Display"/>
              <a:cs typeface="Playfair Display"/>
              <a:sym typeface="Playfair Display"/>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Google Shape;107;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GB"/>
              <a:t>Limpieza del Dataset</a:t>
            </a:r>
            <a:endParaRPr/>
          </a:p>
        </p:txBody>
      </p:sp>
      <p:sp>
        <p:nvSpPr>
          <p:cNvPr id="108" name="Google Shape;108;p20"/>
          <p:cNvSpPr txBox="1"/>
          <p:nvPr>
            <p:ph idx="1" type="body"/>
          </p:nvPr>
        </p:nvSpPr>
        <p:spPr>
          <a:xfrm>
            <a:off x="311700" y="1234075"/>
            <a:ext cx="8520600" cy="3334800"/>
          </a:xfrm>
          <a:prstGeom prst="rect">
            <a:avLst/>
          </a:prstGeom>
        </p:spPr>
        <p:txBody>
          <a:bodyPr anchorCtr="0" anchor="t" bIns="91425" lIns="91425" spcFirstLastPara="1" rIns="91425" wrap="square" tIns="162000">
            <a:noAutofit/>
          </a:bodyPr>
          <a:lstStyle/>
          <a:p>
            <a:pPr indent="0" lvl="0" marL="0" rtl="0">
              <a:lnSpc>
                <a:spcPct val="100000"/>
              </a:lnSpc>
              <a:spcBef>
                <a:spcPts val="1000"/>
              </a:spcBef>
              <a:spcAft>
                <a:spcPts val="0"/>
              </a:spcAft>
              <a:buNone/>
            </a:pPr>
            <a:r>
              <a:rPr b="1" lang="en-GB"/>
              <a:t>b) Limpieza del dataset</a:t>
            </a:r>
            <a:endParaRPr b="1"/>
          </a:p>
          <a:p>
            <a:pPr indent="-342900" lvl="0" marL="457200" rtl="0">
              <a:lnSpc>
                <a:spcPct val="100000"/>
              </a:lnSpc>
              <a:spcBef>
                <a:spcPts val="1600"/>
              </a:spcBef>
              <a:spcAft>
                <a:spcPts val="0"/>
              </a:spcAft>
              <a:buSzPts val="1800"/>
              <a:buChar char="-"/>
            </a:pPr>
            <a:r>
              <a:rPr lang="en-GB"/>
              <a:t>Eliminación de stopwords </a:t>
            </a:r>
            <a:endParaRPr/>
          </a:p>
          <a:p>
            <a:pPr indent="-342900" lvl="0" marL="457200" rtl="0">
              <a:lnSpc>
                <a:spcPct val="100000"/>
              </a:lnSpc>
              <a:spcBef>
                <a:spcPts val="0"/>
              </a:spcBef>
              <a:spcAft>
                <a:spcPts val="0"/>
              </a:spcAft>
              <a:buSzPts val="1800"/>
              <a:buChar char="-"/>
            </a:pPr>
            <a:r>
              <a:rPr lang="en-GB"/>
              <a:t>Reemplazo de signos de puntuación por espacios</a:t>
            </a:r>
            <a:endParaRPr/>
          </a:p>
          <a:p>
            <a:pPr indent="-342900" lvl="0" marL="457200" rtl="0">
              <a:lnSpc>
                <a:spcPct val="100000"/>
              </a:lnSpc>
              <a:spcBef>
                <a:spcPts val="0"/>
              </a:spcBef>
              <a:spcAft>
                <a:spcPts val="0"/>
              </a:spcAft>
              <a:buSzPts val="1800"/>
              <a:buChar char="-"/>
            </a:pPr>
            <a:r>
              <a:rPr lang="en-GB"/>
              <a:t>Eliminación</a:t>
            </a:r>
            <a:r>
              <a:rPr lang="en-GB"/>
              <a:t> de tildes y caracteres especiales, t</a:t>
            </a:r>
            <a:r>
              <a:rPr lang="en-GB"/>
              <a:t>ransformación</a:t>
            </a:r>
            <a:r>
              <a:rPr lang="en-GB"/>
              <a:t> a </a:t>
            </a:r>
            <a:r>
              <a:rPr lang="en-GB"/>
              <a:t>minúsculas</a:t>
            </a:r>
            <a:endParaRPr/>
          </a:p>
          <a:p>
            <a:pPr indent="-342900" lvl="0" marL="457200" rtl="0">
              <a:lnSpc>
                <a:spcPct val="100000"/>
              </a:lnSpc>
              <a:spcBef>
                <a:spcPts val="0"/>
              </a:spcBef>
              <a:spcAft>
                <a:spcPts val="0"/>
              </a:spcAft>
              <a:buSzPts val="1800"/>
              <a:buChar char="-"/>
            </a:pPr>
            <a:r>
              <a:rPr lang="en-GB"/>
              <a:t>Eliminación de palabras ‘no interesantes’ (ejemplo: ohlala, brando)</a:t>
            </a:r>
            <a:endParaRPr/>
          </a:p>
          <a:p>
            <a:pPr indent="-342900" lvl="0" marL="457200" rtl="0">
              <a:lnSpc>
                <a:spcPct val="100000"/>
              </a:lnSpc>
              <a:spcBef>
                <a:spcPts val="0"/>
              </a:spcBef>
              <a:spcAft>
                <a:spcPts val="0"/>
              </a:spcAft>
              <a:buSzPts val="1800"/>
              <a:buChar char="-"/>
            </a:pPr>
            <a:r>
              <a:rPr lang="en-GB"/>
              <a:t>Stemming y Destemming</a:t>
            </a:r>
            <a:endParaRPr/>
          </a:p>
          <a:p>
            <a:pPr indent="-342900" lvl="0" marL="457200" rtl="0">
              <a:lnSpc>
                <a:spcPct val="100000"/>
              </a:lnSpc>
              <a:spcBef>
                <a:spcPts val="0"/>
              </a:spcBef>
              <a:spcAft>
                <a:spcPts val="0"/>
              </a:spcAft>
              <a:buSzPts val="1800"/>
              <a:buChar char="-"/>
            </a:pPr>
            <a:r>
              <a:rPr lang="en-GB"/>
              <a:t>Eliminación</a:t>
            </a:r>
            <a:r>
              <a:rPr lang="en-GB"/>
              <a:t> de Disclaimers</a:t>
            </a:r>
            <a:endParaRPr/>
          </a:p>
          <a:p>
            <a:pPr indent="-342900" lvl="0" marL="457200" rtl="0">
              <a:lnSpc>
                <a:spcPct val="100000"/>
              </a:lnSpc>
              <a:spcBef>
                <a:spcPts val="0"/>
              </a:spcBef>
              <a:spcAft>
                <a:spcPts val="0"/>
              </a:spcAft>
              <a:buSzPts val="1800"/>
              <a:buChar char="-"/>
            </a:pPr>
            <a:r>
              <a:rPr lang="en-GB"/>
              <a:t>Reemplazo de </a:t>
            </a:r>
            <a:r>
              <a:rPr lang="en-GB"/>
              <a:t>números</a:t>
            </a:r>
            <a:r>
              <a:rPr lang="en-GB"/>
              <a:t> por “NUM”</a:t>
            </a:r>
            <a:endParaRPr/>
          </a:p>
          <a:p>
            <a:pPr indent="0" lvl="0" marL="0" rtl="0" algn="ctr">
              <a:lnSpc>
                <a:spcPct val="100000"/>
              </a:lnSpc>
              <a:spcBef>
                <a:spcPts val="1600"/>
              </a:spcBef>
              <a:spcAft>
                <a:spcPts val="1600"/>
              </a:spcAft>
              <a:buNone/>
            </a:pPr>
            <a:r>
              <a:rPr b="1" lang="en-GB"/>
              <a:t>Tenemos ~103.000 tokens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Google Shape;113;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GB"/>
              <a:t>Palabras </a:t>
            </a:r>
            <a:r>
              <a:rPr lang="en-GB"/>
              <a:t>que distinguen</a:t>
            </a:r>
            <a:endParaRPr/>
          </a:p>
        </p:txBody>
      </p:sp>
      <p:pic>
        <p:nvPicPr>
          <p:cNvPr id="114" name="Google Shape;114;p21"/>
          <p:cNvPicPr preferRelativeResize="0"/>
          <p:nvPr/>
        </p:nvPicPr>
        <p:blipFill>
          <a:blip r:embed="rId3">
            <a:alphaModFix/>
          </a:blip>
          <a:stretch>
            <a:fillRect/>
          </a:stretch>
        </p:blipFill>
        <p:spPr>
          <a:xfrm>
            <a:off x="-60875" y="2214025"/>
            <a:ext cx="4480475" cy="2276628"/>
          </a:xfrm>
          <a:prstGeom prst="rect">
            <a:avLst/>
          </a:prstGeom>
          <a:noFill/>
          <a:ln>
            <a:noFill/>
          </a:ln>
        </p:spPr>
      </p:pic>
      <p:sp>
        <p:nvSpPr>
          <p:cNvPr id="115" name="Google Shape;115;p21"/>
          <p:cNvSpPr txBox="1"/>
          <p:nvPr/>
        </p:nvSpPr>
        <p:spPr>
          <a:xfrm>
            <a:off x="-5625" y="1377525"/>
            <a:ext cx="3000000" cy="5727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b="1" i="1" lang="en-GB" sz="2200">
                <a:solidFill>
                  <a:schemeClr val="dk2"/>
                </a:solidFill>
                <a:latin typeface="Playfair Display"/>
                <a:ea typeface="Playfair Display"/>
                <a:cs typeface="Playfair Display"/>
                <a:sym typeface="Playfair Display"/>
              </a:rPr>
              <a:t>BRANDO</a:t>
            </a:r>
            <a:endParaRPr b="1" i="1" sz="2200">
              <a:solidFill>
                <a:schemeClr val="dk2"/>
              </a:solidFill>
              <a:latin typeface="Playfair Display"/>
              <a:ea typeface="Playfair Display"/>
              <a:cs typeface="Playfair Display"/>
              <a:sym typeface="Playfair Display"/>
            </a:endParaRPr>
          </a:p>
        </p:txBody>
      </p:sp>
      <p:pic>
        <p:nvPicPr>
          <p:cNvPr id="116" name="Google Shape;116;p21"/>
          <p:cNvPicPr preferRelativeResize="0"/>
          <p:nvPr/>
        </p:nvPicPr>
        <p:blipFill>
          <a:blip r:embed="rId4">
            <a:alphaModFix/>
          </a:blip>
          <a:stretch>
            <a:fillRect/>
          </a:stretch>
        </p:blipFill>
        <p:spPr>
          <a:xfrm>
            <a:off x="4405100" y="2162300"/>
            <a:ext cx="4662701" cy="2369251"/>
          </a:xfrm>
          <a:prstGeom prst="rect">
            <a:avLst/>
          </a:prstGeom>
          <a:noFill/>
          <a:ln>
            <a:noFill/>
          </a:ln>
        </p:spPr>
      </p:pic>
      <p:sp>
        <p:nvSpPr>
          <p:cNvPr id="117" name="Google Shape;117;p21"/>
          <p:cNvSpPr txBox="1"/>
          <p:nvPr/>
        </p:nvSpPr>
        <p:spPr>
          <a:xfrm>
            <a:off x="4484100" y="1341750"/>
            <a:ext cx="3000000" cy="5727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b="1" i="1" lang="en-GB" sz="2200">
                <a:solidFill>
                  <a:schemeClr val="dk2"/>
                </a:solidFill>
                <a:latin typeface="Playfair Display"/>
                <a:ea typeface="Playfair Display"/>
                <a:cs typeface="Playfair Display"/>
                <a:sym typeface="Playfair Display"/>
              </a:rPr>
              <a:t>OHLALA</a:t>
            </a:r>
            <a:endParaRPr b="1" i="1" sz="2200">
              <a:solidFill>
                <a:schemeClr val="dk2"/>
              </a:solidFill>
              <a:latin typeface="Playfair Display"/>
              <a:ea typeface="Playfair Display"/>
              <a:cs typeface="Playfair Display"/>
              <a:sym typeface="Playfair Display"/>
            </a:endParaRPr>
          </a:p>
        </p:txBody>
      </p:sp>
    </p:spTree>
  </p:cSld>
  <p:clrMapOvr>
    <a:masterClrMapping/>
  </p:clrMapOvr>
</p:sld>
</file>

<file path=ppt/theme/theme1.xml><?xml version="1.0" encoding="utf-8"?>
<a:theme xmlns:a="http://schemas.openxmlformats.org/drawingml/2006/main" xmlns:r="http://schemas.openxmlformats.org/officeDocument/2006/relationships" name="Pop">
  <a:themeElements>
    <a:clrScheme name="Pop">
      <a:dk1>
        <a:srgbClr val="F8E71C"/>
      </a:dk1>
      <a:lt1>
        <a:srgbClr val="FFFFFF"/>
      </a:lt1>
      <a:dk2>
        <a:srgbClr val="000000"/>
      </a:dk2>
      <a:lt2>
        <a:srgbClr val="D9D9D9"/>
      </a:lt2>
      <a:accent1>
        <a:srgbClr val="666666"/>
      </a:accent1>
      <a:accent2>
        <a:srgbClr val="483165"/>
      </a:accent2>
      <a:accent3>
        <a:srgbClr val="EB1E95"/>
      </a:accent3>
      <a:accent4>
        <a:srgbClr val="0F9D58"/>
      </a:accent4>
      <a:accent5>
        <a:srgbClr val="01AFD1"/>
      </a:accent5>
      <a:accent6>
        <a:srgbClr val="9C27B0"/>
      </a:accent6>
      <a:hlink>
        <a:srgbClr val="01AFD1"/>
      </a:hlink>
      <a:folHlink>
        <a:srgbClr val="01AFD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