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01/12/14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01/12/14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jpinho/soab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nergyviewer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0"/>
          <a:stretch/>
        </p:blipFill>
        <p:spPr>
          <a:xfrm>
            <a:off x="428209" y="440117"/>
            <a:ext cx="8312728" cy="4248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SOA for Building Automation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4456" y="5796822"/>
            <a:ext cx="26482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 </a:t>
            </a:r>
            <a:r>
              <a:rPr lang="en-US" sz="1400" b="1" dirty="0" smtClean="0">
                <a:cs typeface="Consolas"/>
              </a:rPr>
              <a:t>  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cs typeface="Consolas"/>
              </a:rPr>
              <a:t>mail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cs typeface="Consolas"/>
              </a:rPr>
              <a:t>-  </a:t>
            </a:r>
            <a:r>
              <a:rPr lang="en-US" sz="1400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Consolas"/>
              </a:rPr>
              <a:t>jpe.pinho</a:t>
            </a:r>
            <a:r>
              <a:rPr lang="en-US" sz="1400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Consolas"/>
              </a:rPr>
              <a:t>@icodebox.net</a:t>
            </a:r>
            <a:endParaRPr lang="en-US" sz="1400" dirty="0" smtClean="0">
              <a:solidFill>
                <a:schemeClr val="bg2">
                  <a:lumMod val="20000"/>
                  <a:lumOff val="80000"/>
                </a:schemeClr>
              </a:solidFill>
              <a:cs typeface="Consolas"/>
            </a:endParaRPr>
          </a:p>
          <a:p>
            <a:r>
              <a:rPr lang="en-US" sz="1400" b="1" dirty="0" smtClean="0">
                <a:cs typeface="Consolas"/>
              </a:rPr>
              <a:t> </a:t>
            </a:r>
            <a:r>
              <a:rPr lang="en-US" sz="1400" b="1" dirty="0" smtClean="0">
                <a:cs typeface="Consolas"/>
              </a:rPr>
              <a:t>  </a:t>
            </a:r>
            <a:r>
              <a:rPr lang="en-US" sz="1400" b="1" dirty="0" smtClean="0">
                <a:solidFill>
                  <a:srgbClr val="E1F1E2"/>
                </a:solidFill>
                <a:cs typeface="Consolas"/>
              </a:rPr>
              <a:t>blog </a:t>
            </a:r>
            <a:r>
              <a:rPr lang="en-US" sz="1400" dirty="0" smtClean="0">
                <a:solidFill>
                  <a:srgbClr val="E1F1E2"/>
                </a:solidFill>
                <a:cs typeface="Consolas"/>
              </a:rPr>
              <a:t>-  </a:t>
            </a:r>
            <a:r>
              <a:rPr lang="en-US" sz="1400" dirty="0" err="1" smtClean="0">
                <a:solidFill>
                  <a:schemeClr val="bg2">
                    <a:lumMod val="20000"/>
                    <a:lumOff val="80000"/>
                  </a:schemeClr>
                </a:solidFill>
                <a:cs typeface="Consolas"/>
              </a:rPr>
              <a:t>pinho.icodebox.net</a:t>
            </a:r>
            <a:endParaRPr lang="en-US" sz="1400" dirty="0" smtClean="0">
              <a:solidFill>
                <a:schemeClr val="bg2">
                  <a:lumMod val="20000"/>
                  <a:lumOff val="80000"/>
                </a:schemeClr>
              </a:solidFill>
              <a:cs typeface="Consolas"/>
            </a:endParaRPr>
          </a:p>
          <a:p>
            <a:r>
              <a:rPr lang="en-US" sz="1400" b="1" dirty="0" err="1" smtClean="0">
                <a:solidFill>
                  <a:srgbClr val="E1F1E2"/>
                </a:solidFill>
                <a:cs typeface="Consolas"/>
              </a:rPr>
              <a:t>skype</a:t>
            </a:r>
            <a:r>
              <a:rPr lang="en-US" sz="1400" b="1" dirty="0" smtClean="0">
                <a:solidFill>
                  <a:srgbClr val="E1F1E2"/>
                </a:solidFill>
                <a:cs typeface="Consolas"/>
              </a:rPr>
              <a:t> </a:t>
            </a:r>
            <a:r>
              <a:rPr lang="en-US" sz="1400" dirty="0" smtClean="0">
                <a:solidFill>
                  <a:srgbClr val="E1F1E2"/>
                </a:solidFill>
                <a:cs typeface="Consolas"/>
              </a:rPr>
              <a:t>-  </a:t>
            </a:r>
            <a:r>
              <a:rPr lang="en-US" sz="1400" dirty="0" err="1" smtClean="0">
                <a:solidFill>
                  <a:srgbClr val="DDDFE5"/>
                </a:solidFill>
                <a:cs typeface="Consolas"/>
              </a:rPr>
              <a:t>jpe.pinho</a:t>
            </a:r>
            <a:endParaRPr lang="en-US" sz="1400" dirty="0" smtClean="0">
              <a:solidFill>
                <a:srgbClr val="DDDFE5"/>
              </a:solidFill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209" y="5796217"/>
            <a:ext cx="21723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/>
              </a:rPr>
              <a:t>João Pinho</a:t>
            </a:r>
          </a:p>
          <a:p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Consolas"/>
              </a:rPr>
              <a:t>MEIC-T Computer Science</a:t>
            </a:r>
          </a:p>
          <a:p>
            <a:r>
              <a:rPr lang="en-US" sz="1400" b="1" dirty="0" smtClean="0">
                <a:solidFill>
                  <a:schemeClr val="bg2">
                    <a:lumMod val="40000"/>
                    <a:lumOff val="60000"/>
                  </a:schemeClr>
                </a:solidFill>
                <a:cs typeface="Consolas"/>
              </a:rPr>
              <a:t>Smart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52875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on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project is publicly available at: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://bitbucket.org/jpinho/</a:t>
            </a:r>
            <a:r>
              <a:rPr lang="en-US" dirty="0" smtClean="0">
                <a:hlinkClick r:id="rId2"/>
              </a:rPr>
              <a:t>soaba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You can pull a copy for yourself using: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git@bitbucket.org:jpinho</a:t>
            </a:r>
            <a:r>
              <a:rPr lang="en-US" dirty="0"/>
              <a:t>/</a:t>
            </a:r>
            <a:r>
              <a:rPr lang="en-US" dirty="0" err="1"/>
              <a:t>soaba.git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Want to help, talk with me for an heads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2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___TagusPark_by_Kirinoman.jpg"/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176"/>
            <a:ext cx="9144000" cy="54498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on MIT - </a:t>
            </a:r>
            <a:r>
              <a:rPr lang="en-US" sz="4000" dirty="0" smtClean="0">
                <a:latin typeface="Arial Rounded MT Bold"/>
                <a:cs typeface="Arial Rounded MT Bold"/>
              </a:rPr>
              <a:t>2N14.28</a:t>
            </a:r>
            <a:endParaRPr lang="en-US" sz="4000" dirty="0">
              <a:latin typeface="Arial Rounded MT Bold"/>
              <a:cs typeface="Arial Rounded MT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8872" indent="0" algn="ctr">
              <a:buNone/>
            </a:pPr>
            <a:r>
              <a:rPr lang="en-US" b="1" dirty="0" smtClean="0"/>
              <a:t>Let’s see it working, shall we</a:t>
            </a:r>
            <a:r>
              <a:rPr lang="en-US" b="1" dirty="0" smtClean="0"/>
              <a:t>?</a:t>
            </a:r>
            <a:endParaRPr lang="en-US" b="1" dirty="0"/>
          </a:p>
          <a:p>
            <a:pPr marL="118872" indent="0" algn="ctr">
              <a:buNone/>
            </a:pPr>
            <a:endParaRPr lang="en-US" b="1" dirty="0" smtClean="0"/>
          </a:p>
          <a:p>
            <a:pPr marL="118872" indent="0" algn="ctr">
              <a:buNone/>
            </a:pPr>
            <a:r>
              <a:rPr lang="en-US" b="1" dirty="0" smtClean="0"/>
              <a:t>Questions will be answered on the go!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8132300" y="524460"/>
            <a:ext cx="528999" cy="517620"/>
            <a:chOff x="683592" y="4774195"/>
            <a:chExt cx="395022" cy="386525"/>
          </a:xfrm>
        </p:grpSpPr>
        <p:sp>
          <p:nvSpPr>
            <p:cNvPr id="5" name="Oval 4"/>
            <p:cNvSpPr/>
            <p:nvPr/>
          </p:nvSpPr>
          <p:spPr>
            <a:xfrm>
              <a:off x="683592" y="4774195"/>
              <a:ext cx="395022" cy="386525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6754" y="4811186"/>
              <a:ext cx="195376" cy="298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latin typeface="Arial Rounded MT Bold"/>
                  <a:cs typeface="Arial Rounded MT Bold"/>
                </a:rPr>
                <a:t>?</a:t>
              </a:r>
              <a:endParaRPr lang="en-US" sz="2000" b="1" dirty="0">
                <a:solidFill>
                  <a:schemeClr val="bg1"/>
                </a:solidFill>
                <a:latin typeface="Arial Rounded MT Bold"/>
                <a:cs typeface="Arial Rounded MT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9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Building Automation System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KNX</a:t>
            </a:r>
          </a:p>
          <a:p>
            <a:pPr lvl="1"/>
            <a:r>
              <a:rPr lang="en-US" dirty="0" err="1" smtClean="0"/>
              <a:t>LonWorks</a:t>
            </a:r>
            <a:endParaRPr lang="en-US" dirty="0" smtClean="0"/>
          </a:p>
          <a:p>
            <a:pPr lvl="1"/>
            <a:r>
              <a:rPr lang="en-US" dirty="0" smtClean="0"/>
              <a:t>X10</a:t>
            </a:r>
          </a:p>
          <a:p>
            <a:pPr lvl="1"/>
            <a:endParaRPr lang="en-US" dirty="0"/>
          </a:p>
          <a:p>
            <a:r>
              <a:rPr lang="en-US" dirty="0" smtClean="0"/>
              <a:t>Market Needs:</a:t>
            </a:r>
          </a:p>
          <a:p>
            <a:endParaRPr lang="en-US" dirty="0"/>
          </a:p>
          <a:p>
            <a:pPr lvl="1"/>
            <a:r>
              <a:rPr lang="en-US" dirty="0" smtClean="0"/>
              <a:t>EES – Web-based Enterprise Energy Management</a:t>
            </a:r>
          </a:p>
          <a:p>
            <a:pPr lvl="1"/>
            <a:r>
              <a:rPr lang="en-US" dirty="0" smtClean="0"/>
              <a:t>EIS – Web-based Energy Information Systems</a:t>
            </a:r>
          </a:p>
        </p:txBody>
      </p:sp>
      <p:pic>
        <p:nvPicPr>
          <p:cNvPr id="4" name="Picture 3" descr="apple-icon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495" y="6185430"/>
            <a:ext cx="457661" cy="4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baseline="30000" dirty="0"/>
          </a:p>
          <a:p>
            <a:endParaRPr lang="en-US" baseline="30000" dirty="0" smtClean="0"/>
          </a:p>
          <a:p>
            <a:r>
              <a:rPr lang="en-US" baseline="30000" dirty="0" smtClean="0"/>
              <a:t>Nowadays </a:t>
            </a:r>
            <a:r>
              <a:rPr lang="en-US" baseline="30000" dirty="0"/>
              <a:t>there are a huge number of protocols and vendor-specific devices in the area of Building Automation. </a:t>
            </a:r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/>
          </a:p>
          <a:p>
            <a:r>
              <a:rPr lang="en-US" baseline="30000" dirty="0" smtClean="0"/>
              <a:t>Technologies </a:t>
            </a:r>
            <a:r>
              <a:rPr lang="en-US" baseline="30000" dirty="0"/>
              <a:t>such as X10 are in the market since the 70’s, and since then many things have evolved. </a:t>
            </a:r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/>
          </a:p>
          <a:p>
            <a:r>
              <a:rPr lang="en-US" baseline="30000" dirty="0" smtClean="0"/>
              <a:t>Such </a:t>
            </a:r>
            <a:r>
              <a:rPr lang="en-US" baseline="30000" dirty="0"/>
              <a:t>diversity, is not always a good and can became a major problem when homogeneity is a matter of concern</a:t>
            </a:r>
            <a:r>
              <a:rPr lang="en-US" baseline="30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2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well established corporation </a:t>
            </a:r>
            <a:r>
              <a:rPr lang="en-US" b="1" dirty="0"/>
              <a:t>contracted an </a:t>
            </a:r>
            <a:r>
              <a:rPr lang="en-US" b="1" dirty="0" smtClean="0"/>
              <a:t>installation </a:t>
            </a:r>
            <a:r>
              <a:rPr lang="en-US" b="1" dirty="0"/>
              <a:t>of X10 </a:t>
            </a:r>
            <a:r>
              <a:rPr lang="en-US" dirty="0"/>
              <a:t>for their entire head quarters in New York </a:t>
            </a:r>
            <a:r>
              <a:rPr lang="en-US" b="1" dirty="0"/>
              <a:t>on the yearly 80’s</a:t>
            </a:r>
            <a:r>
              <a:rPr lang="en-US" dirty="0"/>
              <a:t>, some </a:t>
            </a:r>
            <a:r>
              <a:rPr lang="en-US" b="1" dirty="0"/>
              <a:t>decades later </a:t>
            </a:r>
            <a:r>
              <a:rPr lang="en-US" dirty="0"/>
              <a:t>technologies such as KNX appeared and they decided to </a:t>
            </a:r>
            <a:r>
              <a:rPr lang="en-US" b="1" dirty="0"/>
              <a:t>hire a KNX installation </a:t>
            </a:r>
            <a:r>
              <a:rPr lang="en-US" dirty="0"/>
              <a:t>for their new building in San Francisco.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when the KNX installers arrive at the building they notice that the </a:t>
            </a:r>
            <a:r>
              <a:rPr lang="en-US" b="1" dirty="0"/>
              <a:t>building already has some </a:t>
            </a:r>
            <a:r>
              <a:rPr lang="en-US" b="1" dirty="0" err="1"/>
              <a:t>LonWorks</a:t>
            </a:r>
            <a:r>
              <a:rPr lang="en-US" b="1" dirty="0"/>
              <a:t> sensors</a:t>
            </a:r>
            <a:r>
              <a:rPr lang="en-US" dirty="0"/>
              <a:t> scattered across some of the offices.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Faced with this scenario the </a:t>
            </a:r>
            <a:r>
              <a:rPr lang="en-US" b="1" dirty="0"/>
              <a:t>building managers </a:t>
            </a:r>
            <a:r>
              <a:rPr lang="en-US" dirty="0"/>
              <a:t>of the company, </a:t>
            </a:r>
            <a:r>
              <a:rPr lang="en-US" b="1" dirty="0"/>
              <a:t>have now three distinct systems </a:t>
            </a:r>
            <a:r>
              <a:rPr lang="en-US" dirty="0" smtClean="0"/>
              <a:t>collecting </a:t>
            </a:r>
            <a:r>
              <a:rPr lang="en-US" dirty="0"/>
              <a:t>data from their buildings, which are: </a:t>
            </a:r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 X10, (ii) KNX, (iii) </a:t>
            </a:r>
            <a:r>
              <a:rPr lang="en-US" dirty="0" err="1"/>
              <a:t>LonWorks</a:t>
            </a:r>
            <a:r>
              <a:rPr lang="en-US" dirty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Development </a:t>
            </a:r>
            <a:r>
              <a:rPr lang="en-US" dirty="0"/>
              <a:t>of a </a:t>
            </a:r>
            <a:r>
              <a:rPr lang="en-US" b="1" dirty="0"/>
              <a:t>Gateway Driver </a:t>
            </a:r>
            <a:r>
              <a:rPr lang="en-US" dirty="0"/>
              <a:t>for interaction with KNX devices.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Gateway Driver is </a:t>
            </a:r>
            <a:r>
              <a:rPr lang="en-US" b="1" dirty="0"/>
              <a:t>configurable from a XML file </a:t>
            </a:r>
            <a:r>
              <a:rPr lang="en-US" dirty="0"/>
              <a:t>containing all the KNX </a:t>
            </a:r>
            <a:r>
              <a:rPr lang="en-US" b="1" dirty="0"/>
              <a:t>device addresses </a:t>
            </a:r>
            <a:r>
              <a:rPr lang="en-US" dirty="0"/>
              <a:t>and their underlying types.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Gateway Driver will be accessible via HTTP </a:t>
            </a:r>
            <a:r>
              <a:rPr lang="en-US" dirty="0"/>
              <a:t>by exposing a REST interface, receiving and sending serialized </a:t>
            </a:r>
            <a:r>
              <a:rPr lang="en-US" b="1" dirty="0"/>
              <a:t>JSON</a:t>
            </a:r>
            <a:r>
              <a:rPr lang="en-US" dirty="0"/>
              <a:t> data.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Web Prototype App </a:t>
            </a:r>
            <a:r>
              <a:rPr lang="en-US" dirty="0"/>
              <a:t>will make use of this REST interface to control and expose the Gateway Driver functionalities.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26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aba-architecture-overview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385" r="-68385"/>
          <a:stretch>
            <a:fillRect/>
          </a:stretch>
        </p:blipFill>
        <p:spPr>
          <a:xfrm>
            <a:off x="-438280" y="114008"/>
            <a:ext cx="11823749" cy="6646297"/>
          </a:xfrm>
        </p:spPr>
      </p:pic>
      <p:sp>
        <p:nvSpPr>
          <p:cNvPr id="6" name="Rectangle 5"/>
          <p:cNvSpPr/>
          <p:nvPr/>
        </p:nvSpPr>
        <p:spPr>
          <a:xfrm>
            <a:off x="-8146" y="0"/>
            <a:ext cx="1766524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730" y="-24359"/>
            <a:ext cx="2058265" cy="650537"/>
          </a:xfrm>
        </p:spPr>
        <p:txBody>
          <a:bodyPr>
            <a:noAutofit/>
          </a:bodyPr>
          <a:lstStyle/>
          <a:p>
            <a:r>
              <a:rPr lang="en-US" sz="3200" dirty="0" smtClean="0"/>
              <a:t>SOABA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92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smtClean="0"/>
              <a:t>Overview (1/2)</a:t>
            </a:r>
            <a:endParaRPr lang="en-US" dirty="0"/>
          </a:p>
        </p:txBody>
      </p:sp>
      <p:pic>
        <p:nvPicPr>
          <p:cNvPr id="4" name="Content Placeholder 3" descr="soaba-datasources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86" r="-45886"/>
          <a:stretch>
            <a:fillRect/>
          </a:stretch>
        </p:blipFill>
        <p:spPr>
          <a:xfrm>
            <a:off x="457200" y="1774825"/>
            <a:ext cx="8229600" cy="4625975"/>
          </a:xfrm>
        </p:spPr>
      </p:pic>
    </p:spTree>
    <p:extLst>
      <p:ext uri="{BB962C8B-B14F-4D97-AF65-F5344CB8AC3E}">
        <p14:creationId xmlns:p14="http://schemas.microsoft.com/office/powerpoint/2010/main" val="201086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 (2/2)</a:t>
            </a:r>
            <a:endParaRPr lang="en-US" dirty="0"/>
          </a:p>
        </p:txBody>
      </p:sp>
      <p:pic>
        <p:nvPicPr>
          <p:cNvPr id="5" name="Content Placeholder 4" descr="soaba-prop-summary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4" r="-4494"/>
          <a:stretch>
            <a:fillRect/>
          </a:stretch>
        </p:blipFill>
        <p:spPr>
          <a:xfrm>
            <a:off x="546751" y="1775191"/>
            <a:ext cx="8229600" cy="4625609"/>
          </a:xfrm>
        </p:spPr>
      </p:pic>
    </p:spTree>
    <p:extLst>
      <p:ext uri="{BB962C8B-B14F-4D97-AF65-F5344CB8AC3E}">
        <p14:creationId xmlns:p14="http://schemas.microsoft.com/office/powerpoint/2010/main" val="5139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215"/>
            <a:ext cx="8310294" cy="4306336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With the intention of evaluate the solution and also validate the proposed architecture, the implemented software is integrated in a real-world setting: 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IST </a:t>
            </a:r>
            <a:r>
              <a:rPr lang="en-US" sz="2000" dirty="0" err="1"/>
              <a:t>Taguspark</a:t>
            </a:r>
            <a:r>
              <a:rPr lang="en-US" sz="2000" dirty="0"/>
              <a:t> building. </a:t>
            </a:r>
            <a:endParaRPr lang="en-US" sz="2000" dirty="0" smtClean="0"/>
          </a:p>
        </p:txBody>
      </p:sp>
      <p:pic>
        <p:nvPicPr>
          <p:cNvPr id="4" name="Content Placeholder 3" descr="Screen Shot 2014-12-01 at 18.22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23" r="-24023"/>
          <a:stretch>
            <a:fillRect/>
          </a:stretch>
        </p:blipFill>
        <p:spPr>
          <a:xfrm>
            <a:off x="1710856" y="2971962"/>
            <a:ext cx="6153025" cy="3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1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512</TotalTime>
  <Words>425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SOABA</vt:lpstr>
      <vt:lpstr>Introduction</vt:lpstr>
      <vt:lpstr>Motivation</vt:lpstr>
      <vt:lpstr>Case Study</vt:lpstr>
      <vt:lpstr>Proposed Solution</vt:lpstr>
      <vt:lpstr>SOABA</vt:lpstr>
      <vt:lpstr>Architecture Overview (1/2)</vt:lpstr>
      <vt:lpstr>Architecture Overview (2/2)</vt:lpstr>
      <vt:lpstr>Evaluation</vt:lpstr>
      <vt:lpstr>Contribute on BitBucket</vt:lpstr>
      <vt:lpstr>Live Demo on MIT - 2N14.28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SOABA</dc:title>
  <dc:creator>João Pinho</dc:creator>
  <cp:lastModifiedBy>João Pinho</cp:lastModifiedBy>
  <cp:revision>11</cp:revision>
  <dcterms:created xsi:type="dcterms:W3CDTF">2014-11-30T23:39:45Z</dcterms:created>
  <dcterms:modified xsi:type="dcterms:W3CDTF">2014-12-01T18:41:00Z</dcterms:modified>
</cp:coreProperties>
</file>