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35"/>
  </p:notesMasterIdLst>
  <p:handoutMasterIdLst>
    <p:handoutMasterId r:id="rId36"/>
  </p:handoutMasterIdLst>
  <p:sldIdLst>
    <p:sldId id="1678" r:id="rId6"/>
    <p:sldId id="1679" r:id="rId7"/>
    <p:sldId id="1680" r:id="rId8"/>
    <p:sldId id="1681" r:id="rId9"/>
    <p:sldId id="1682" r:id="rId10"/>
    <p:sldId id="1683" r:id="rId11"/>
    <p:sldId id="1685" r:id="rId12"/>
    <p:sldId id="1684" r:id="rId13"/>
    <p:sldId id="1686" r:id="rId14"/>
    <p:sldId id="1707" r:id="rId15"/>
    <p:sldId id="1687" r:id="rId16"/>
    <p:sldId id="1688" r:id="rId17"/>
    <p:sldId id="1689" r:id="rId18"/>
    <p:sldId id="1690" r:id="rId19"/>
    <p:sldId id="1702" r:id="rId20"/>
    <p:sldId id="1691" r:id="rId21"/>
    <p:sldId id="1692" r:id="rId22"/>
    <p:sldId id="1705" r:id="rId23"/>
    <p:sldId id="1694" r:id="rId24"/>
    <p:sldId id="1695" r:id="rId25"/>
    <p:sldId id="1704" r:id="rId26"/>
    <p:sldId id="1703" r:id="rId27"/>
    <p:sldId id="1696" r:id="rId28"/>
    <p:sldId id="1697" r:id="rId29"/>
    <p:sldId id="1708" r:id="rId30"/>
    <p:sldId id="1698" r:id="rId31"/>
    <p:sldId id="1699" r:id="rId32"/>
    <p:sldId id="1700" r:id="rId33"/>
    <p:sldId id="1706" r:id="rId3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79"/>
            <p14:sldId id="1680"/>
            <p14:sldId id="1681"/>
            <p14:sldId id="1682"/>
            <p14:sldId id="1683"/>
            <p14:sldId id="1685"/>
            <p14:sldId id="1684"/>
            <p14:sldId id="1686"/>
            <p14:sldId id="1707"/>
            <p14:sldId id="1687"/>
            <p14:sldId id="1688"/>
            <p14:sldId id="1689"/>
            <p14:sldId id="1690"/>
            <p14:sldId id="1702"/>
            <p14:sldId id="1691"/>
            <p14:sldId id="1692"/>
            <p14:sldId id="1705"/>
            <p14:sldId id="1694"/>
            <p14:sldId id="1695"/>
            <p14:sldId id="1704"/>
            <p14:sldId id="1703"/>
            <p14:sldId id="1696"/>
            <p14:sldId id="1697"/>
            <p14:sldId id="1708"/>
            <p14:sldId id="1698"/>
            <p14:sldId id="1699"/>
            <p14:sldId id="1700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78D4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8/20/2022 5:58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8/20/2022 5:33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/>
              <a:t>TDC Business</a:t>
            </a:r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79A1A62-566E-4EE4-AD10-96C791935C68}"/>
              </a:ext>
            </a:extLst>
          </p:cNvPr>
          <p:cNvSpPr txBox="1">
            <a:spLocks/>
          </p:cNvSpPr>
          <p:nvPr/>
        </p:nvSpPr>
        <p:spPr>
          <a:xfrm>
            <a:off x="447160" y="956703"/>
            <a:ext cx="11082528" cy="731520"/>
          </a:xfrm>
          <a:prstGeom prst="rect">
            <a:avLst/>
          </a:prstGeom>
          <a:noFill/>
        </p:spPr>
        <p:txBody>
          <a:bodyPr vert="horz" wrap="square" lIns="0" tIns="0" rIns="0" bIns="182880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strike="noStrike" kern="1200" cap="none" spc="-50" baseline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>
                <a:cs typeface="Arial"/>
              </a:rPr>
              <a:t>Grupos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6EF620-C141-4E5C-93D1-4CA4A3BD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60" y="1691730"/>
            <a:ext cx="11481421" cy="40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9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48831DE-D23E-4C38-AAB9-8562E4CE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59" y="929218"/>
            <a:ext cx="11082528" cy="731520"/>
          </a:xfrm>
        </p:spPr>
        <p:txBody>
          <a:bodyPr/>
          <a:lstStyle/>
          <a:p>
            <a:r>
              <a:rPr lang="pt-BR" err="1">
                <a:solidFill>
                  <a:schemeClr val="bg1"/>
                </a:solidFill>
                <a:cs typeface="Arial" panose="020B0604020202020204" pitchFamily="34" charset="0"/>
              </a:rPr>
              <a:t>Analytics</a:t>
            </a:r>
            <a:endParaRPr lang="pt-BR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3BCDE7-CF85-4EF3-A7D6-59DDA539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9" y="1607934"/>
            <a:ext cx="109537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0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D55F0F7-2890-486A-BDB9-5D2806B8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72" y="988462"/>
            <a:ext cx="11082528" cy="731520"/>
          </a:xfrm>
        </p:spPr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Monitoramento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C8F992-C027-4CA0-8390-E53F3F33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5" y="1575870"/>
            <a:ext cx="10688049" cy="52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A2A84-F7C2-4F32-9DFA-61D36138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16" y="553070"/>
            <a:ext cx="9823498" cy="1096585"/>
          </a:xfrm>
        </p:spPr>
        <p:txBody>
          <a:bodyPr/>
          <a:lstStyle/>
          <a:p>
            <a:r>
              <a:rPr lang="pt-BR" err="1"/>
              <a:t>Stack</a:t>
            </a:r>
            <a:r>
              <a:rPr lang="pt-BR"/>
              <a:t> Traces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ABE1C4-263A-412A-BD75-17BC176E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9" y="1461226"/>
            <a:ext cx="10256173" cy="53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0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6DBB-9D9D-458B-8BB6-B9EEAF9E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54" y="1599401"/>
            <a:ext cx="11082528" cy="731520"/>
          </a:xfrm>
        </p:spPr>
        <p:txBody>
          <a:bodyPr>
            <a:normAutofit fontScale="90000"/>
          </a:bodyPr>
          <a:lstStyle/>
          <a:p>
            <a:r>
              <a:rPr lang="pt-BR" err="1"/>
              <a:t>Webhook</a:t>
            </a:r>
            <a:r>
              <a:rPr lang="pt-BR"/>
              <a:t> com </a:t>
            </a:r>
            <a:r>
              <a:rPr lang="pt-BR" err="1"/>
              <a:t>teams</a:t>
            </a:r>
            <a:br>
              <a:rPr lang="pt-BR"/>
            </a:b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F56315-489D-4547-BA12-C9F643AA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54" y="1965161"/>
            <a:ext cx="7918183" cy="35642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1827585-3BCD-4685-B5F8-722D7FD4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371" y="136525"/>
            <a:ext cx="3448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1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A2A84-F7C2-4F32-9DFA-61D36138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99" y="2846382"/>
            <a:ext cx="9823498" cy="1096585"/>
          </a:xfrm>
        </p:spPr>
        <p:txBody>
          <a:bodyPr/>
          <a:lstStyle/>
          <a:p>
            <a:r>
              <a:rPr lang="pt-BR">
                <a:cs typeface="Segoe UI"/>
              </a:rPr>
              <a:t>App Center + CodePush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DA82FBA-CABC-488E-A35C-F24704CD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89" y="884906"/>
            <a:ext cx="11082528" cy="731520"/>
          </a:xfrm>
        </p:spPr>
        <p:txBody>
          <a:bodyPr/>
          <a:lstStyle/>
          <a:p>
            <a:r>
              <a:rPr lang="pt-BR"/>
              <a:t>Apps Híbridos x Nativos</a:t>
            </a:r>
            <a:endParaRPr lang="pt-BR">
              <a:cs typeface="Arial"/>
            </a:endParaRPr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A257692-D4AE-40DB-842D-5F8023F8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69" y="1865029"/>
            <a:ext cx="7117277" cy="39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82BA9B7-3AE4-4A38-BEC1-11F99529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59" y="840543"/>
            <a:ext cx="11082528" cy="833697"/>
          </a:xfrm>
        </p:spPr>
        <p:txBody>
          <a:bodyPr>
            <a:noAutofit/>
          </a:bodyPr>
          <a:lstStyle/>
          <a:p>
            <a:r>
              <a:rPr lang="pt-BR"/>
              <a:t>Qual é a estratégia comum?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2981C1-96FD-4DAC-A277-21B002D17394}"/>
              </a:ext>
            </a:extLst>
          </p:cNvPr>
          <p:cNvSpPr txBox="1"/>
          <p:nvPr/>
        </p:nvSpPr>
        <p:spPr>
          <a:xfrm>
            <a:off x="451439" y="1906208"/>
            <a:ext cx="9533310" cy="355905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</a:rPr>
              <a:t>Desenvolvedor realiza alteração na aplicação;</a:t>
            </a:r>
            <a:endParaRPr lang="pt-BR" sz="2000">
              <a:solidFill>
                <a:schemeClr val="bg1"/>
              </a:solidFill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Executa o build do projeto para uma ou ambas plataformas (iOS/Android);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  <a:cs typeface="Arial"/>
              </a:rPr>
              <a:t>Envia atualização para as lojas de aplicativos;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  <a:cs typeface="Arial"/>
              </a:rPr>
              <a:t>Aguarda aprovação e possíveis ajustes (principalmente na Apple);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  <a:cs typeface="Arial"/>
              </a:rPr>
              <a:t>Update é liberado para 100% dos usuários;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  <a:cs typeface="Arial"/>
              </a:rPr>
              <a:t>Usuários precisam ir até a loja atualizar ou aguardar o update automático que acontece em alguns dispositivos;</a:t>
            </a:r>
          </a:p>
        </p:txBody>
      </p:sp>
    </p:spTree>
    <p:extLst>
      <p:ext uri="{BB962C8B-B14F-4D97-AF65-F5344CB8AC3E}">
        <p14:creationId xmlns:p14="http://schemas.microsoft.com/office/powerpoint/2010/main" val="4208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82BA9B7-3AE4-4A38-BEC1-11F99529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59" y="840543"/>
            <a:ext cx="11082528" cy="833697"/>
          </a:xfrm>
        </p:spPr>
        <p:txBody>
          <a:bodyPr>
            <a:noAutofit/>
          </a:bodyPr>
          <a:lstStyle/>
          <a:p>
            <a:r>
              <a:rPr lang="pt-BR">
                <a:cs typeface="Segoe UI"/>
              </a:rPr>
              <a:t>Pontos de dor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2981C1-96FD-4DAC-A277-21B002D17394}"/>
              </a:ext>
            </a:extLst>
          </p:cNvPr>
          <p:cNvSpPr txBox="1"/>
          <p:nvPr/>
        </p:nvSpPr>
        <p:spPr>
          <a:xfrm>
            <a:off x="451439" y="1906208"/>
            <a:ext cx="9533310" cy="355905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</a:rPr>
              <a:t>Desenvolvedor realiza alteração na aplicação;</a:t>
            </a:r>
            <a:endParaRPr lang="pt-BR" sz="2000">
              <a:solidFill>
                <a:schemeClr val="bg1"/>
              </a:solidFill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rgbClr val="FFC000"/>
                </a:solidFill>
                <a:ea typeface="+mn-lt"/>
                <a:cs typeface="+mn-lt"/>
              </a:rPr>
              <a:t>Executa o build do projeto para uma ou ambas plataformas (iOS/Android);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  <a:cs typeface="Arial"/>
              </a:rPr>
              <a:t>Envia atualização para as lojas de aplicativos;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rgbClr val="FFC000"/>
                </a:solidFill>
                <a:cs typeface="Arial"/>
              </a:rPr>
              <a:t>Aguarda aprovação e possíveis ajustes (principalmente na Apple);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rgbClr val="FFC000"/>
                </a:solidFill>
                <a:cs typeface="Arial"/>
              </a:rPr>
              <a:t>Update é liberado para 100% dos usuários;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rgbClr val="FFC000"/>
                </a:solidFill>
                <a:cs typeface="Arial"/>
              </a:rPr>
              <a:t>Usuários precisam ir até a loja atualizar ou aguardar o update automático que acontece em alguns dispositivos;</a:t>
            </a:r>
          </a:p>
        </p:txBody>
      </p:sp>
    </p:spTree>
    <p:extLst>
      <p:ext uri="{BB962C8B-B14F-4D97-AF65-F5344CB8AC3E}">
        <p14:creationId xmlns:p14="http://schemas.microsoft.com/office/powerpoint/2010/main" val="7522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CD4372-2B4B-4026-9DD5-C9B62EE4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1013877"/>
            <a:ext cx="11082528" cy="731520"/>
          </a:xfrm>
        </p:spPr>
        <p:txBody>
          <a:bodyPr>
            <a:noAutofit/>
          </a:bodyPr>
          <a:lstStyle/>
          <a:p>
            <a:r>
              <a:rPr lang="pt-BR">
                <a:cs typeface="Segoe UI"/>
              </a:rPr>
              <a:t>O que são updates OTA? (Over-the-Air)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902A81-8299-42DB-B018-432D1D280181}"/>
              </a:ext>
            </a:extLst>
          </p:cNvPr>
          <p:cNvSpPr txBox="1"/>
          <p:nvPr/>
        </p:nvSpPr>
        <p:spPr>
          <a:xfrm>
            <a:off x="418476" y="1979162"/>
            <a:ext cx="9481859" cy="432426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</a:rPr>
              <a:t>Criamos um bundle do nosso projeto contendo todo código;</a:t>
            </a:r>
            <a:endParaRPr lang="pt-BR" sz="200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Ao abrir o app, uma checagem acontece procurando por novas atualizações;</a:t>
            </a:r>
            <a:endParaRPr lang="pt-BR" sz="200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  <a:cs typeface="Arial"/>
              </a:rPr>
              <a:t>O download da nova versão do código é feita pela própria aplicação e aplicada em seguida;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  <a:cs typeface="Arial"/>
              </a:rPr>
              <a:t>O usuário nem percebe esse funcionamento por ser extremamente leve o acontecer em segundo plano;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</a:rPr>
              <a:t>Podemos escolher liberar a atualização apenas para um parte dos usuários para testar possíveis crashs e depois liberar o restante;</a:t>
            </a:r>
            <a:endParaRPr lang="pt-BR" sz="2000">
              <a:solidFill>
                <a:schemeClr val="bg1"/>
              </a:solidFill>
              <a:cs typeface="Segoe UI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5138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59891-1DDC-464E-97C3-0C96CA94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64" y="1750405"/>
            <a:ext cx="11342347" cy="714135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  <a:cs typeface="Segoe UI"/>
              </a:rPr>
              <a:t>U</a:t>
            </a:r>
            <a:r>
              <a:rPr lang="pt-BR" sz="3200">
                <a:solidFill>
                  <a:schemeClr val="tx1"/>
                </a:solidFill>
                <a:effectLst/>
                <a:ea typeface="Calibri"/>
                <a:cs typeface="Segoe UI"/>
              </a:rPr>
              <a:t>so do Microsoft Visual Studio </a:t>
            </a:r>
            <a:r>
              <a:rPr lang="pt-BR" sz="3200">
                <a:solidFill>
                  <a:schemeClr val="tx1"/>
                </a:solidFill>
                <a:ea typeface="Calibri"/>
                <a:cs typeface="Segoe UI"/>
              </a:rPr>
              <a:t>App Center</a:t>
            </a:r>
            <a:r>
              <a:rPr lang="pt-BR" sz="3200">
                <a:solidFill>
                  <a:schemeClr val="tx1"/>
                </a:solidFill>
                <a:effectLst/>
                <a:ea typeface="Calibri"/>
                <a:cs typeface="Segoe UI"/>
              </a:rPr>
              <a:t> no Paraná Banco</a:t>
            </a:r>
            <a:endParaRPr lang="pt-BR" sz="3200">
              <a:solidFill>
                <a:schemeClr val="tx1"/>
              </a:solidFill>
              <a:ea typeface="Calibri"/>
              <a:cs typeface="Segoe U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167BBB-6379-42CD-8060-DEE529D62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0" y="4315096"/>
            <a:ext cx="3811685" cy="900580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FB46A829-1D47-B052-3E37-53E274B9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26" y="3364691"/>
            <a:ext cx="2744956" cy="7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8CC3CB80-E23C-4DCE-81AD-EA374EEBE0C5}"/>
              </a:ext>
            </a:extLst>
          </p:cNvPr>
          <p:cNvSpPr txBox="1">
            <a:spLocks/>
          </p:cNvSpPr>
          <p:nvPr/>
        </p:nvSpPr>
        <p:spPr>
          <a:xfrm>
            <a:off x="2998166" y="3173187"/>
            <a:ext cx="6016752" cy="64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kern="1200" spc="0" baseline="0">
                <a:ln w="6350" cap="flat">
                  <a:noFill/>
                  <a:miter lim="800000"/>
                </a:ln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4800">
                <a:solidFill>
                  <a:schemeClr val="bg1"/>
                </a:solidFill>
                <a:latin typeface="+mj-lt"/>
              </a:rPr>
              <a:t>O que é o CodePush?</a:t>
            </a:r>
            <a:endParaRPr lang="pt-BR" sz="4800">
              <a:solidFill>
                <a:schemeClr val="bg1"/>
              </a:solidFill>
              <a:latin typeface="+mj-lt"/>
              <a:cs typeface="Segoe UI Semibold"/>
            </a:endParaRP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D6C39030-1D50-4747-B7E5-C0029B4B8923}"/>
              </a:ext>
            </a:extLst>
          </p:cNvPr>
          <p:cNvSpPr txBox="1">
            <a:spLocks/>
          </p:cNvSpPr>
          <p:nvPr/>
        </p:nvSpPr>
        <p:spPr>
          <a:xfrm>
            <a:off x="621474" y="4907201"/>
            <a:ext cx="5379743" cy="166440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kern="1200" spc="0" baseline="0">
                <a:ln w="6350" cap="flat">
                  <a:noFill/>
                  <a:miter lim="800000"/>
                </a:ln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br>
              <a:rPr lang="pt-BR" sz="1000"/>
            </a:br>
            <a:br>
              <a:rPr lang="pt-BR" sz="1000"/>
            </a:br>
            <a:br>
              <a:rPr lang="pt-BR" sz="1000"/>
            </a:br>
            <a:endParaRPr lang="pt-BR" sz="10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5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B9D612-5AD1-45F6-98CF-D0BAC2FF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67" y="3090446"/>
            <a:ext cx="10986235" cy="809680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br>
              <a:rPr lang="pt-BR" sz="1500"/>
            </a:br>
            <a:r>
              <a:rPr lang="pt-BR" sz="2200">
                <a:cs typeface="Segoe UI"/>
              </a:rPr>
              <a:t>É um serviço criado pela Microsoft que permite que apps possam ser atualizados sem passar pela loja utilizando Over </a:t>
            </a:r>
            <a:r>
              <a:rPr lang="pt-BR" sz="2200" err="1">
                <a:cs typeface="Segoe UI"/>
              </a:rPr>
              <a:t>the</a:t>
            </a:r>
            <a:r>
              <a:rPr lang="pt-BR" sz="2200">
                <a:cs typeface="Segoe UI"/>
              </a:rPr>
              <a:t> Air (OTA) updates.</a:t>
            </a:r>
            <a:br>
              <a:rPr lang="pt-BR" sz="1000"/>
            </a:br>
            <a:endParaRPr lang="pt-BR" sz="1000">
              <a:cs typeface="Arial"/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8CC3CB80-E23C-4DCE-81AD-EA374EEBE0C5}"/>
              </a:ext>
            </a:extLst>
          </p:cNvPr>
          <p:cNvSpPr txBox="1">
            <a:spLocks/>
          </p:cNvSpPr>
          <p:nvPr/>
        </p:nvSpPr>
        <p:spPr>
          <a:xfrm>
            <a:off x="619771" y="954152"/>
            <a:ext cx="6016752" cy="64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kern="1200" spc="0" baseline="0">
                <a:ln w="6350" cap="flat">
                  <a:noFill/>
                  <a:miter lim="800000"/>
                </a:ln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4800" err="1">
                <a:solidFill>
                  <a:schemeClr val="bg1"/>
                </a:solidFill>
                <a:latin typeface="+mj-lt"/>
              </a:rPr>
              <a:t>CodePush</a:t>
            </a:r>
            <a:endParaRPr lang="pt-BR" sz="4800" err="1">
              <a:solidFill>
                <a:schemeClr val="bg1"/>
              </a:solidFill>
              <a:latin typeface="+mj-lt"/>
              <a:cs typeface="Segoe UI Semibold"/>
            </a:endParaRP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D6C39030-1D50-4747-B7E5-C0029B4B8923}"/>
              </a:ext>
            </a:extLst>
          </p:cNvPr>
          <p:cNvSpPr txBox="1">
            <a:spLocks/>
          </p:cNvSpPr>
          <p:nvPr/>
        </p:nvSpPr>
        <p:spPr>
          <a:xfrm>
            <a:off x="621474" y="4907201"/>
            <a:ext cx="5379743" cy="166440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kern="1200" spc="0" baseline="0">
                <a:ln w="6350" cap="flat">
                  <a:noFill/>
                  <a:miter lim="800000"/>
                </a:ln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br>
              <a:rPr lang="pt-BR" sz="1000"/>
            </a:br>
            <a:br>
              <a:rPr lang="pt-BR" sz="1000"/>
            </a:br>
            <a:br>
              <a:rPr lang="pt-BR" sz="1000"/>
            </a:br>
            <a:endParaRPr lang="pt-BR" sz="10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B9D612-5AD1-45F6-98CF-D0BAC2FF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1623314"/>
            <a:ext cx="10986235" cy="391681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br>
              <a:rPr lang="pt-BR" sz="1500"/>
            </a:br>
            <a:br>
              <a:rPr lang="pt-BR" sz="1000"/>
            </a:br>
            <a:endParaRPr lang="pt-BR" sz="1000">
              <a:cs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108EC6-3B09-43EA-9AFD-6A05FEFD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4" y="1455504"/>
            <a:ext cx="11192987" cy="4091112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D6C39030-1D50-4747-B7E5-C0029B4B8923}"/>
              </a:ext>
            </a:extLst>
          </p:cNvPr>
          <p:cNvSpPr txBox="1">
            <a:spLocks/>
          </p:cNvSpPr>
          <p:nvPr/>
        </p:nvSpPr>
        <p:spPr>
          <a:xfrm>
            <a:off x="621474" y="4907201"/>
            <a:ext cx="5379743" cy="166440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kern="1200" spc="0" baseline="0">
                <a:ln w="6350" cap="flat">
                  <a:noFill/>
                  <a:miter lim="800000"/>
                </a:ln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br>
              <a:rPr lang="pt-BR" sz="1000"/>
            </a:br>
            <a:br>
              <a:rPr lang="pt-BR" sz="1000"/>
            </a:br>
            <a:br>
              <a:rPr lang="pt-BR" sz="1000"/>
            </a:br>
            <a:endParaRPr lang="pt-BR" sz="10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00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3F0B52-15EA-4F42-9C97-8E1362A4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1051807"/>
            <a:ext cx="11082528" cy="731520"/>
          </a:xfrm>
        </p:spPr>
        <p:txBody>
          <a:bodyPr>
            <a:noAutofit/>
          </a:bodyPr>
          <a:lstStyle/>
          <a:p>
            <a:r>
              <a:rPr lang="pt-BR">
                <a:cs typeface="Segoe UI"/>
              </a:rPr>
              <a:t>Limitações do </a:t>
            </a:r>
            <a:r>
              <a:rPr lang="pt-BR" err="1">
                <a:cs typeface="Segoe UI"/>
              </a:rPr>
              <a:t>CodePush</a:t>
            </a:r>
            <a:endParaRPr lang="pt-BR">
              <a:cs typeface="Segoe U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F56946-714E-48F9-A7E0-550D0B4CDFEC}"/>
              </a:ext>
            </a:extLst>
          </p:cNvPr>
          <p:cNvSpPr txBox="1"/>
          <p:nvPr/>
        </p:nvSpPr>
        <p:spPr>
          <a:xfrm>
            <a:off x="418476" y="2073084"/>
            <a:ext cx="9525624" cy="196977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</a:rPr>
              <a:t>Funciona somente com aplicativos desenvolvidos com </a:t>
            </a:r>
            <a:r>
              <a:rPr lang="pt-BR" sz="2000" err="1">
                <a:solidFill>
                  <a:schemeClr val="bg1"/>
                </a:solidFill>
              </a:rPr>
              <a:t>React</a:t>
            </a:r>
            <a:r>
              <a:rPr lang="pt-BR" sz="2000">
                <a:solidFill>
                  <a:schemeClr val="bg1"/>
                </a:solidFill>
              </a:rPr>
              <a:t> </a:t>
            </a:r>
            <a:r>
              <a:rPr lang="pt-BR" sz="2000" err="1">
                <a:solidFill>
                  <a:schemeClr val="bg1"/>
                </a:solidFill>
              </a:rPr>
              <a:t>Native</a:t>
            </a:r>
            <a:r>
              <a:rPr lang="pt-BR" sz="2000">
                <a:solidFill>
                  <a:schemeClr val="bg1"/>
                </a:solidFill>
              </a:rPr>
              <a:t> e </a:t>
            </a:r>
            <a:r>
              <a:rPr lang="pt-BR" sz="2000" err="1">
                <a:solidFill>
                  <a:schemeClr val="bg1"/>
                </a:solidFill>
              </a:rPr>
              <a:t>Cordova</a:t>
            </a:r>
            <a:r>
              <a:rPr lang="pt-BR" sz="2000">
                <a:solidFill>
                  <a:schemeClr val="bg1"/>
                </a:solidFill>
              </a:rPr>
              <a:t>;</a:t>
            </a:r>
            <a:endParaRPr lang="pt-BR" sz="2000">
              <a:solidFill>
                <a:schemeClr val="bg1"/>
              </a:solidFill>
              <a:cs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endParaRPr lang="pt-BR" sz="20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Wingdings"/>
              <a:buChar char="§"/>
            </a:pPr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Não conseguimos alterar código nativo;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sz="1600">
              <a:cs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endParaRPr lang="pt-BR" sz="160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/>
              <a:buChar char="§"/>
            </a:pPr>
            <a:endParaRPr lang="pt-BR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961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3C7F1-7D2C-4F24-AD62-6BB559AF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59" y="0"/>
            <a:ext cx="9823498" cy="1828800"/>
          </a:xfrm>
        </p:spPr>
        <p:txBody>
          <a:bodyPr/>
          <a:lstStyle/>
          <a:p>
            <a:r>
              <a:rPr lang="pt-BR"/>
              <a:t>Demo/Vídeo</a:t>
            </a:r>
          </a:p>
        </p:txBody>
      </p:sp>
    </p:spTree>
    <p:extLst>
      <p:ext uri="{BB962C8B-B14F-4D97-AF65-F5344CB8AC3E}">
        <p14:creationId xmlns:p14="http://schemas.microsoft.com/office/powerpoint/2010/main" val="183615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B2D2E-2164-5818-9E70-D4CB885D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295" y="1506464"/>
            <a:ext cx="8110078" cy="875000"/>
          </a:xfrm>
        </p:spPr>
        <p:txBody>
          <a:bodyPr/>
          <a:lstStyle/>
          <a:p>
            <a:r>
              <a:rPr lang="pt-BR">
                <a:cs typeface="Segoe UI"/>
              </a:rPr>
              <a:t>Saiba mais sobre o CodePush</a:t>
            </a:r>
          </a:p>
        </p:txBody>
      </p:sp>
      <p:pic>
        <p:nvPicPr>
          <p:cNvPr id="4" name="Imagem 4" descr="Código QR&#10;&#10;Descrição gerada automaticamente">
            <a:extLst>
              <a:ext uri="{FF2B5EF4-FFF2-40B4-BE49-F238E27FC236}">
                <a16:creationId xmlns:a16="http://schemas.microsoft.com/office/drawing/2014/main" id="{77E01117-D785-5CD7-B11F-ADE48FAA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63" y="2566709"/>
            <a:ext cx="274136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3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03AB3C-A6B2-4D92-8806-DD64D902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45" y="923822"/>
            <a:ext cx="11082528" cy="731520"/>
          </a:xfrm>
        </p:spPr>
        <p:txBody>
          <a:bodyPr/>
          <a:lstStyle/>
          <a:p>
            <a:r>
              <a:rPr lang="pt-BR"/>
              <a:t>Precificação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AA1FD5-E938-4561-9B4E-1BE11F910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4" t="13122" r="5641" b="18627"/>
          <a:stretch/>
        </p:blipFill>
        <p:spPr>
          <a:xfrm>
            <a:off x="4247692" y="279585"/>
            <a:ext cx="7871661" cy="36157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05FD81-68B4-4787-ADCD-AD6F1B8D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00" y="4112306"/>
            <a:ext cx="8094246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E558FAE-4435-44BB-BC0F-F8C637FC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80" y="3060905"/>
            <a:ext cx="3690853" cy="872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99C49BC-331A-459A-87DB-F06BD1CC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30" y="1803745"/>
            <a:ext cx="3215318" cy="348608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8F4961-97D7-4C54-B97F-9DCC4F9C6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271" y="1962077"/>
            <a:ext cx="3183289" cy="3236344"/>
          </a:xfrm>
          <a:prstGeom prst="rect">
            <a:avLst/>
          </a:prstGeom>
        </p:spPr>
      </p:pic>
      <p:sp>
        <p:nvSpPr>
          <p:cNvPr id="12" name="Título 3">
            <a:extLst>
              <a:ext uri="{FF2B5EF4-FFF2-40B4-BE49-F238E27FC236}">
                <a16:creationId xmlns:a16="http://schemas.microsoft.com/office/drawing/2014/main" id="{9C8A9A3B-8151-4321-82F6-C7215EB6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62" y="1157984"/>
            <a:ext cx="2016653" cy="731520"/>
          </a:xfrm>
        </p:spPr>
        <p:txBody>
          <a:bodyPr/>
          <a:lstStyle/>
          <a:p>
            <a:r>
              <a:rPr lang="pt-BR"/>
              <a:t>Vagas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D7AED36C-3723-475C-AD13-E6C1CEAA00E9}"/>
              </a:ext>
            </a:extLst>
          </p:cNvPr>
          <p:cNvSpPr txBox="1">
            <a:spLocks/>
          </p:cNvSpPr>
          <p:nvPr/>
        </p:nvSpPr>
        <p:spPr>
          <a:xfrm>
            <a:off x="8030618" y="1230557"/>
            <a:ext cx="3937496" cy="731520"/>
          </a:xfrm>
          <a:prstGeom prst="rect">
            <a:avLst/>
          </a:prstGeom>
          <a:noFill/>
        </p:spPr>
        <p:txBody>
          <a:bodyPr vert="horz" wrap="square" lIns="0" tIns="0" rIns="0" bIns="182880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strike="noStrike" kern="1200" cap="none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/>
              <a:t>Carreiras Tech</a:t>
            </a:r>
          </a:p>
        </p:txBody>
      </p:sp>
    </p:spTree>
    <p:extLst>
      <p:ext uri="{BB962C8B-B14F-4D97-AF65-F5344CB8AC3E}">
        <p14:creationId xmlns:p14="http://schemas.microsoft.com/office/powerpoint/2010/main" val="30442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B02495A5-D1A1-457C-A9FB-DB038689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00" y="982703"/>
            <a:ext cx="11082528" cy="731520"/>
          </a:xfrm>
        </p:spPr>
        <p:txBody>
          <a:bodyPr/>
          <a:lstStyle/>
          <a:p>
            <a:r>
              <a:rPr lang="pt-BR"/>
              <a:t>Dúvidas? Arrasta pra cima</a:t>
            </a:r>
          </a:p>
        </p:txBody>
      </p:sp>
      <p:sp>
        <p:nvSpPr>
          <p:cNvPr id="2" name="Seta: para Cima 1">
            <a:extLst>
              <a:ext uri="{FF2B5EF4-FFF2-40B4-BE49-F238E27FC236}">
                <a16:creationId xmlns:a16="http://schemas.microsoft.com/office/drawing/2014/main" id="{2C1F6D51-C9E7-4B3B-9F90-B68F985EABF5}"/>
              </a:ext>
            </a:extLst>
          </p:cNvPr>
          <p:cNvSpPr/>
          <p:nvPr/>
        </p:nvSpPr>
        <p:spPr bwMode="auto">
          <a:xfrm>
            <a:off x="4641175" y="2886075"/>
            <a:ext cx="2928937" cy="3125747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16" y="1938027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78" y="4479543"/>
            <a:ext cx="1944046" cy="1923761"/>
          </a:xfrm>
          <a:prstGeom prst="rect">
            <a:avLst/>
          </a:prstGeom>
        </p:spPr>
      </p:pic>
      <p:pic>
        <p:nvPicPr>
          <p:cNvPr id="5" name="Imagem 3" descr="Código QR&#10;&#10;Descrição gerada automaticamente">
            <a:extLst>
              <a:ext uri="{FF2B5EF4-FFF2-40B4-BE49-F238E27FC236}">
                <a16:creationId xmlns:a16="http://schemas.microsoft.com/office/drawing/2014/main" id="{E1CEB60D-32DB-6F49-84BB-F79A6A94E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213" y="4381082"/>
            <a:ext cx="1938401" cy="1927596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A8B0A9C0-FACE-B59A-ABFF-DB150B49D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595" y="1938131"/>
            <a:ext cx="2256514" cy="2226826"/>
          </a:xfrm>
          <a:prstGeom prst="rect">
            <a:avLst/>
          </a:prstGeom>
        </p:spPr>
      </p:pic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D644F2CA-25C0-3F1E-FA22-971BC1287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602" y="3095256"/>
            <a:ext cx="3494054" cy="81475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>
                <a:cs typeface="Segoe UI"/>
              </a:rPr>
              <a:t>Muito obrigado TDC!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5384626" y="1430959"/>
            <a:ext cx="6805551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>
                <a:latin typeface="+mn-lt"/>
              </a:rPr>
              <a:t>Engenheiro da Computação Universidade Positivo</a:t>
            </a:r>
          </a:p>
          <a:p>
            <a:r>
              <a:rPr lang="pt-BR" sz="2200">
                <a:latin typeface="+mn-lt"/>
              </a:rPr>
              <a:t>3 anos de Paraná Banco</a:t>
            </a:r>
          </a:p>
          <a:p>
            <a:r>
              <a:rPr lang="pt-BR" sz="2200">
                <a:latin typeface="+mn-lt"/>
              </a:rPr>
              <a:t>Sr. </a:t>
            </a:r>
            <a:r>
              <a:rPr lang="pt-BR" sz="2200" err="1">
                <a:latin typeface="+mn-lt"/>
              </a:rPr>
              <a:t>BackEnd</a:t>
            </a:r>
            <a:r>
              <a:rPr lang="pt-BR" sz="2200">
                <a:latin typeface="+mn-lt"/>
              </a:rPr>
              <a:t> </a:t>
            </a:r>
            <a:r>
              <a:rPr lang="pt-BR" sz="2200" err="1">
                <a:latin typeface="+mn-lt"/>
              </a:rPr>
              <a:t>Developer</a:t>
            </a:r>
            <a:r>
              <a:rPr lang="pt-BR" sz="2200">
                <a:latin typeface="+mn-lt"/>
              </a:rPr>
              <a:t> e </a:t>
            </a:r>
            <a:r>
              <a:rPr lang="pt-BR" sz="2200" err="1">
                <a:latin typeface="+mn-lt"/>
              </a:rPr>
              <a:t>Chapter</a:t>
            </a:r>
            <a:r>
              <a:rPr lang="pt-BR" sz="2200">
                <a:latin typeface="+mn-lt"/>
              </a:rPr>
              <a:t> </a:t>
            </a:r>
            <a:r>
              <a:rPr lang="pt-BR" sz="2200" err="1">
                <a:latin typeface="+mn-lt"/>
              </a:rPr>
              <a:t>leader</a:t>
            </a:r>
            <a:r>
              <a:rPr lang="pt-BR" sz="2200">
                <a:latin typeface="+mn-lt"/>
              </a:rPr>
              <a:t> </a:t>
            </a:r>
          </a:p>
          <a:p>
            <a:r>
              <a:rPr lang="pt-BR" sz="2200">
                <a:latin typeface="+mn-lt"/>
              </a:rPr>
              <a:t>Pós graduado em Engenharia de Software</a:t>
            </a:r>
          </a:p>
          <a:p>
            <a:r>
              <a:rPr lang="pt-BR" sz="2200">
                <a:latin typeface="+mn-lt"/>
              </a:rPr>
              <a:t>Certificados 483C#, AZ-900 e SC-900</a:t>
            </a:r>
          </a:p>
          <a:p>
            <a:r>
              <a:rPr lang="pt-BR" sz="2200">
                <a:latin typeface="+mn-lt"/>
              </a:rPr>
              <a:t>Cursando MBA em Arquitetura</a:t>
            </a:r>
          </a:p>
          <a:p>
            <a:r>
              <a:rPr lang="pt-BR" sz="2200">
                <a:latin typeface="+mn-lt"/>
              </a:rPr>
              <a:t>Amante de Tecnologia</a:t>
            </a:r>
          </a:p>
          <a:p>
            <a:r>
              <a:rPr lang="pt-BR" sz="2200">
                <a:latin typeface="+mn-lt"/>
              </a:rPr>
              <a:t>Obs.: Não tinha cabelos brancos antes de conhecer o App Center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6261413" y="584730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6261413" y="649752"/>
            <a:ext cx="3762934" cy="4802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>
                <a:ea typeface="+mj-lt"/>
                <a:cs typeface="Arial"/>
              </a:rPr>
              <a:t>Quem sou eu</a:t>
            </a:r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AF16A6D-E567-4484-B1E7-41BACC1DD7D2}"/>
              </a:ext>
            </a:extLst>
          </p:cNvPr>
          <p:cNvSpPr txBox="1">
            <a:spLocks/>
          </p:cNvSpPr>
          <p:nvPr/>
        </p:nvSpPr>
        <p:spPr>
          <a:xfrm>
            <a:off x="5156026" y="1430959"/>
            <a:ext cx="6805551" cy="1952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>
              <a:buFont typeface="Wingdings" panose="020B0604020202020204" pitchFamily="34" charset="0"/>
              <a:buChar char="§"/>
            </a:pPr>
            <a:r>
              <a:rPr lang="pt-BR" sz="2200">
                <a:latin typeface="+mn-lt"/>
              </a:rPr>
              <a:t>Cursando Análise e Desenvolvimento de Sistemas</a:t>
            </a:r>
            <a:endParaRPr lang="pt-BR"/>
          </a:p>
          <a:p>
            <a:pPr>
              <a:buFont typeface="Wingdings" panose="020B0604020202020204" pitchFamily="34" charset="0"/>
              <a:buChar char="§"/>
            </a:pPr>
            <a:r>
              <a:rPr lang="pt-BR" sz="2200">
                <a:latin typeface="+mn-lt"/>
              </a:rPr>
              <a:t>Sr. Mobile Developer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pt-BR" sz="2200">
                <a:latin typeface="+mn-lt"/>
              </a:rPr>
              <a:t>1 e 4 meses anos de Paraná Banco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pt-BR" sz="2200">
                <a:latin typeface="+mn-lt"/>
              </a:rPr>
              <a:t>Amante de Tecnologia</a:t>
            </a:r>
          </a:p>
          <a:p>
            <a:pPr marL="0" indent="0">
              <a:buNone/>
            </a:pPr>
            <a:endParaRPr lang="pt-BR" sz="2200">
              <a:latin typeface="+mn-lt"/>
            </a:endParaRP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5D397C06-BB70-A905-83B7-13FAEAC6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51" y="4469794"/>
            <a:ext cx="2182621" cy="2171700"/>
          </a:xfrm>
          <a:prstGeom prst="rect">
            <a:avLst/>
          </a:prstGeom>
        </p:spPr>
      </p:pic>
      <p:pic>
        <p:nvPicPr>
          <p:cNvPr id="4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AB142A94-C2D7-9353-AF6A-13D4ECDF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83" y="1483296"/>
            <a:ext cx="2744956" cy="27432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60573AA-F3F8-0068-28DA-45E251828ABF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Willian Lemes</a:t>
            </a:r>
          </a:p>
        </p:txBody>
      </p:sp>
    </p:spTree>
    <p:extLst>
      <p:ext uri="{BB962C8B-B14F-4D97-AF65-F5344CB8AC3E}">
        <p14:creationId xmlns:p14="http://schemas.microsoft.com/office/powerpoint/2010/main" val="16928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D3136B6-4CBE-4E99-82F4-3575477ECC1C}"/>
              </a:ext>
            </a:extLst>
          </p:cNvPr>
          <p:cNvSpPr txBox="1"/>
          <p:nvPr/>
        </p:nvSpPr>
        <p:spPr>
          <a:xfrm>
            <a:off x="8085192" y="4436411"/>
            <a:ext cx="3320383" cy="33855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1">
                <a:ln w="6350" cap="flat">
                  <a:noFill/>
                  <a:miter lim="800000"/>
                </a:ln>
                <a:ea typeface="+mj-ea"/>
                <a:cs typeface="+mj-cs"/>
              </a:rPr>
              <a:t>https://appcenter.ms/</a:t>
            </a:r>
            <a:endParaRPr lang="pt-BR" sz="2200" b="1">
              <a:ln w="6350" cap="flat">
                <a:noFill/>
                <a:miter lim="800000"/>
              </a:ln>
              <a:ea typeface="+mj-ea"/>
              <a:cs typeface="+mj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37584F-C513-4A75-B635-B900FE7084B0}"/>
              </a:ext>
            </a:extLst>
          </p:cNvPr>
          <p:cNvSpPr txBox="1"/>
          <p:nvPr/>
        </p:nvSpPr>
        <p:spPr>
          <a:xfrm>
            <a:off x="551986" y="2611805"/>
            <a:ext cx="7090692" cy="200054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200" b="1">
                <a:ln w="6350" cap="flat">
                  <a:noFill/>
                  <a:miter lim="800000"/>
                </a:ln>
                <a:ea typeface="+mj-ea"/>
                <a:cs typeface="+mj-cs"/>
              </a:rPr>
              <a:t>Serviço de app na nuvem da Microsoft para: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2200" b="1">
                <a:ln w="6350" cap="flat">
                  <a:noFill/>
                  <a:miter lim="800000"/>
                </a:ln>
                <a:ea typeface="+mj-ea"/>
                <a:cs typeface="+mj-cs"/>
              </a:rPr>
              <a:t>Build</a:t>
            </a:r>
            <a:endParaRPr lang="pt-BR" sz="2200" b="1">
              <a:ln w="6350" cap="flat">
                <a:noFill/>
                <a:miter lim="800000"/>
              </a:ln>
              <a:ea typeface="+mj-ea"/>
              <a:cs typeface="Arial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2200" b="1">
                <a:ln w="6350" cap="flat">
                  <a:noFill/>
                  <a:miter lim="800000"/>
                </a:ln>
                <a:ea typeface="+mj-ea"/>
                <a:cs typeface="+mj-cs"/>
              </a:rPr>
              <a:t>Distribuição</a:t>
            </a:r>
            <a:endParaRPr lang="pt-BR" sz="2200" b="1">
              <a:ln w="6350" cap="flat">
                <a:noFill/>
                <a:miter lim="800000"/>
              </a:ln>
              <a:ea typeface="+mj-ea"/>
              <a:cs typeface="Arial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2200" b="1">
                <a:ln w="6350" cap="flat">
                  <a:noFill/>
                  <a:miter lim="800000"/>
                </a:ln>
                <a:ea typeface="+mj-ea"/>
                <a:cs typeface="+mj-cs"/>
              </a:rPr>
              <a:t>Monitoramento 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2200" b="1">
                <a:ln w="6350" cap="flat">
                  <a:noFill/>
                  <a:miter lim="800000"/>
                </a:ln>
                <a:ea typeface="+mj-ea"/>
                <a:cs typeface="+mj-cs"/>
              </a:rPr>
              <a:t>CodePush</a:t>
            </a:r>
            <a:endParaRPr lang="pt-BR" sz="2200" b="1">
              <a:ln w="6350" cap="flat">
                <a:noFill/>
                <a:miter lim="800000"/>
              </a:ln>
              <a:ea typeface="+mj-ea"/>
              <a:cs typeface="Segoe U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1424A6-4492-4E17-902E-52092ABA2B6E}"/>
              </a:ext>
            </a:extLst>
          </p:cNvPr>
          <p:cNvSpPr txBox="1"/>
          <p:nvPr/>
        </p:nvSpPr>
        <p:spPr>
          <a:xfrm>
            <a:off x="551986" y="1657862"/>
            <a:ext cx="3486614" cy="67710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4400" b="1">
                <a:latin typeface="+mj-lt"/>
              </a:rPr>
              <a:t>App Center</a:t>
            </a:r>
            <a:endParaRPr lang="pt-BR" sz="4400" b="1">
              <a:latin typeface="+mj-lt"/>
              <a:cs typeface="Segoe U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4EB150-9F57-4E69-B203-9E2BCC107F99}"/>
              </a:ext>
            </a:extLst>
          </p:cNvPr>
          <p:cNvSpPr txBox="1"/>
          <p:nvPr/>
        </p:nvSpPr>
        <p:spPr>
          <a:xfrm>
            <a:off x="445966" y="1288956"/>
            <a:ext cx="685280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800" b="1" i="0" err="1">
                <a:effectLst/>
                <a:latin typeface="+mj-lt"/>
              </a:rPr>
              <a:t>Welcome</a:t>
            </a:r>
            <a:r>
              <a:rPr lang="pt-BR" sz="1800" b="1" i="0">
                <a:effectLst/>
                <a:latin typeface="+mj-lt"/>
              </a:rPr>
              <a:t> </a:t>
            </a:r>
            <a:r>
              <a:rPr lang="pt-BR" sz="1800" b="1" i="0" err="1">
                <a:effectLst/>
                <a:latin typeface="+mj-lt"/>
              </a:rPr>
              <a:t>to</a:t>
            </a:r>
            <a:endParaRPr lang="pt-BR" sz="1800" b="1" i="0">
              <a:effectLst/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1909CB-D22B-4540-8E01-198F7261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794" y="2736085"/>
            <a:ext cx="15621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FC91E-A499-4701-82B5-3D199148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07566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CE185378-536C-47E4-87A6-43BA5DA7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88" y="1153847"/>
            <a:ext cx="11082528" cy="666498"/>
          </a:xfrm>
        </p:spPr>
        <p:txBody>
          <a:bodyPr>
            <a:normAutofit fontScale="90000"/>
          </a:bodyPr>
          <a:lstStyle/>
          <a:p>
            <a:r>
              <a:rPr lang="pt-BR">
                <a:cs typeface="Segoe UI"/>
              </a:rPr>
              <a:t>Build usando Azure </a:t>
            </a:r>
            <a:r>
              <a:rPr lang="pt-BR" sz="5300">
                <a:cs typeface="Segoe UI"/>
              </a:rPr>
              <a:t>Pipeline</a:t>
            </a:r>
            <a:endParaRPr lang="pt-BR">
              <a:cs typeface="Segoe U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EAF3D0-6ED4-4A5D-93E6-48B32E37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390" y="1600961"/>
            <a:ext cx="2545514" cy="23709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2FC2B1-D0CB-4B43-8FDA-AD877591A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8" y="1820345"/>
            <a:ext cx="91916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715C586-FC77-4F6D-8529-E7E5F6FAD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8" b="8731"/>
          <a:stretch/>
        </p:blipFill>
        <p:spPr>
          <a:xfrm>
            <a:off x="695770" y="1610592"/>
            <a:ext cx="11044934" cy="48750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8985EA-FD49-4073-B4B7-70C5859E6BB9}"/>
              </a:ext>
            </a:extLst>
          </p:cNvPr>
          <p:cNvSpPr txBox="1"/>
          <p:nvPr/>
        </p:nvSpPr>
        <p:spPr>
          <a:xfrm>
            <a:off x="578530" y="693060"/>
            <a:ext cx="6851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>
                <a:solidFill>
                  <a:schemeClr val="bg1"/>
                </a:solidFill>
                <a:latin typeface="+mj-lt"/>
              </a:rPr>
              <a:t>Compilando</a:t>
            </a:r>
            <a:r>
              <a:rPr lang="pt-BR" sz="2800">
                <a:solidFill>
                  <a:schemeClr val="bg1"/>
                </a:solidFill>
                <a:latin typeface="+mj-lt"/>
              </a:rPr>
              <a:t> aplicação</a:t>
            </a:r>
          </a:p>
        </p:txBody>
      </p:sp>
    </p:spTree>
    <p:extLst>
      <p:ext uri="{BB962C8B-B14F-4D97-AF65-F5344CB8AC3E}">
        <p14:creationId xmlns:p14="http://schemas.microsoft.com/office/powerpoint/2010/main" val="389584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F845DB-3733-4360-AA05-6F8691B1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60" y="956703"/>
            <a:ext cx="11082528" cy="731520"/>
          </a:xfrm>
        </p:spPr>
        <p:txBody>
          <a:bodyPr>
            <a:noAutofit/>
          </a:bodyPr>
          <a:lstStyle/>
          <a:p>
            <a:r>
              <a:rPr lang="pt-BR">
                <a:cs typeface="Arial" panose="020B0604020202020204" pitchFamily="34" charset="0"/>
              </a:rPr>
              <a:t>Distribuição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5F54828-1492-43F3-B9C5-7169EA96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60" y="1608493"/>
            <a:ext cx="11595612" cy="51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0</TotalTime>
  <Words>458</Words>
  <Application>Microsoft Office PowerPoint</Application>
  <PresentationFormat>Personalizar</PresentationFormat>
  <Paragraphs>85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8" baseType="lpstr">
      <vt:lpstr>Arial</vt:lpstr>
      <vt:lpstr>Consolas</vt:lpstr>
      <vt:lpstr>Montserrat</vt:lpstr>
      <vt:lpstr>Segoe UI</vt:lpstr>
      <vt:lpstr>Segoe UI Light</vt:lpstr>
      <vt:lpstr>Segoe UI Semibold</vt:lpstr>
      <vt:lpstr>Wingdings</vt:lpstr>
      <vt:lpstr>Azure 1</vt:lpstr>
      <vt:lpstr>Azure 2</vt:lpstr>
      <vt:lpstr>TDC Business</vt:lpstr>
      <vt:lpstr>Uso do Microsoft Visual Studio App Center no Paraná Banco</vt:lpstr>
      <vt:lpstr>Apresentação do PowerPoint</vt:lpstr>
      <vt:lpstr>Apresentação do PowerPoint</vt:lpstr>
      <vt:lpstr>Apresentação do PowerPoint</vt:lpstr>
      <vt:lpstr>Demo</vt:lpstr>
      <vt:lpstr>Build usando Azure Pipeline</vt:lpstr>
      <vt:lpstr>Apresentação do PowerPoint</vt:lpstr>
      <vt:lpstr>Distribuição</vt:lpstr>
      <vt:lpstr>Apresentação do PowerPoint</vt:lpstr>
      <vt:lpstr>Analytics</vt:lpstr>
      <vt:lpstr>Monitoramento</vt:lpstr>
      <vt:lpstr>Stack Traces</vt:lpstr>
      <vt:lpstr>Webhook com teams </vt:lpstr>
      <vt:lpstr>App Center + CodePush</vt:lpstr>
      <vt:lpstr>Apps Híbridos x Nativos</vt:lpstr>
      <vt:lpstr>Qual é a estratégia comum?</vt:lpstr>
      <vt:lpstr>Pontos de dor</vt:lpstr>
      <vt:lpstr>O que são updates OTA? (Over-the-Air)</vt:lpstr>
      <vt:lpstr>Apresentação do PowerPoint</vt:lpstr>
      <vt:lpstr> É um serviço criado pela Microsoft que permite que apps possam ser atualizados sem passar pela loja utilizando Over the Air (OTA) updates. </vt:lpstr>
      <vt:lpstr>  </vt:lpstr>
      <vt:lpstr>Limitações do CodePush</vt:lpstr>
      <vt:lpstr>Demo/Vídeo</vt:lpstr>
      <vt:lpstr>Saiba mais sobre o CodePush</vt:lpstr>
      <vt:lpstr>Precificação</vt:lpstr>
      <vt:lpstr>Vagas</vt:lpstr>
      <vt:lpstr>Dúvidas? Arrasta pra cima</vt:lpstr>
      <vt:lpstr>Muito obrigado TDC!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Paulo Moreira Antunes</cp:lastModifiedBy>
  <cp:revision>1</cp:revision>
  <dcterms:created xsi:type="dcterms:W3CDTF">2022-07-15T14:11:25Z</dcterms:created>
  <dcterms:modified xsi:type="dcterms:W3CDTF">2022-08-20T21:18:13Z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