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0" r:id="rId4"/>
    <p:sldId id="265" r:id="rId5"/>
    <p:sldId id="258" r:id="rId6"/>
    <p:sldId id="261" r:id="rId7"/>
    <p:sldId id="263" r:id="rId8"/>
    <p:sldId id="264" r:id="rId9"/>
    <p:sldId id="267" r:id="rId10"/>
    <p:sldId id="262" r:id="rId11"/>
    <p:sldId id="266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i-FI" smtClean="0"/>
              <a:t>METCA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DDB2B7-E116-4FF6-A4FA-609B2744E672}" type="datetimeFigureOut">
              <a:rPr lang="fi-FI" smtClean="0"/>
              <a:t>12.6.2017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C6ECB-BFEB-4F52-BA89-11FDE9DFD55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9029258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i-FI" smtClean="0"/>
              <a:t>METCA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DCD99-1FA4-412F-A028-11231A672A5B}" type="datetimeFigureOut">
              <a:rPr lang="fi-FI" smtClean="0"/>
              <a:t>12.6.2017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D6AA3-74FF-499D-8E0C-6D3084E0BD8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5990226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5710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2956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83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9666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550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0934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931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931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466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79061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05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94D3-9004-4427-998F-04A061735CA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8681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30530" y="1507533"/>
            <a:ext cx="88198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mtClean="0"/>
              <a:t>TESTI</a:t>
            </a:r>
          </a:p>
          <a:p>
            <a:pPr marL="342900" indent="-342900">
              <a:buFont typeface="+mj-lt"/>
              <a:buAutoNum type="arabicPeriod"/>
            </a:pP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dirty="0" smtClean="0"/>
              <a:t>Tilannekatsaus</a:t>
            </a:r>
          </a:p>
          <a:p>
            <a:pPr marL="342900" indent="-342900">
              <a:buFont typeface="+mj-lt"/>
              <a:buAutoNum type="arabicPeriod"/>
            </a:pPr>
            <a:endParaRPr lang="fi-FI" dirty="0" smtClean="0"/>
          </a:p>
          <a:p>
            <a:pPr marL="342900" indent="-342900">
              <a:buFont typeface="+mj-lt"/>
              <a:buAutoNum type="arabicPeriod"/>
            </a:pPr>
            <a:r>
              <a:rPr lang="fi-FI" dirty="0" smtClean="0"/>
              <a:t>Duodecim-teemanumeron käsikirjoitus  </a:t>
            </a:r>
          </a:p>
          <a:p>
            <a:pPr marL="342900" indent="-342900">
              <a:buFont typeface="+mj-lt"/>
              <a:buAutoNum type="arabicPeriod"/>
            </a:pPr>
            <a:endParaRPr lang="fi-FI" dirty="0" smtClean="0"/>
          </a:p>
          <a:p>
            <a:pPr marL="342900" indent="-342900">
              <a:buFont typeface="+mj-lt"/>
              <a:buAutoNum type="arabicPeriod"/>
            </a:pPr>
            <a:r>
              <a:rPr lang="fi-FI" dirty="0" smtClean="0"/>
              <a:t>FINRISK-aineistoihin perustuva ensimmäinen väestösyyosuutta koskeva käsikirjoitusluonnos</a:t>
            </a:r>
          </a:p>
          <a:p>
            <a:pPr marL="342900" indent="-342900">
              <a:buFont typeface="+mj-lt"/>
              <a:buAutoNum type="arabicPeriod"/>
            </a:pPr>
            <a:endParaRPr lang="fi-FI" dirty="0" smtClean="0"/>
          </a:p>
          <a:p>
            <a:pPr marL="342900" indent="-342900">
              <a:buFont typeface="+mj-lt"/>
              <a:buAutoNum type="arabicPeriod"/>
            </a:pPr>
            <a:r>
              <a:rPr lang="fi-FI" dirty="0" smtClean="0"/>
              <a:t>Uudet suunnitelmat </a:t>
            </a:r>
          </a:p>
          <a:p>
            <a:r>
              <a:rPr lang="fi-FI" dirty="0" smtClean="0"/>
              <a:t>	Julkaisuperiaatteet ja tulevat julkaisut</a:t>
            </a:r>
          </a:p>
          <a:p>
            <a:r>
              <a:rPr lang="fi-FI" dirty="0" smtClean="0"/>
              <a:t>	Viestintä/tiedottaminen</a:t>
            </a:r>
          </a:p>
          <a:p>
            <a:r>
              <a:rPr lang="fi-FI" dirty="0"/>
              <a:t>	</a:t>
            </a:r>
            <a:r>
              <a:rPr lang="fi-FI" dirty="0" smtClean="0"/>
              <a:t>Rahoituksen hakeminen </a:t>
            </a:r>
          </a:p>
          <a:p>
            <a:endParaRPr lang="fi-FI" dirty="0" smtClean="0"/>
          </a:p>
          <a:p>
            <a:r>
              <a:rPr lang="fi-FI" dirty="0" smtClean="0"/>
              <a:t>5.    Muut esille tulevat asiat</a:t>
            </a:r>
            <a:endParaRPr lang="fi-FI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1</a:t>
            </a:fld>
            <a:endParaRPr lang="fi-FI"/>
          </a:p>
        </p:txBody>
      </p:sp>
      <p:sp>
        <p:nvSpPr>
          <p:cNvPr id="2" name="Rectangle 1"/>
          <p:cNvSpPr/>
          <p:nvPr/>
        </p:nvSpPr>
        <p:spPr>
          <a:xfrm>
            <a:off x="838199" y="652784"/>
            <a:ext cx="9683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dirty="0"/>
              <a:t>METCA – </a:t>
            </a:r>
            <a:r>
              <a:rPr lang="fi-FI" sz="2800" b="1" dirty="0" err="1"/>
              <a:t>Prospective</a:t>
            </a:r>
            <a:r>
              <a:rPr lang="fi-FI" sz="2800" b="1" dirty="0"/>
              <a:t> </a:t>
            </a:r>
            <a:r>
              <a:rPr lang="fi-FI" sz="2800" b="1" dirty="0" err="1"/>
              <a:t>METa</a:t>
            </a:r>
            <a:r>
              <a:rPr lang="fi-FI" sz="2800" b="1" dirty="0"/>
              <a:t> </a:t>
            </a:r>
            <a:r>
              <a:rPr lang="fi-FI" sz="2800" b="1" dirty="0" err="1"/>
              <a:t>Cohort</a:t>
            </a:r>
            <a:r>
              <a:rPr lang="fi-FI" sz="2800" b="1" dirty="0"/>
              <a:t> </a:t>
            </a:r>
            <a:r>
              <a:rPr lang="fi-FI" sz="2800" b="1" dirty="0" err="1"/>
              <a:t>Study</a:t>
            </a:r>
            <a:r>
              <a:rPr lang="fi-FI" sz="2800" b="1" dirty="0"/>
              <a:t> of </a:t>
            </a:r>
            <a:r>
              <a:rPr lang="fi-FI" sz="2800" b="1" dirty="0" err="1"/>
              <a:t>Cancer</a:t>
            </a:r>
            <a:r>
              <a:rPr lang="fi-FI" sz="2800" b="1" dirty="0"/>
              <a:t> </a:t>
            </a:r>
            <a:r>
              <a:rPr lang="fi-FI" sz="2800" b="1" dirty="0" err="1"/>
              <a:t>Burden</a:t>
            </a:r>
            <a:r>
              <a:rPr lang="fi-FI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717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275009"/>
            <a:ext cx="10812887" cy="52545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i-FI" dirty="0" smtClean="0"/>
              <a:t>2. </a:t>
            </a:r>
            <a:r>
              <a:rPr lang="fi-FI" b="1" dirty="0" smtClean="0"/>
              <a:t>Viestintä/tiedottaminen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Sanna Heikkinen toiminut koordinaattorina toistaiseksi.</a:t>
            </a:r>
          </a:p>
          <a:p>
            <a:pPr marL="0" indent="0">
              <a:buNone/>
            </a:pPr>
            <a:r>
              <a:rPr lang="fi-FI" dirty="0" smtClean="0"/>
              <a:t>3. </a:t>
            </a:r>
            <a:r>
              <a:rPr lang="fi-FI" b="1" dirty="0" smtClean="0"/>
              <a:t>Rahoitus </a:t>
            </a:r>
          </a:p>
          <a:p>
            <a:pPr marL="0" indent="0">
              <a:buNone/>
            </a:pPr>
            <a:r>
              <a:rPr lang="fi-FI" b="1" dirty="0"/>
              <a:t>	</a:t>
            </a:r>
            <a:r>
              <a:rPr lang="fi-FI" b="1" dirty="0" smtClean="0"/>
              <a:t>Nyt: </a:t>
            </a:r>
            <a:r>
              <a:rPr lang="fi-FI" dirty="0" smtClean="0"/>
              <a:t>Syöpäyhdistys (työvoima) sekä</a:t>
            </a:r>
            <a:r>
              <a:rPr lang="fi-FI" b="1" dirty="0" smtClean="0"/>
              <a:t> </a:t>
            </a:r>
            <a:r>
              <a:rPr lang="fi-FI" dirty="0" smtClean="0"/>
              <a:t>Syöpäsäätiö 60 000 2-v ”syövän 	riskitekijät ja sosioekonominen asema”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b="1" dirty="0" smtClean="0"/>
              <a:t>Uusia: </a:t>
            </a:r>
            <a:r>
              <a:rPr lang="fi-FI" dirty="0" smtClean="0"/>
              <a:t>Akatemiatutkijan haku syksy 2017 – Karri Seppä (muut sairaudet 	ja syöpäpotilaiden </a:t>
            </a:r>
            <a:r>
              <a:rPr lang="fi-FI" dirty="0" err="1" smtClean="0"/>
              <a:t>elossaolo</a:t>
            </a:r>
            <a:r>
              <a:rPr lang="fi-FI" dirty="0" smtClean="0"/>
              <a:t>/kuolleisuus, </a:t>
            </a:r>
            <a:r>
              <a:rPr lang="fi-FI" dirty="0" err="1" smtClean="0"/>
              <a:t>METCAsta</a:t>
            </a:r>
            <a:r>
              <a:rPr lang="fi-FI" dirty="0" smtClean="0"/>
              <a:t> riskitekijätietoa)</a:t>
            </a:r>
          </a:p>
          <a:p>
            <a:pPr marL="0" indent="0">
              <a:buNone/>
            </a:pPr>
            <a:r>
              <a:rPr lang="fi-FI" dirty="0"/>
              <a:t>	</a:t>
            </a:r>
          </a:p>
          <a:p>
            <a:pPr marL="0" indent="0">
              <a:buNone/>
            </a:pPr>
            <a:r>
              <a:rPr lang="fi-FI" dirty="0" smtClean="0"/>
              <a:t>4. </a:t>
            </a:r>
            <a:r>
              <a:rPr lang="fi-FI" b="1" dirty="0" smtClean="0"/>
              <a:t>Muut asiat</a:t>
            </a:r>
          </a:p>
          <a:p>
            <a:pPr marL="0" indent="0">
              <a:buNone/>
            </a:pPr>
            <a:r>
              <a:rPr lang="fi-FI" dirty="0"/>
              <a:t>	Oleelliset puuttuvat riskitekijät: Hormonit , Infektiot, </a:t>
            </a:r>
            <a:r>
              <a:rPr lang="fi-FI" dirty="0" smtClean="0"/>
              <a:t>ammattialtistus, 	sosioekonomiset tiedot</a:t>
            </a:r>
            <a:endParaRPr lang="fi-FI" dirty="0"/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Uudet kohortit: Ossi Rahkosen Helsingin kaupungin 	työntekijöiden 	kohortti, muut suomalaiset kohortit ? </a:t>
            </a:r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10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748047" y="446722"/>
            <a:ext cx="9683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b="1" dirty="0"/>
              <a:t>METCA – </a:t>
            </a:r>
            <a:r>
              <a:rPr lang="fi-FI" sz="2800" b="1" dirty="0" err="1"/>
              <a:t>Prospective</a:t>
            </a:r>
            <a:r>
              <a:rPr lang="fi-FI" sz="2800" b="1" dirty="0"/>
              <a:t> </a:t>
            </a:r>
            <a:r>
              <a:rPr lang="fi-FI" sz="2800" b="1" dirty="0" err="1"/>
              <a:t>METa</a:t>
            </a:r>
            <a:r>
              <a:rPr lang="fi-FI" sz="2800" b="1" dirty="0"/>
              <a:t> </a:t>
            </a:r>
            <a:r>
              <a:rPr lang="fi-FI" sz="2800" b="1" dirty="0" err="1"/>
              <a:t>Cohort</a:t>
            </a:r>
            <a:r>
              <a:rPr lang="fi-FI" sz="2800" b="1" dirty="0"/>
              <a:t> </a:t>
            </a:r>
            <a:r>
              <a:rPr lang="fi-FI" sz="2800" b="1" dirty="0" err="1"/>
              <a:t>Study</a:t>
            </a:r>
            <a:r>
              <a:rPr lang="fi-FI" sz="2800" b="1" dirty="0"/>
              <a:t> of </a:t>
            </a:r>
            <a:r>
              <a:rPr lang="fi-FI" sz="2800" b="1" dirty="0" err="1"/>
              <a:t>Cancer</a:t>
            </a:r>
            <a:r>
              <a:rPr lang="fi-FI" sz="2800" b="1" dirty="0"/>
              <a:t> </a:t>
            </a:r>
            <a:r>
              <a:rPr lang="fi-FI" sz="2800" b="1" dirty="0" err="1"/>
              <a:t>Burden</a:t>
            </a:r>
            <a:r>
              <a:rPr lang="fi-FI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103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11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739735" y="114213"/>
            <a:ext cx="9683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b="1" dirty="0"/>
              <a:t>METCA – </a:t>
            </a:r>
            <a:r>
              <a:rPr lang="fi-FI" sz="2800" b="1" dirty="0" err="1"/>
              <a:t>Prospective</a:t>
            </a:r>
            <a:r>
              <a:rPr lang="fi-FI" sz="2800" b="1" dirty="0"/>
              <a:t> </a:t>
            </a:r>
            <a:r>
              <a:rPr lang="fi-FI" sz="2800" b="1" dirty="0" err="1"/>
              <a:t>METa</a:t>
            </a:r>
            <a:r>
              <a:rPr lang="fi-FI" sz="2800" b="1" dirty="0"/>
              <a:t> </a:t>
            </a:r>
            <a:r>
              <a:rPr lang="fi-FI" sz="2800" b="1" dirty="0" err="1"/>
              <a:t>Cohort</a:t>
            </a:r>
            <a:r>
              <a:rPr lang="fi-FI" sz="2800" b="1" dirty="0"/>
              <a:t> </a:t>
            </a:r>
            <a:r>
              <a:rPr lang="fi-FI" sz="2800" b="1" dirty="0" err="1"/>
              <a:t>Study</a:t>
            </a:r>
            <a:r>
              <a:rPr lang="fi-FI" sz="2800" b="1" dirty="0"/>
              <a:t> of </a:t>
            </a:r>
            <a:r>
              <a:rPr lang="fi-FI" sz="2800" b="1" dirty="0" err="1"/>
              <a:t>Cancer</a:t>
            </a:r>
            <a:r>
              <a:rPr lang="fi-FI" sz="2800" b="1" dirty="0"/>
              <a:t> </a:t>
            </a:r>
            <a:r>
              <a:rPr lang="fi-FI" sz="2800" b="1" dirty="0" err="1"/>
              <a:t>Burden</a:t>
            </a:r>
            <a:r>
              <a:rPr lang="fi-FI" sz="2800" b="1" dirty="0"/>
              <a:t>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172903"/>
              </p:ext>
            </p:extLst>
          </p:nvPr>
        </p:nvGraphicFramePr>
        <p:xfrm>
          <a:off x="1528157" y="637433"/>
          <a:ext cx="9135687" cy="57724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0432">
                  <a:extLst>
                    <a:ext uri="{9D8B030D-6E8A-4147-A177-3AD203B41FA5}">
                      <a16:colId xmlns:a16="http://schemas.microsoft.com/office/drawing/2014/main" val="1793067290"/>
                    </a:ext>
                  </a:extLst>
                </a:gridCol>
                <a:gridCol w="1481051">
                  <a:extLst>
                    <a:ext uri="{9D8B030D-6E8A-4147-A177-3AD203B41FA5}">
                      <a16:colId xmlns:a16="http://schemas.microsoft.com/office/drawing/2014/main" val="3445337525"/>
                    </a:ext>
                  </a:extLst>
                </a:gridCol>
                <a:gridCol w="1481051">
                  <a:extLst>
                    <a:ext uri="{9D8B030D-6E8A-4147-A177-3AD203B41FA5}">
                      <a16:colId xmlns:a16="http://schemas.microsoft.com/office/drawing/2014/main" val="1415956392"/>
                    </a:ext>
                  </a:extLst>
                </a:gridCol>
                <a:gridCol w="1481051">
                  <a:extLst>
                    <a:ext uri="{9D8B030D-6E8A-4147-A177-3AD203B41FA5}">
                      <a16:colId xmlns:a16="http://schemas.microsoft.com/office/drawing/2014/main" val="2057493168"/>
                    </a:ext>
                  </a:extLst>
                </a:gridCol>
                <a:gridCol w="1481051">
                  <a:extLst>
                    <a:ext uri="{9D8B030D-6E8A-4147-A177-3AD203B41FA5}">
                      <a16:colId xmlns:a16="http://schemas.microsoft.com/office/drawing/2014/main" val="4059496279"/>
                    </a:ext>
                  </a:extLst>
                </a:gridCol>
                <a:gridCol w="1481051">
                  <a:extLst>
                    <a:ext uri="{9D8B030D-6E8A-4147-A177-3AD203B41FA5}">
                      <a16:colId xmlns:a16="http://schemas.microsoft.com/office/drawing/2014/main" val="2938212420"/>
                    </a:ext>
                  </a:extLst>
                </a:gridCol>
              </a:tblGrid>
              <a:tr h="196226"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Prospective </a:t>
                      </a:r>
                      <a:r>
                        <a:rPr lang="en-US" sz="1200" u="none" strike="noStrike" dirty="0" err="1">
                          <a:effectLst/>
                        </a:rPr>
                        <a:t>METa</a:t>
                      </a:r>
                      <a:r>
                        <a:rPr lang="en-US" sz="1200" u="none" strike="noStrike" dirty="0">
                          <a:effectLst/>
                        </a:rPr>
                        <a:t> Cohort Study of </a:t>
                      </a:r>
                      <a:r>
                        <a:rPr lang="en-US" sz="1200" u="none" strike="noStrike" dirty="0" err="1">
                          <a:effectLst/>
                        </a:rPr>
                        <a:t>CAncer</a:t>
                      </a:r>
                      <a:r>
                        <a:rPr lang="en-US" sz="1200" u="none" strike="noStrike" dirty="0">
                          <a:effectLst/>
                        </a:rPr>
                        <a:t> Burden in Finland – METCA Study Group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99750"/>
                  </a:ext>
                </a:extLst>
              </a:tr>
              <a:tr h="108411"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extLst>
                  <a:ext uri="{0D108BD9-81ED-4DB2-BD59-A6C34878D82A}">
                    <a16:rowId xmlns:a16="http://schemas.microsoft.com/office/drawing/2014/main" val="400171159"/>
                  </a:ext>
                </a:extLst>
              </a:tr>
              <a:tr h="108411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 dirty="0">
                          <a:effectLst/>
                        </a:rPr>
                        <a:t>NAME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 dirty="0">
                          <a:effectLst/>
                        </a:rPr>
                        <a:t>INSTITUTION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extLst>
                  <a:ext uri="{0D108BD9-81ED-4DB2-BD59-A6C34878D82A}">
                    <a16:rowId xmlns:a16="http://schemas.microsoft.com/office/drawing/2014/main" val="851131145"/>
                  </a:ext>
                </a:extLst>
              </a:tr>
              <a:tr h="108411"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extLst>
                  <a:ext uri="{0D108BD9-81ED-4DB2-BD59-A6C34878D82A}">
                    <a16:rowId xmlns:a16="http://schemas.microsoft.com/office/drawing/2014/main" val="1940483164"/>
                  </a:ext>
                </a:extLst>
              </a:tr>
              <a:tr h="1962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Janne Pitkäniemi 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Finnish Cancer Registry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Project Leader/METCA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908573"/>
                  </a:ext>
                </a:extLst>
              </a:tr>
              <a:tr h="1962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Maarit Laaksonen 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University of New South Wales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Responsible researcher/METCA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90867"/>
                  </a:ext>
                </a:extLst>
              </a:tr>
              <a:tr h="108411"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extLst>
                  <a:ext uri="{0D108BD9-81ED-4DB2-BD59-A6C34878D82A}">
                    <a16:rowId xmlns:a16="http://schemas.microsoft.com/office/drawing/2014/main" val="133496470"/>
                  </a:ext>
                </a:extLst>
              </a:tr>
              <a:tr h="196226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Nea Malila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             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Finnish Cancer Registry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PI, Sub-cohort responsible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010920"/>
                  </a:ext>
                </a:extLst>
              </a:tr>
              <a:tr h="196226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Eero Pukkala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             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Finnish Cancer Registry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Researcher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345907"/>
                  </a:ext>
                </a:extLst>
              </a:tr>
              <a:tr h="1962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Liisa Pylkkänen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Finnish Cancer Registry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Researcher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73733"/>
                  </a:ext>
                </a:extLst>
              </a:tr>
              <a:tr h="1962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Sanna Heikkinen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Finnish Cancer Registry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Researcher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471689"/>
                  </a:ext>
                </a:extLst>
              </a:tr>
              <a:tr h="1962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Karri Seppä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Finnish Cancer Registry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Researcher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11253"/>
                  </a:ext>
                </a:extLst>
              </a:tr>
              <a:tr h="1962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Heidi Ryynänen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Finnish Cancer Registry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Researcher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397137"/>
                  </a:ext>
                </a:extLst>
              </a:tr>
              <a:tr h="1962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Tiina Hakanen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Finnish Cancer Registry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Researcher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65597"/>
                  </a:ext>
                </a:extLst>
              </a:tr>
              <a:tr h="108411"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 </a:t>
                      </a:r>
                      <a:r>
                        <a:rPr lang="fi-FI" sz="1200" u="none" strike="noStrike" smtClean="0">
                          <a:effectLst/>
                        </a:rPr>
                        <a:t>Tommi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extLst>
                  <a:ext uri="{0D108BD9-81ED-4DB2-BD59-A6C34878D82A}">
                    <a16:rowId xmlns:a16="http://schemas.microsoft.com/office/drawing/2014/main" val="1643081623"/>
                  </a:ext>
                </a:extLst>
              </a:tr>
              <a:tr h="108411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Pekka Jousilahti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THL/FINRISK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Researcher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718299"/>
                  </a:ext>
                </a:extLst>
              </a:tr>
              <a:tr h="108411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Jaakko Tuomilehto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THL/FINRISK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Researcher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485380"/>
                  </a:ext>
                </a:extLst>
              </a:tr>
              <a:tr h="1962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Erkki Vartiainen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THL/FINRISK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Sub-cohort responsible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880727"/>
                  </a:ext>
                </a:extLst>
              </a:tr>
              <a:tr h="108411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Veikko Salomaa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THL/FINRISK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Researcher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83971"/>
                  </a:ext>
                </a:extLst>
              </a:tr>
              <a:tr h="108411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Markku Peltonen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THL/FINRISK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Researcher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84683"/>
                  </a:ext>
                </a:extLst>
              </a:tr>
              <a:tr h="108411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Anne Juolevi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THL/FINRISK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Researcher (Data)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579106"/>
                  </a:ext>
                </a:extLst>
              </a:tr>
              <a:tr h="1962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Seppo Koskinen           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THL/Health 2000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Sub-cohort responsible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00732"/>
                  </a:ext>
                </a:extLst>
              </a:tr>
              <a:tr h="1962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Paul Knekt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THL/FMC, MFH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Sub-cohort responsible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58124"/>
                  </a:ext>
                </a:extLst>
              </a:tr>
              <a:tr h="108411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Harri Rissanen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THL/FMC, MFH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Researcher 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007235"/>
                  </a:ext>
                </a:extLst>
              </a:tr>
              <a:tr h="108411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Oona Pentala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THL/ATH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Researcher 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766937"/>
                  </a:ext>
                </a:extLst>
              </a:tr>
              <a:tr h="1962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Risto Kaikkonen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THL/ATH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Sub-cohort responsible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8717"/>
                  </a:ext>
                </a:extLst>
              </a:tr>
              <a:tr h="1962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 dirty="0">
                          <a:effectLst/>
                        </a:rPr>
                        <a:t>Johan Eriksson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 dirty="0">
                          <a:effectLst/>
                        </a:rPr>
                        <a:t>THL/Helsinki </a:t>
                      </a:r>
                      <a:r>
                        <a:rPr lang="fi-FI" sz="1200" u="none" strike="noStrike" dirty="0" err="1">
                          <a:effectLst/>
                        </a:rPr>
                        <a:t>Birth</a:t>
                      </a:r>
                      <a:r>
                        <a:rPr lang="fi-FI" sz="1200" u="none" strike="noStrike" dirty="0">
                          <a:effectLst/>
                        </a:rPr>
                        <a:t> </a:t>
                      </a:r>
                      <a:r>
                        <a:rPr lang="fi-FI" sz="1200" u="none" strike="noStrike" dirty="0" err="1">
                          <a:effectLst/>
                        </a:rPr>
                        <a:t>Cohort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Sub-cohort responsible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078899"/>
                  </a:ext>
                </a:extLst>
              </a:tr>
              <a:tr h="1962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Minna Salonen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THL/Helsinki Birth Cohort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Researcher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33675"/>
                  </a:ext>
                </a:extLst>
              </a:tr>
              <a:tr h="196226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 dirty="0">
                          <a:effectLst/>
                        </a:rPr>
                        <a:t>Satu Männistö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 dirty="0">
                          <a:effectLst/>
                        </a:rPr>
                        <a:t>THL/SETTI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 dirty="0">
                          <a:effectLst/>
                        </a:rPr>
                        <a:t>Sub-</a:t>
                      </a:r>
                      <a:r>
                        <a:rPr lang="fi-FI" sz="1200" u="none" strike="noStrike" dirty="0" err="1">
                          <a:effectLst/>
                        </a:rPr>
                        <a:t>cohort</a:t>
                      </a:r>
                      <a:r>
                        <a:rPr lang="fi-FI" sz="1200" u="none" strike="noStrike" dirty="0">
                          <a:effectLst/>
                        </a:rPr>
                        <a:t> </a:t>
                      </a:r>
                      <a:r>
                        <a:rPr lang="fi-FI" sz="1200" u="none" strike="noStrike" dirty="0" err="1">
                          <a:effectLst/>
                        </a:rPr>
                        <a:t>responsible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739139"/>
                  </a:ext>
                </a:extLst>
              </a:tr>
              <a:tr h="108411"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Jukka Kontto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>
                          <a:effectLst/>
                        </a:rPr>
                        <a:t>THL/SETTI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fi-FI" sz="1200" u="none" strike="noStrike" dirty="0" err="1">
                          <a:effectLst/>
                        </a:rPr>
                        <a:t>Researcher</a:t>
                      </a:r>
                      <a:r>
                        <a:rPr lang="fi-FI" sz="1200" u="none" strike="noStrike" dirty="0">
                          <a:effectLst/>
                        </a:rPr>
                        <a:t> (Data)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54" marR="4554" marT="4554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54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64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2</a:t>
            </a:fld>
            <a:endParaRPr lang="fi-FI"/>
          </a:p>
        </p:txBody>
      </p:sp>
      <p:sp>
        <p:nvSpPr>
          <p:cNvPr id="2" name="Rectangle 1"/>
          <p:cNvSpPr/>
          <p:nvPr/>
        </p:nvSpPr>
        <p:spPr>
          <a:xfrm>
            <a:off x="932781" y="1059814"/>
            <a:ext cx="9705167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i-FI" b="1" dirty="0" smtClean="0"/>
              <a:t>Tutkimuslupa:</a:t>
            </a:r>
            <a:r>
              <a:rPr lang="fi-FI" dirty="0" smtClean="0"/>
              <a:t> Hakemus jätetty 21.8.2015</a:t>
            </a:r>
            <a:r>
              <a:rPr lang="fi-FI" dirty="0"/>
              <a:t>, lupa </a:t>
            </a:r>
            <a:r>
              <a:rPr lang="fi-FI" dirty="0" smtClean="0"/>
              <a:t>myönnetty 17.12.2015</a:t>
            </a:r>
            <a:r>
              <a:rPr lang="fi-FI" dirty="0"/>
              <a:t>, voimassa </a:t>
            </a:r>
            <a:r>
              <a:rPr lang="fi-FI" dirty="0" smtClean="0"/>
              <a:t>31.12.2020</a:t>
            </a:r>
          </a:p>
          <a:p>
            <a:pPr marL="342900" indent="-342900">
              <a:buFont typeface="+mj-lt"/>
              <a:buAutoNum type="arabicPeriod"/>
            </a:pP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b="1" dirty="0" smtClean="0"/>
              <a:t>Tavoite</a:t>
            </a:r>
            <a:r>
              <a:rPr lang="fi-FI" dirty="0" smtClean="0"/>
              <a:t>: Syövän riskitekijöiden ja niiden väestötaakan arviointi Suomessa 2000-luvulla</a:t>
            </a:r>
            <a:endParaRPr lang="fi-FI" dirty="0"/>
          </a:p>
          <a:p>
            <a:pPr marL="342900" indent="-342900">
              <a:buFont typeface="+mj-lt"/>
              <a:buAutoNum type="arabicPeriod"/>
            </a:pPr>
            <a:endParaRPr lang="fi-FI" dirty="0" smtClean="0"/>
          </a:p>
          <a:p>
            <a:pPr marL="342900" indent="-342900">
              <a:buFont typeface="+mj-lt"/>
              <a:buAutoNum type="arabicPeriod"/>
            </a:pPr>
            <a:r>
              <a:rPr lang="fi-FI" b="1" dirty="0" smtClean="0"/>
              <a:t>Aineistot</a:t>
            </a:r>
            <a:r>
              <a:rPr lang="fi-FI" dirty="0" smtClean="0"/>
              <a:t>: FINRISK,  Setti, HBCS, </a:t>
            </a:r>
            <a:r>
              <a:rPr lang="fi-FI" dirty="0" err="1" smtClean="0"/>
              <a:t>Autoklinkka</a:t>
            </a:r>
            <a:r>
              <a:rPr lang="fi-FI" dirty="0" smtClean="0"/>
              <a:t>, ATH ja Mini-Suomi, Terveys 2000/2011, AVTK, EVTK</a:t>
            </a:r>
          </a:p>
          <a:p>
            <a:pPr marL="342900" indent="-342900">
              <a:buFont typeface="+mj-lt"/>
              <a:buAutoNum type="arabicPeriod"/>
            </a:pPr>
            <a:endParaRPr lang="fi-FI" dirty="0" smtClean="0"/>
          </a:p>
          <a:p>
            <a:pPr marL="342900" indent="-342900">
              <a:buFont typeface="+mj-lt"/>
              <a:buAutoNum type="arabicPeriod"/>
            </a:pPr>
            <a:r>
              <a:rPr lang="fi-FI" b="1" dirty="0" smtClean="0"/>
              <a:t>Aineistojen harmonisointi</a:t>
            </a:r>
            <a:r>
              <a:rPr lang="fi-FI" dirty="0" smtClean="0"/>
              <a:t> syövän riskitekijöiden, syöpätapahtumien ja kuolemien osalta, alkanut 2016 alusta</a:t>
            </a:r>
          </a:p>
          <a:p>
            <a:pPr marL="342900" indent="-342900">
              <a:buFont typeface="+mj-lt"/>
              <a:buAutoNum type="arabicPeriod"/>
            </a:pP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dirty="0" smtClean="0"/>
              <a:t>Aineistot syöpärekisterissä 31.5.2017 (pl. AVTK, </a:t>
            </a:r>
            <a:r>
              <a:rPr lang="fi-FI" dirty="0"/>
              <a:t>EVTK, </a:t>
            </a:r>
            <a:r>
              <a:rPr lang="fi-FI" dirty="0" smtClean="0"/>
              <a:t>Terveys 2000/2011)</a:t>
            </a:r>
          </a:p>
          <a:p>
            <a:pPr marL="342900" indent="-342900">
              <a:buFont typeface="+mj-lt"/>
              <a:buAutoNum type="arabicPeriod"/>
            </a:pP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dirty="0" smtClean="0"/>
              <a:t>Aineiston harmonisointi valittujen muuttujien osalta valmiina </a:t>
            </a:r>
          </a:p>
          <a:p>
            <a:r>
              <a:rPr lang="fi-FI" dirty="0"/>
              <a:t>	</a:t>
            </a:r>
            <a:r>
              <a:rPr lang="fi-FI" dirty="0" smtClean="0"/>
              <a:t>FINRISK (saatu, valmis)</a:t>
            </a:r>
          </a:p>
          <a:p>
            <a:r>
              <a:rPr lang="fi-FI" dirty="0"/>
              <a:t>	</a:t>
            </a:r>
            <a:r>
              <a:rPr lang="fi-FI" dirty="0" smtClean="0"/>
              <a:t>SETTI (saatu, vain tupakkasyövät)</a:t>
            </a:r>
          </a:p>
          <a:p>
            <a:r>
              <a:rPr lang="fi-FI" dirty="0"/>
              <a:t>	</a:t>
            </a:r>
            <a:r>
              <a:rPr lang="fi-FI" dirty="0" smtClean="0"/>
              <a:t>HBCS  (saatu, valmis)</a:t>
            </a:r>
          </a:p>
          <a:p>
            <a:r>
              <a:rPr lang="fi-FI" dirty="0"/>
              <a:t>	</a:t>
            </a:r>
            <a:r>
              <a:rPr lang="fi-FI" dirty="0" smtClean="0"/>
              <a:t>Autoklinikka (saatu, kesken)</a:t>
            </a:r>
          </a:p>
          <a:p>
            <a:r>
              <a:rPr lang="fi-FI" dirty="0"/>
              <a:t>	</a:t>
            </a:r>
            <a:r>
              <a:rPr lang="fi-FI" dirty="0" smtClean="0"/>
              <a:t>ATH ja Mini-Suomi (saatu, kesken)</a:t>
            </a:r>
          </a:p>
          <a:p>
            <a:r>
              <a:rPr lang="fi-FI" dirty="0"/>
              <a:t>	</a:t>
            </a:r>
            <a:r>
              <a:rPr lang="fi-FI" dirty="0" smtClean="0"/>
              <a:t>AVTK, EVTK (puuttuu)</a:t>
            </a:r>
          </a:p>
          <a:p>
            <a:r>
              <a:rPr lang="fi-FI" dirty="0"/>
              <a:t>	Terveys 2000/2011 </a:t>
            </a:r>
            <a:r>
              <a:rPr lang="fi-FI" dirty="0" smtClean="0"/>
              <a:t>(puuttuu)</a:t>
            </a:r>
            <a:endParaRPr lang="fi-FI" dirty="0"/>
          </a:p>
          <a:p>
            <a:endParaRPr lang="fi-FI" dirty="0" smtClean="0"/>
          </a:p>
          <a:p>
            <a:endParaRPr lang="fi-FI" dirty="0"/>
          </a:p>
          <a:p>
            <a:endParaRPr lang="fi-FI" dirty="0" smtClean="0"/>
          </a:p>
          <a:p>
            <a:pPr marL="342900" indent="-342900">
              <a:buFont typeface="+mj-lt"/>
              <a:buAutoNum type="arabicPeriod"/>
            </a:pPr>
            <a:endParaRPr lang="fi-FI" dirty="0" smtClean="0"/>
          </a:p>
          <a:p>
            <a:pPr marL="342900" indent="-342900">
              <a:buFont typeface="+mj-lt"/>
              <a:buAutoNum type="arabicPeriod"/>
            </a:pPr>
            <a:endParaRPr lang="fi-FI" dirty="0"/>
          </a:p>
          <a:p>
            <a:pPr marL="342900" indent="-342900">
              <a:buFont typeface="+mj-lt"/>
              <a:buAutoNum type="arabicPeriod"/>
            </a:pPr>
            <a:endParaRPr lang="fi-FI" dirty="0" smtClean="0"/>
          </a:p>
          <a:p>
            <a:pPr marL="342900" indent="-342900">
              <a:buFont typeface="+mj-lt"/>
              <a:buAutoNum type="arabicPeriod"/>
            </a:pPr>
            <a:endParaRPr lang="fi-FI" dirty="0"/>
          </a:p>
        </p:txBody>
      </p:sp>
      <p:sp>
        <p:nvSpPr>
          <p:cNvPr id="7" name="Rectangle 6"/>
          <p:cNvSpPr/>
          <p:nvPr/>
        </p:nvSpPr>
        <p:spPr>
          <a:xfrm>
            <a:off x="838200" y="205776"/>
            <a:ext cx="9683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b="1" dirty="0"/>
              <a:t>METCA – </a:t>
            </a:r>
            <a:r>
              <a:rPr lang="fi-FI" sz="2800" b="1" dirty="0" err="1"/>
              <a:t>Prospective</a:t>
            </a:r>
            <a:r>
              <a:rPr lang="fi-FI" sz="2800" b="1" dirty="0"/>
              <a:t> </a:t>
            </a:r>
            <a:r>
              <a:rPr lang="fi-FI" sz="2800" b="1" dirty="0" err="1"/>
              <a:t>METa</a:t>
            </a:r>
            <a:r>
              <a:rPr lang="fi-FI" sz="2800" b="1" dirty="0"/>
              <a:t> </a:t>
            </a:r>
            <a:r>
              <a:rPr lang="fi-FI" sz="2800" b="1" dirty="0" err="1"/>
              <a:t>Cohort</a:t>
            </a:r>
            <a:r>
              <a:rPr lang="fi-FI" sz="2800" b="1" dirty="0"/>
              <a:t> </a:t>
            </a:r>
            <a:r>
              <a:rPr lang="fi-FI" sz="2800" b="1" dirty="0" err="1"/>
              <a:t>Study</a:t>
            </a:r>
            <a:r>
              <a:rPr lang="fi-FI" sz="2800" b="1" dirty="0"/>
              <a:t> of </a:t>
            </a:r>
            <a:r>
              <a:rPr lang="fi-FI" sz="2800" b="1" dirty="0" err="1"/>
              <a:t>Cancer</a:t>
            </a:r>
            <a:r>
              <a:rPr lang="fi-FI" sz="2800" b="1" dirty="0"/>
              <a:t> </a:t>
            </a:r>
            <a:r>
              <a:rPr lang="fi-FI" sz="2800" b="1" dirty="0" err="1"/>
              <a:t>Burden</a:t>
            </a:r>
            <a:r>
              <a:rPr lang="fi-FI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057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3</a:t>
            </a:fld>
            <a:endParaRPr lang="fi-FI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54945"/>
              </p:ext>
            </p:extLst>
          </p:nvPr>
        </p:nvGraphicFramePr>
        <p:xfrm>
          <a:off x="991674" y="1429552"/>
          <a:ext cx="10200070" cy="46621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3990">
                  <a:extLst>
                    <a:ext uri="{9D8B030D-6E8A-4147-A177-3AD203B41FA5}">
                      <a16:colId xmlns:a16="http://schemas.microsoft.com/office/drawing/2014/main" val="2950090419"/>
                    </a:ext>
                  </a:extLst>
                </a:gridCol>
                <a:gridCol w="1402680">
                  <a:extLst>
                    <a:ext uri="{9D8B030D-6E8A-4147-A177-3AD203B41FA5}">
                      <a16:colId xmlns:a16="http://schemas.microsoft.com/office/drawing/2014/main" val="1094454640"/>
                    </a:ext>
                  </a:extLst>
                </a:gridCol>
                <a:gridCol w="1402680">
                  <a:extLst>
                    <a:ext uri="{9D8B030D-6E8A-4147-A177-3AD203B41FA5}">
                      <a16:colId xmlns:a16="http://schemas.microsoft.com/office/drawing/2014/main" val="317861520"/>
                    </a:ext>
                  </a:extLst>
                </a:gridCol>
                <a:gridCol w="1402680">
                  <a:extLst>
                    <a:ext uri="{9D8B030D-6E8A-4147-A177-3AD203B41FA5}">
                      <a16:colId xmlns:a16="http://schemas.microsoft.com/office/drawing/2014/main" val="1970812650"/>
                    </a:ext>
                  </a:extLst>
                </a:gridCol>
                <a:gridCol w="1402680">
                  <a:extLst>
                    <a:ext uri="{9D8B030D-6E8A-4147-A177-3AD203B41FA5}">
                      <a16:colId xmlns:a16="http://schemas.microsoft.com/office/drawing/2014/main" val="2774816595"/>
                    </a:ext>
                  </a:extLst>
                </a:gridCol>
                <a:gridCol w="1402680">
                  <a:extLst>
                    <a:ext uri="{9D8B030D-6E8A-4147-A177-3AD203B41FA5}">
                      <a16:colId xmlns:a16="http://schemas.microsoft.com/office/drawing/2014/main" val="2361988293"/>
                    </a:ext>
                  </a:extLst>
                </a:gridCol>
                <a:gridCol w="1402680">
                  <a:extLst>
                    <a:ext uri="{9D8B030D-6E8A-4147-A177-3AD203B41FA5}">
                      <a16:colId xmlns:a16="http://schemas.microsoft.com/office/drawing/2014/main" val="553039397"/>
                    </a:ext>
                  </a:extLst>
                </a:gridCol>
              </a:tblGrid>
              <a:tr h="846027">
                <a:tc>
                  <a:txBody>
                    <a:bodyPr/>
                    <a:lstStyle/>
                    <a:p>
                      <a:pPr algn="l" fontAlgn="b"/>
                      <a:r>
                        <a:rPr lang="fi-FI" sz="1100" u="none" strike="noStrike">
                          <a:effectLst/>
                        </a:rPr>
                        <a:t> </a:t>
                      </a:r>
                      <a:endParaRPr lang="fi-FI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fi-FI" sz="1200" u="none" strike="noStrike">
                          <a:effectLst/>
                        </a:rPr>
                        <a:t>COHORT DATA</a:t>
                      </a:r>
                      <a:endParaRPr lang="fi-FI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769196"/>
                  </a:ext>
                </a:extLst>
              </a:tr>
              <a:tr h="334864"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u="none" strike="noStrike">
                          <a:effectLst/>
                        </a:rPr>
                        <a:t>RISK FACTORS</a:t>
                      </a:r>
                      <a:endParaRPr lang="fi-FI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Helsinki BC</a:t>
                      </a:r>
                      <a:endParaRPr lang="fi-FI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FMC &amp; MFH </a:t>
                      </a:r>
                      <a:endParaRPr lang="fi-FI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Terveys</a:t>
                      </a:r>
                      <a:r>
                        <a:rPr lang="fi-FI" sz="1200" b="0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2000/2011</a:t>
                      </a:r>
                      <a:endParaRPr lang="fi-FI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ATH</a:t>
                      </a:r>
                      <a:endParaRPr lang="fi-FI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FINRISK</a:t>
                      </a:r>
                      <a:endParaRPr lang="fi-FI" sz="12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 dirty="0">
                          <a:effectLst/>
                        </a:rPr>
                        <a:t>SETTI</a:t>
                      </a:r>
                      <a:endParaRPr lang="fi-FI" sz="12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99908816"/>
                  </a:ext>
                </a:extLst>
              </a:tr>
              <a:tr h="348126"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u="none" strike="noStrike">
                          <a:effectLst/>
                        </a:rPr>
                        <a:t>Smoking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 dirty="0" err="1">
                          <a:effectLst/>
                        </a:rPr>
                        <a:t>Yes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 dirty="0">
                          <a:effectLst/>
                        </a:rPr>
                        <a:t> </a:t>
                      </a:r>
                      <a:r>
                        <a:rPr lang="fi-FI" sz="1200" u="none" strike="noStrike" dirty="0" smtClean="0">
                          <a:effectLst/>
                        </a:rPr>
                        <a:t>?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All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00133639"/>
                  </a:ext>
                </a:extLst>
              </a:tr>
              <a:tr h="348126"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u="none" strike="noStrike" dirty="0" err="1">
                          <a:effectLst/>
                        </a:rPr>
                        <a:t>Alcohol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?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5250739"/>
                  </a:ext>
                </a:extLst>
              </a:tr>
              <a:tr h="348126"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u="none" strike="noStrike" dirty="0">
                          <a:effectLst/>
                        </a:rPr>
                        <a:t>BMI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 dirty="0" err="1">
                          <a:effectLst/>
                        </a:rPr>
                        <a:t>Yes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?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4313272"/>
                  </a:ext>
                </a:extLst>
              </a:tr>
              <a:tr h="348126"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u="none" strike="noStrike">
                          <a:effectLst/>
                        </a:rPr>
                        <a:t>Exercise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?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3499908"/>
                  </a:ext>
                </a:extLst>
              </a:tr>
              <a:tr h="348126"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u="none" strike="noStrike">
                          <a:effectLst/>
                        </a:rPr>
                        <a:t>Occupation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?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-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-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0330083"/>
                  </a:ext>
                </a:extLst>
              </a:tr>
              <a:tr h="348126"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u="none" strike="noStrike">
                          <a:effectLst/>
                        </a:rPr>
                        <a:t>Infection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-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?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-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-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0131908"/>
                  </a:ext>
                </a:extLst>
              </a:tr>
              <a:tr h="348126"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u="none" strike="noStrike">
                          <a:effectLst/>
                        </a:rPr>
                        <a:t>Processed meat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-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?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-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-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5506730"/>
                  </a:ext>
                </a:extLst>
              </a:tr>
              <a:tr h="348126"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u="none" strike="noStrike">
                          <a:effectLst/>
                        </a:rPr>
                        <a:t>Butter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-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?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-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8073524"/>
                  </a:ext>
                </a:extLst>
              </a:tr>
              <a:tr h="348126"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u="none" strike="noStrike">
                          <a:effectLst/>
                        </a:rPr>
                        <a:t>Children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?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-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-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3098176"/>
                  </a:ext>
                </a:extLst>
              </a:tr>
              <a:tr h="348126">
                <a:tc>
                  <a:txBody>
                    <a:bodyPr/>
                    <a:lstStyle/>
                    <a:p>
                      <a:pPr algn="l" fontAlgn="ctr"/>
                      <a:r>
                        <a:rPr lang="fi-FI" sz="1200" u="none" strike="noStrike">
                          <a:effectLst/>
                        </a:rPr>
                        <a:t>Sleep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-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 dirty="0">
                          <a:effectLst/>
                        </a:rPr>
                        <a:t> </a:t>
                      </a:r>
                      <a:r>
                        <a:rPr lang="fi-FI" sz="1200" u="none" strike="noStrike" dirty="0" smtClean="0">
                          <a:effectLst/>
                        </a:rPr>
                        <a:t>?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>
                          <a:effectLst/>
                        </a:rPr>
                        <a:t>Yes</a:t>
                      </a:r>
                      <a:endParaRPr lang="fi-FI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i-FI" sz="1200" u="none" strike="noStrike" dirty="0">
                          <a:effectLst/>
                        </a:rPr>
                        <a:t>-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844343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38199" y="652784"/>
            <a:ext cx="9683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b="1" dirty="0"/>
              <a:t>METCA – </a:t>
            </a:r>
            <a:r>
              <a:rPr lang="fi-FI" sz="2800" b="1" dirty="0" err="1"/>
              <a:t>Prospective</a:t>
            </a:r>
            <a:r>
              <a:rPr lang="fi-FI" sz="2800" b="1" dirty="0"/>
              <a:t> </a:t>
            </a:r>
            <a:r>
              <a:rPr lang="fi-FI" sz="2800" b="1" dirty="0" err="1"/>
              <a:t>METa</a:t>
            </a:r>
            <a:r>
              <a:rPr lang="fi-FI" sz="2800" b="1" dirty="0"/>
              <a:t> </a:t>
            </a:r>
            <a:r>
              <a:rPr lang="fi-FI" sz="2800" b="1" dirty="0" err="1"/>
              <a:t>Cohort</a:t>
            </a:r>
            <a:r>
              <a:rPr lang="fi-FI" sz="2800" b="1" dirty="0"/>
              <a:t> </a:t>
            </a:r>
            <a:r>
              <a:rPr lang="fi-FI" sz="2800" b="1" dirty="0" err="1"/>
              <a:t>Study</a:t>
            </a:r>
            <a:r>
              <a:rPr lang="fi-FI" sz="2800" b="1" dirty="0"/>
              <a:t> of </a:t>
            </a:r>
            <a:r>
              <a:rPr lang="fi-FI" sz="2800" b="1" dirty="0" err="1"/>
              <a:t>Cancer</a:t>
            </a:r>
            <a:r>
              <a:rPr lang="fi-FI" sz="2800" b="1" dirty="0"/>
              <a:t> </a:t>
            </a:r>
            <a:r>
              <a:rPr lang="fi-FI" sz="2800" b="1" dirty="0" err="1"/>
              <a:t>Burden</a:t>
            </a:r>
            <a:r>
              <a:rPr lang="fi-FI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6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4</a:t>
            </a:fld>
            <a:endParaRPr lang="fi-FI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767384"/>
              </p:ext>
            </p:extLst>
          </p:nvPr>
        </p:nvGraphicFramePr>
        <p:xfrm>
          <a:off x="296679" y="1030463"/>
          <a:ext cx="11603867" cy="53382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9784">
                  <a:extLst>
                    <a:ext uri="{9D8B030D-6E8A-4147-A177-3AD203B41FA5}">
                      <a16:colId xmlns:a16="http://schemas.microsoft.com/office/drawing/2014/main" val="2350793352"/>
                    </a:ext>
                  </a:extLst>
                </a:gridCol>
                <a:gridCol w="838584">
                  <a:extLst>
                    <a:ext uri="{9D8B030D-6E8A-4147-A177-3AD203B41FA5}">
                      <a16:colId xmlns:a16="http://schemas.microsoft.com/office/drawing/2014/main" val="1180541339"/>
                    </a:ext>
                  </a:extLst>
                </a:gridCol>
                <a:gridCol w="711612">
                  <a:extLst>
                    <a:ext uri="{9D8B030D-6E8A-4147-A177-3AD203B41FA5}">
                      <a16:colId xmlns:a16="http://schemas.microsoft.com/office/drawing/2014/main" val="1804035682"/>
                    </a:ext>
                  </a:extLst>
                </a:gridCol>
                <a:gridCol w="711612">
                  <a:extLst>
                    <a:ext uri="{9D8B030D-6E8A-4147-A177-3AD203B41FA5}">
                      <a16:colId xmlns:a16="http://schemas.microsoft.com/office/drawing/2014/main" val="1467800083"/>
                    </a:ext>
                  </a:extLst>
                </a:gridCol>
                <a:gridCol w="712330">
                  <a:extLst>
                    <a:ext uri="{9D8B030D-6E8A-4147-A177-3AD203B41FA5}">
                      <a16:colId xmlns:a16="http://schemas.microsoft.com/office/drawing/2014/main" val="3439810891"/>
                    </a:ext>
                  </a:extLst>
                </a:gridCol>
                <a:gridCol w="905297">
                  <a:extLst>
                    <a:ext uri="{9D8B030D-6E8A-4147-A177-3AD203B41FA5}">
                      <a16:colId xmlns:a16="http://schemas.microsoft.com/office/drawing/2014/main" val="590492968"/>
                    </a:ext>
                  </a:extLst>
                </a:gridCol>
                <a:gridCol w="905297">
                  <a:extLst>
                    <a:ext uri="{9D8B030D-6E8A-4147-A177-3AD203B41FA5}">
                      <a16:colId xmlns:a16="http://schemas.microsoft.com/office/drawing/2014/main" val="3434346772"/>
                    </a:ext>
                  </a:extLst>
                </a:gridCol>
                <a:gridCol w="905297">
                  <a:extLst>
                    <a:ext uri="{9D8B030D-6E8A-4147-A177-3AD203B41FA5}">
                      <a16:colId xmlns:a16="http://schemas.microsoft.com/office/drawing/2014/main" val="3229659677"/>
                    </a:ext>
                  </a:extLst>
                </a:gridCol>
                <a:gridCol w="1066701">
                  <a:extLst>
                    <a:ext uri="{9D8B030D-6E8A-4147-A177-3AD203B41FA5}">
                      <a16:colId xmlns:a16="http://schemas.microsoft.com/office/drawing/2014/main" val="3952913872"/>
                    </a:ext>
                  </a:extLst>
                </a:gridCol>
                <a:gridCol w="817779">
                  <a:extLst>
                    <a:ext uri="{9D8B030D-6E8A-4147-A177-3AD203B41FA5}">
                      <a16:colId xmlns:a16="http://schemas.microsoft.com/office/drawing/2014/main" val="1660430594"/>
                    </a:ext>
                  </a:extLst>
                </a:gridCol>
                <a:gridCol w="817779">
                  <a:extLst>
                    <a:ext uri="{9D8B030D-6E8A-4147-A177-3AD203B41FA5}">
                      <a16:colId xmlns:a16="http://schemas.microsoft.com/office/drawing/2014/main" val="1213338485"/>
                    </a:ext>
                  </a:extLst>
                </a:gridCol>
                <a:gridCol w="921795">
                  <a:extLst>
                    <a:ext uri="{9D8B030D-6E8A-4147-A177-3AD203B41FA5}">
                      <a16:colId xmlns:a16="http://schemas.microsoft.com/office/drawing/2014/main" val="3652465707"/>
                    </a:ext>
                  </a:extLst>
                </a:gridCol>
              </a:tblGrid>
              <a:tr h="4151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 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HelsinkiBC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FMC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(</a:t>
                      </a:r>
                      <a:r>
                        <a:rPr lang="fi-FI" sz="1200" dirty="0" smtClean="0">
                          <a:effectLst/>
                        </a:rPr>
                        <a:t>uusinta)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MFH 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H2000, (2011)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AVTK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EVTK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ATH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FINRISK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SETTI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 smtClean="0">
                          <a:effectLst/>
                        </a:rPr>
                        <a:t>Syöpä-kohortti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(METCA)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Seulonta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rekisteri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extLst>
                  <a:ext uri="{0D108BD9-81ED-4DB2-BD59-A6C34878D82A}">
                    <a16:rowId xmlns:a16="http://schemas.microsoft.com/office/drawing/2014/main" val="1195461203"/>
                  </a:ext>
                </a:extLst>
              </a:tr>
              <a:tr h="230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Estimointi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RR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RR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RR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RR, (P)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P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RR, (P)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RR, (P)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RR, (P)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RR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PAF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 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extLst>
                  <a:ext uri="{0D108BD9-81ED-4DB2-BD59-A6C34878D82A}">
                    <a16:rowId xmlns:a16="http://schemas.microsoft.com/office/drawing/2014/main" val="2283308473"/>
                  </a:ext>
                </a:extLst>
              </a:tr>
              <a:tr h="6489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Aineisto koko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13,345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19,500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7,680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6,771 (5,806)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175,000 (5,000 per v)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21,000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150,000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54,711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27,000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~500,000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1,600,000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extLst>
                  <a:ext uri="{0D108BD9-81ED-4DB2-BD59-A6C34878D82A}">
                    <a16:rowId xmlns:a16="http://schemas.microsoft.com/office/drawing/2014/main" val="2785092885"/>
                  </a:ext>
                </a:extLst>
              </a:tr>
              <a:tr h="2308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Miehet, Naiset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M+N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M+N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M+N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M+N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M+N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M+N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M+N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M+N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M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M+N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N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extLst>
                  <a:ext uri="{0D108BD9-81ED-4DB2-BD59-A6C34878D82A}">
                    <a16:rowId xmlns:a16="http://schemas.microsoft.com/office/drawing/2014/main" val="3014031098"/>
                  </a:ext>
                </a:extLst>
              </a:tr>
              <a:tr h="8487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Ikä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70- (s. 1934-1944)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15-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30-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30- 99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15-64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65-84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20-99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25-74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(69-74, 1997-&gt;)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50-69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15-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30 (50)-64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extLst>
                  <a:ext uri="{0D108BD9-81ED-4DB2-BD59-A6C34878D82A}">
                    <a16:rowId xmlns:a16="http://schemas.microsoft.com/office/drawing/2014/main" val="3157412482"/>
                  </a:ext>
                </a:extLst>
              </a:tr>
              <a:tr h="6281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Ensimmäinen tutkimusvuosi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-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1966-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1972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1978-1980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2001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1978-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1985-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2010-2014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1972-2007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 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1980?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1934-2012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1990-2012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extLst>
                  <a:ext uri="{0D108BD9-81ED-4DB2-BD59-A6C34878D82A}">
                    <a16:rowId xmlns:a16="http://schemas.microsoft.com/office/drawing/2014/main" val="221293033"/>
                  </a:ext>
                </a:extLst>
              </a:tr>
              <a:tr h="461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Toteumat tähän saakka (harmonisoidut kohortit) 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 </a:t>
                      </a:r>
                      <a:r>
                        <a:rPr lang="fi-FI" sz="1200" dirty="0" smtClean="0">
                          <a:effectLst/>
                        </a:rPr>
                        <a:t>1 912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4 291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 </a:t>
                      </a:r>
                      <a:r>
                        <a:rPr lang="fi-FI" sz="1200" dirty="0" smtClean="0">
                          <a:effectLst/>
                        </a:rPr>
                        <a:t>7 075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 </a:t>
                      </a:r>
                      <a:r>
                        <a:rPr lang="fi-FI" sz="1200" dirty="0" smtClean="0">
                          <a:effectLst/>
                        </a:rPr>
                        <a:t>-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 </a:t>
                      </a:r>
                      <a:r>
                        <a:rPr lang="fi-FI" sz="1200" dirty="0" smtClean="0">
                          <a:effectLst/>
                        </a:rPr>
                        <a:t>-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 smtClean="0">
                          <a:effectLst/>
                        </a:rPr>
                        <a:t>-</a:t>
                      </a:r>
                      <a:r>
                        <a:rPr lang="fi-FI" sz="1200" dirty="0">
                          <a:effectLst/>
                        </a:rPr>
                        <a:t> 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84 214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 </a:t>
                      </a:r>
                      <a:r>
                        <a:rPr lang="fi-FI" sz="1200" dirty="0" smtClean="0">
                          <a:effectLst/>
                        </a:rPr>
                        <a:t>64 038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 smtClean="0">
                          <a:effectLst/>
                        </a:rPr>
                        <a:t>29 134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 </a:t>
                      </a:r>
                      <a:r>
                        <a:rPr lang="fi-FI" sz="1200" dirty="0" smtClean="0">
                          <a:effectLst/>
                        </a:rPr>
                        <a:t>190 664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 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extLst>
                  <a:ext uri="{0D108BD9-81ED-4DB2-BD59-A6C34878D82A}">
                    <a16:rowId xmlns:a16="http://schemas.microsoft.com/office/drawing/2014/main" val="50380945"/>
                  </a:ext>
                </a:extLst>
              </a:tr>
              <a:tr h="15312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 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 smtClean="0">
                          <a:effectLst/>
                        </a:rPr>
                        <a:t>M:   903 </a:t>
                      </a:r>
                      <a:endParaRPr lang="fi-FI" sz="12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N: </a:t>
                      </a:r>
                      <a:r>
                        <a:rPr lang="fi-FI" sz="1200" dirty="0" smtClean="0">
                          <a:effectLst/>
                        </a:rPr>
                        <a:t>1 008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M:</a:t>
                      </a:r>
                      <a:r>
                        <a:rPr lang="fi-FI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2 231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N: 2 060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fi-FI" sz="12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3 260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N: 3 815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 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 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 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M:36 292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N:47 922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(nyt 2012-2015)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N: 31,165 </a:t>
                      </a:r>
                      <a:endParaRPr lang="fi-FI" sz="1200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 smtClean="0">
                          <a:effectLst/>
                        </a:rPr>
                        <a:t>N</a:t>
                      </a:r>
                      <a:r>
                        <a:rPr lang="fi-FI" sz="1200" dirty="0">
                          <a:effectLst/>
                        </a:rPr>
                        <a:t>: 32,873 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maksimi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>
                          <a:effectLst/>
                        </a:rPr>
                        <a:t> </a:t>
                      </a:r>
                      <a:endParaRPr lang="fi-FI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i-FI" sz="1200" dirty="0">
                          <a:effectLst/>
                        </a:rPr>
                        <a:t> </a:t>
                      </a:r>
                      <a:endParaRPr lang="fi-FI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22" marR="52922" marT="0" marB="0"/>
                </a:tc>
                <a:extLst>
                  <a:ext uri="{0D108BD9-81ED-4DB2-BD59-A6C34878D82A}">
                    <a16:rowId xmlns:a16="http://schemas.microsoft.com/office/drawing/2014/main" val="32087624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079268" y="245461"/>
            <a:ext cx="9683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b="1" dirty="0"/>
              <a:t>METCA – </a:t>
            </a:r>
            <a:r>
              <a:rPr lang="fi-FI" sz="2800" b="1" dirty="0" err="1"/>
              <a:t>Prospective</a:t>
            </a:r>
            <a:r>
              <a:rPr lang="fi-FI" sz="2800" b="1" dirty="0"/>
              <a:t> </a:t>
            </a:r>
            <a:r>
              <a:rPr lang="fi-FI" sz="2800" b="1" dirty="0" err="1"/>
              <a:t>METa</a:t>
            </a:r>
            <a:r>
              <a:rPr lang="fi-FI" sz="2800" b="1" dirty="0"/>
              <a:t> </a:t>
            </a:r>
            <a:r>
              <a:rPr lang="fi-FI" sz="2800" b="1" dirty="0" err="1"/>
              <a:t>Cohort</a:t>
            </a:r>
            <a:r>
              <a:rPr lang="fi-FI" sz="2800" b="1" dirty="0"/>
              <a:t> </a:t>
            </a:r>
            <a:r>
              <a:rPr lang="fi-FI" sz="2800" b="1" dirty="0" err="1"/>
              <a:t>Study</a:t>
            </a:r>
            <a:r>
              <a:rPr lang="fi-FI" sz="2800" b="1" dirty="0"/>
              <a:t> of </a:t>
            </a:r>
            <a:r>
              <a:rPr lang="fi-FI" sz="2800" b="1" dirty="0" err="1"/>
              <a:t>Cancer</a:t>
            </a:r>
            <a:r>
              <a:rPr lang="fi-FI" sz="2800" b="1" dirty="0"/>
              <a:t> </a:t>
            </a:r>
            <a:r>
              <a:rPr lang="fi-FI" sz="2800" b="1" dirty="0" err="1"/>
              <a:t>Burden</a:t>
            </a:r>
            <a:r>
              <a:rPr lang="fi-FI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080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136" y="593133"/>
            <a:ext cx="8819804" cy="689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dirty="0" smtClean="0"/>
              <a:t>Duodecim – syöpä teemanumero ilmestyy syksyllä </a:t>
            </a:r>
          </a:p>
          <a:p>
            <a:endParaRPr lang="fi-FI" dirty="0" smtClean="0"/>
          </a:p>
          <a:p>
            <a:r>
              <a:rPr lang="fi-FI" dirty="0" smtClean="0"/>
              <a:t>1.	Pyydetty artikkeli teemanumeroon syövänriskitekijöiden vaikutuksesta 	ilmaantuvuuteen</a:t>
            </a:r>
            <a:r>
              <a:rPr lang="fi-FI" dirty="0"/>
              <a:t> </a:t>
            </a:r>
            <a:r>
              <a:rPr lang="fi-FI" dirty="0" smtClean="0"/>
              <a:t>tulevaisuudessa</a:t>
            </a:r>
          </a:p>
          <a:p>
            <a:endParaRPr lang="fi-FI" dirty="0" smtClean="0"/>
          </a:p>
          <a:p>
            <a:r>
              <a:rPr lang="fi-FI" b="1" dirty="0" smtClean="0"/>
              <a:t>	Savuton</a:t>
            </a:r>
            <a:r>
              <a:rPr lang="fi-FI" b="1" dirty="0"/>
              <a:t>, raitis tai normaalipainoinen Suomi – miten käy uusien syöpien 2034</a:t>
            </a:r>
            <a:endParaRPr lang="fi-FI" dirty="0"/>
          </a:p>
          <a:p>
            <a:endParaRPr lang="fi-FI" dirty="0"/>
          </a:p>
          <a:p>
            <a:r>
              <a:rPr lang="fi-FI" dirty="0" smtClean="0"/>
              <a:t>2. 	Hyödynnettiin FINRISK aineistosta laskettuja tupakoinnin, alkoholin ja ylipainon </a:t>
            </a:r>
            <a:r>
              <a:rPr lang="fi-FI" dirty="0"/>
              <a:t>	</a:t>
            </a:r>
            <a:r>
              <a:rPr lang="fi-FI" dirty="0" smtClean="0"/>
              <a:t>riskisuhteita sekä </a:t>
            </a:r>
            <a:r>
              <a:rPr lang="fi-FI" dirty="0" err="1" smtClean="0"/>
              <a:t>AVTK:sta</a:t>
            </a:r>
            <a:r>
              <a:rPr lang="fi-FI" dirty="0" smtClean="0"/>
              <a:t> poimittuja riskitekijäprofiileja viimeisen 10-vuoden 	ajalta.</a:t>
            </a:r>
          </a:p>
          <a:p>
            <a:endParaRPr lang="fi-FI" dirty="0"/>
          </a:p>
          <a:p>
            <a:r>
              <a:rPr lang="fi-FI" dirty="0" smtClean="0"/>
              <a:t>3. 	Karkeat ennusteet: </a:t>
            </a:r>
          </a:p>
          <a:p>
            <a:r>
              <a:rPr lang="fi-FI" dirty="0" smtClean="0"/>
              <a:t>	</a:t>
            </a:r>
          </a:p>
          <a:p>
            <a:r>
              <a:rPr lang="fi-FI" dirty="0"/>
              <a:t>	</a:t>
            </a:r>
            <a:r>
              <a:rPr lang="fi-FI" dirty="0" smtClean="0"/>
              <a:t>Saamalla </a:t>
            </a:r>
            <a:r>
              <a:rPr lang="fi-FI" dirty="0"/>
              <a:t>Suomi </a:t>
            </a:r>
            <a:r>
              <a:rPr lang="fi-FI" b="1" dirty="0"/>
              <a:t>savuttomaksi</a:t>
            </a:r>
            <a:r>
              <a:rPr lang="fi-FI" dirty="0"/>
              <a:t> vuoteen 2024 </a:t>
            </a:r>
            <a:r>
              <a:rPr lang="fi-FI" dirty="0" smtClean="0"/>
              <a:t>mennessä, </a:t>
            </a:r>
            <a:r>
              <a:rPr lang="fi-FI" dirty="0"/>
              <a:t>vältettäisiin arviolta lähes </a:t>
            </a:r>
            <a:r>
              <a:rPr lang="fi-FI" dirty="0" smtClean="0"/>
              <a:t>	13</a:t>
            </a:r>
            <a:r>
              <a:rPr lang="fi-FI" dirty="0"/>
              <a:t> 000 uutta keuhkosyöpää vuoteen 2034 mennessä. </a:t>
            </a:r>
            <a:endParaRPr lang="fi-FI" dirty="0" smtClean="0"/>
          </a:p>
          <a:p>
            <a:r>
              <a:rPr lang="fi-FI" dirty="0"/>
              <a:t>	</a:t>
            </a:r>
            <a:endParaRPr lang="fi-FI" dirty="0" smtClean="0"/>
          </a:p>
          <a:p>
            <a:r>
              <a:rPr lang="fi-FI" dirty="0"/>
              <a:t>	</a:t>
            </a:r>
            <a:r>
              <a:rPr lang="fi-FI" b="1" dirty="0" smtClean="0"/>
              <a:t>Ylipaino</a:t>
            </a:r>
            <a:r>
              <a:rPr lang="fi-FI" dirty="0" smtClean="0"/>
              <a:t>isten </a:t>
            </a:r>
            <a:r>
              <a:rPr lang="fi-FI" dirty="0"/>
              <a:t>osuuden vähentämisellä puoleen vuoteen 2024 mennessä, </a:t>
            </a:r>
            <a:r>
              <a:rPr lang="fi-FI" dirty="0" smtClean="0"/>
              <a:t>	vältettäisiin </a:t>
            </a:r>
            <a:r>
              <a:rPr lang="fi-FI" dirty="0"/>
              <a:t>eturauhassyövän osalta 2300 ja suolistosyövässä 1900 uutta tapausta. </a:t>
            </a:r>
            <a:endParaRPr lang="fi-FI" dirty="0" smtClean="0"/>
          </a:p>
          <a:p>
            <a:endParaRPr lang="fi-FI" dirty="0"/>
          </a:p>
          <a:p>
            <a:r>
              <a:rPr lang="fi-FI" dirty="0" smtClean="0"/>
              <a:t>	</a:t>
            </a:r>
            <a:r>
              <a:rPr lang="fi-FI" b="1" dirty="0" smtClean="0"/>
              <a:t>Alkoholi</a:t>
            </a:r>
            <a:r>
              <a:rPr lang="fi-FI" dirty="0" smtClean="0"/>
              <a:t>n </a:t>
            </a:r>
            <a:r>
              <a:rPr lang="fi-FI" dirty="0"/>
              <a:t>käytön vähentämisellä puoleen voitaisiin välttää </a:t>
            </a:r>
            <a:r>
              <a:rPr lang="fi-FI" dirty="0" smtClean="0"/>
              <a:t>1500 </a:t>
            </a:r>
            <a:r>
              <a:rPr lang="fi-FI" dirty="0"/>
              <a:t>miesten </a:t>
            </a:r>
            <a:r>
              <a:rPr lang="fi-FI" dirty="0" smtClean="0"/>
              <a:t>	suolistosyöpää </a:t>
            </a:r>
            <a:r>
              <a:rPr lang="fi-FI" dirty="0"/>
              <a:t>ja </a:t>
            </a:r>
            <a:r>
              <a:rPr lang="fi-FI" dirty="0" smtClean="0"/>
              <a:t>1500 </a:t>
            </a:r>
            <a:r>
              <a:rPr lang="fi-FI" dirty="0"/>
              <a:t>naisten uutta rintasyöpää. </a:t>
            </a:r>
          </a:p>
          <a:p>
            <a:endParaRPr lang="fi-FI" dirty="0" smtClean="0"/>
          </a:p>
          <a:p>
            <a:pPr marL="342900" indent="-342900">
              <a:buFont typeface="+mj-lt"/>
              <a:buAutoNum type="arabicPeriod"/>
            </a:pPr>
            <a:endParaRPr lang="fi-FI" dirty="0" smtClean="0"/>
          </a:p>
          <a:p>
            <a:pPr marL="342900" indent="-342900">
              <a:buFont typeface="+mj-lt"/>
              <a:buAutoNum type="arabicPeriod"/>
            </a:pPr>
            <a:endParaRPr lang="fi-FI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5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838200" y="69913"/>
            <a:ext cx="9683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800" b="1" dirty="0"/>
              <a:t>METCA – </a:t>
            </a:r>
            <a:r>
              <a:rPr lang="fi-FI" sz="2800" b="1" dirty="0" err="1"/>
              <a:t>Prospective</a:t>
            </a:r>
            <a:r>
              <a:rPr lang="fi-FI" sz="2800" b="1" dirty="0"/>
              <a:t> </a:t>
            </a:r>
            <a:r>
              <a:rPr lang="fi-FI" sz="2800" b="1" dirty="0" err="1"/>
              <a:t>METa</a:t>
            </a:r>
            <a:r>
              <a:rPr lang="fi-FI" sz="2800" b="1" dirty="0"/>
              <a:t> </a:t>
            </a:r>
            <a:r>
              <a:rPr lang="fi-FI" sz="2800" b="1" dirty="0" err="1"/>
              <a:t>Cohort</a:t>
            </a:r>
            <a:r>
              <a:rPr lang="fi-FI" sz="2800" b="1" dirty="0"/>
              <a:t> </a:t>
            </a:r>
            <a:r>
              <a:rPr lang="fi-FI" sz="2800" b="1" dirty="0" err="1"/>
              <a:t>Study</a:t>
            </a:r>
            <a:r>
              <a:rPr lang="fi-FI" sz="2800" b="1" dirty="0"/>
              <a:t> of </a:t>
            </a:r>
            <a:r>
              <a:rPr lang="fi-FI" sz="2800" b="1" dirty="0" err="1"/>
              <a:t>Cancer</a:t>
            </a:r>
            <a:r>
              <a:rPr lang="fi-FI" sz="2800" b="1" dirty="0"/>
              <a:t> </a:t>
            </a:r>
            <a:r>
              <a:rPr lang="fi-FI" sz="2800" b="1" dirty="0" err="1"/>
              <a:t>Burden</a:t>
            </a:r>
            <a:r>
              <a:rPr lang="fi-FI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050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6</a:t>
            </a:fld>
            <a:endParaRPr lang="fi-FI"/>
          </a:p>
        </p:txBody>
      </p:sp>
      <p:pic>
        <p:nvPicPr>
          <p:cNvPr id="6" name="Picture 5" descr="P:\CR\Tilastotuotanto_CR0021\pyynnot\2017-04_ennusteet_ja_riskitekijat\yhdistelmakuv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15" y="267912"/>
            <a:ext cx="10921285" cy="62359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96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7</a:t>
            </a:fld>
            <a:endParaRPr lang="fi-FI"/>
          </a:p>
        </p:txBody>
      </p:sp>
      <p:sp>
        <p:nvSpPr>
          <p:cNvPr id="4" name="Rectangle 3"/>
          <p:cNvSpPr/>
          <p:nvPr/>
        </p:nvSpPr>
        <p:spPr>
          <a:xfrm>
            <a:off x="978794" y="1070662"/>
            <a:ext cx="10753860" cy="5281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Population Attributable Fractions for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Modifiable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Cancer Risk Factors In Finland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fi-FI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Janne Pitkäniemi</a:t>
            </a:r>
            <a:r>
              <a:rPr lang="fi-FI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1,2</a:t>
            </a: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Karri Seppä</a:t>
            </a:r>
            <a:r>
              <a:rPr lang="fi-FI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Sanna Heikkinen</a:t>
            </a:r>
            <a:r>
              <a:rPr lang="fi-FI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fi-FI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Tiina Hakanen</a:t>
            </a:r>
            <a:r>
              <a:rPr lang="fi-FI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1</a:t>
            </a: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Heidi Ryynänen</a:t>
            </a:r>
            <a:r>
              <a:rPr lang="fi-FI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Pekka </a:t>
            </a:r>
            <a:r>
              <a:rPr lang="fi-FI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fi-FI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fi-FI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lang="fi-FI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Jousilahti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… , Maarit Laaksonen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Malila</a:t>
            </a:r>
            <a:r>
              <a:rPr lang="en-US" baseline="30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1,3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the METCA Study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Group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endParaRPr lang="fi-FI" sz="16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FINRISK-cohorts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64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000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subjects, 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500 first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cancers, 12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000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deaths, 1.5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million person years.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risk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factors: smoking, alcohol consumption, body mass index, physical activity, occupation, parity, sleep problems, infectious disease, use of processed meat and use of butter.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fi-FI" dirty="0"/>
          </a:p>
        </p:txBody>
      </p:sp>
      <p:sp>
        <p:nvSpPr>
          <p:cNvPr id="5" name="Rectangle 4"/>
          <p:cNvSpPr/>
          <p:nvPr/>
        </p:nvSpPr>
        <p:spPr>
          <a:xfrm>
            <a:off x="978794" y="317566"/>
            <a:ext cx="9683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b="1" dirty="0"/>
              <a:t>METCA – </a:t>
            </a:r>
            <a:r>
              <a:rPr lang="fi-FI" sz="2800" b="1" dirty="0" err="1"/>
              <a:t>Prospective</a:t>
            </a:r>
            <a:r>
              <a:rPr lang="fi-FI" sz="2800" b="1" dirty="0"/>
              <a:t> </a:t>
            </a:r>
            <a:r>
              <a:rPr lang="fi-FI" sz="2800" b="1" dirty="0" err="1"/>
              <a:t>METa</a:t>
            </a:r>
            <a:r>
              <a:rPr lang="fi-FI" sz="2800" b="1" dirty="0"/>
              <a:t> </a:t>
            </a:r>
            <a:r>
              <a:rPr lang="fi-FI" sz="2800" b="1" dirty="0" err="1"/>
              <a:t>Cohort</a:t>
            </a:r>
            <a:r>
              <a:rPr lang="fi-FI" sz="2800" b="1" dirty="0"/>
              <a:t> </a:t>
            </a:r>
            <a:r>
              <a:rPr lang="fi-FI" sz="2800" b="1" dirty="0" err="1"/>
              <a:t>Study</a:t>
            </a:r>
            <a:r>
              <a:rPr lang="fi-FI" sz="2800" b="1" dirty="0"/>
              <a:t> of </a:t>
            </a:r>
            <a:r>
              <a:rPr lang="fi-FI" sz="2800" b="1" dirty="0" err="1"/>
              <a:t>Cancer</a:t>
            </a:r>
            <a:r>
              <a:rPr lang="fi-FI" sz="2800" b="1" dirty="0"/>
              <a:t> </a:t>
            </a:r>
            <a:r>
              <a:rPr lang="fi-FI" sz="2800" b="1" dirty="0" err="1"/>
              <a:t>Burden</a:t>
            </a:r>
            <a:r>
              <a:rPr lang="fi-FI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70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8</a:t>
            </a:fld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838200" y="1097593"/>
            <a:ext cx="10662634" cy="5027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C-PAF for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all cancer sites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and exposures in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males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35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[26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 - 43%],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(net-PAF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44% [37%- 51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%]) - difference 9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pp.   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emales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10% [1% - 18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%],    (net-PAF 15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 [7%-23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%])    - difference 5 pp.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Smoking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 alcohol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was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largest contributors with c-PAF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        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30% [23% - 37%] in males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	             7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  3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- 11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%] in females.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females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other important factors were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overweight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with c-PAF 3% [0%- 7%], and not having any children 2% [1% -3%]. </a:t>
            </a:r>
            <a:endParaRPr lang="en-US" dirty="0" smtClean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highest site-specific c-PAF was observed for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lung cancer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males 93% [87% - 97%], and 70% [49% -83%] in females.</a:t>
            </a:r>
            <a:endParaRPr lang="fi-FI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44303"/>
            <a:ext cx="9683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b="1" dirty="0"/>
              <a:t>METCA – </a:t>
            </a:r>
            <a:r>
              <a:rPr lang="fi-FI" sz="2800" b="1" dirty="0" err="1"/>
              <a:t>Prospective</a:t>
            </a:r>
            <a:r>
              <a:rPr lang="fi-FI" sz="2800" b="1" dirty="0"/>
              <a:t> </a:t>
            </a:r>
            <a:r>
              <a:rPr lang="fi-FI" sz="2800" b="1" dirty="0" err="1"/>
              <a:t>METa</a:t>
            </a:r>
            <a:r>
              <a:rPr lang="fi-FI" sz="2800" b="1" dirty="0"/>
              <a:t> </a:t>
            </a:r>
            <a:r>
              <a:rPr lang="fi-FI" sz="2800" b="1" dirty="0" err="1"/>
              <a:t>Cohort</a:t>
            </a:r>
            <a:r>
              <a:rPr lang="fi-FI" sz="2800" b="1" dirty="0"/>
              <a:t> </a:t>
            </a:r>
            <a:r>
              <a:rPr lang="fi-FI" sz="2800" b="1" dirty="0" err="1"/>
              <a:t>Study</a:t>
            </a:r>
            <a:r>
              <a:rPr lang="fi-FI" sz="2800" b="1" dirty="0"/>
              <a:t> of </a:t>
            </a:r>
            <a:r>
              <a:rPr lang="fi-FI" sz="2800" b="1" dirty="0" err="1"/>
              <a:t>Cancer</a:t>
            </a:r>
            <a:r>
              <a:rPr lang="fi-FI" sz="2800" b="1" dirty="0"/>
              <a:t> </a:t>
            </a:r>
            <a:r>
              <a:rPr lang="fi-FI" sz="2800" b="1" dirty="0" err="1"/>
              <a:t>Burden</a:t>
            </a:r>
            <a:r>
              <a:rPr lang="fi-FI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059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913" y="1275009"/>
            <a:ext cx="10812887" cy="52545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i-FI" dirty="0" smtClean="0"/>
              <a:t>1. </a:t>
            </a:r>
            <a:r>
              <a:rPr lang="fi-FI" b="1" dirty="0" smtClean="0"/>
              <a:t>Hallinto - julkaisuperiaatteet </a:t>
            </a:r>
            <a:r>
              <a:rPr lang="fi-FI" b="1" dirty="0"/>
              <a:t>ja tulevat julkaisut</a:t>
            </a:r>
          </a:p>
          <a:p>
            <a:pPr marL="0" indent="0">
              <a:buNone/>
            </a:pPr>
            <a:r>
              <a:rPr lang="fi-FI" dirty="0" smtClean="0"/>
              <a:t>	</a:t>
            </a:r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Kaikkiin julkaisuihin kirjoittajat sekä METCA </a:t>
            </a:r>
            <a:r>
              <a:rPr lang="fi-FI" dirty="0" err="1" smtClean="0"/>
              <a:t>Study</a:t>
            </a:r>
            <a:r>
              <a:rPr lang="fi-FI" dirty="0" smtClean="0"/>
              <a:t> Group</a:t>
            </a:r>
          </a:p>
          <a:p>
            <a:pPr marL="0" indent="0">
              <a:buNone/>
            </a:pPr>
            <a:r>
              <a:rPr lang="fi-FI" dirty="0" smtClean="0"/>
              <a:t>	</a:t>
            </a:r>
          </a:p>
          <a:p>
            <a:pPr marL="0" indent="0">
              <a:buNone/>
            </a:pPr>
            <a:r>
              <a:rPr lang="fi-FI" dirty="0" smtClean="0"/>
              <a:t>	Tarvitaanko ohjausryhmä aineiston käyttöä arvioimaan ja 	hallinnoimaan?</a:t>
            </a:r>
          </a:p>
          <a:p>
            <a:pPr marL="0" indent="0">
              <a:buNone/>
            </a:pPr>
            <a:r>
              <a:rPr lang="fi-FI" dirty="0"/>
              <a:t>	</a:t>
            </a:r>
            <a:endParaRPr lang="fi-FI" dirty="0" smtClean="0"/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Työnalla olevat artikkelit: 1. Aineiston kuvaus ja riskitekijät. 2. PAF 											artikkeli</a:t>
            </a:r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r>
              <a:rPr lang="fi-FI" dirty="0"/>
              <a:t>	</a:t>
            </a:r>
            <a:r>
              <a:rPr lang="fi-FI" dirty="0" smtClean="0"/>
              <a:t>Suunnitteilla: Kuolleisuus PAF, muut sairaudet ja syöpävaara, Liikunta, 			Kahvi/Tee, riskitekijät ja SES</a:t>
            </a:r>
            <a:r>
              <a:rPr lang="fi-FI" dirty="0"/>
              <a:t>	</a:t>
            </a:r>
            <a:endParaRPr lang="fi-FI" dirty="0" smtClean="0"/>
          </a:p>
          <a:p>
            <a:pPr marL="0" indent="0">
              <a:buNone/>
            </a:pPr>
            <a:endParaRPr lang="fi-FI" dirty="0" smtClean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 smtClean="0"/>
              <a:t>8.6.2017</a:t>
            </a:r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694D3-9004-4427-998F-04A061735CA3}" type="slidenum">
              <a:rPr lang="fi-FI" smtClean="0"/>
              <a:t>9</a:t>
            </a:fld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748047" y="446722"/>
            <a:ext cx="96838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00" b="1" dirty="0"/>
              <a:t>METCA – </a:t>
            </a:r>
            <a:r>
              <a:rPr lang="fi-FI" sz="2800" b="1" dirty="0" err="1"/>
              <a:t>Prospective</a:t>
            </a:r>
            <a:r>
              <a:rPr lang="fi-FI" sz="2800" b="1" dirty="0"/>
              <a:t> </a:t>
            </a:r>
            <a:r>
              <a:rPr lang="fi-FI" sz="2800" b="1" dirty="0" err="1"/>
              <a:t>METa</a:t>
            </a:r>
            <a:r>
              <a:rPr lang="fi-FI" sz="2800" b="1" dirty="0"/>
              <a:t> </a:t>
            </a:r>
            <a:r>
              <a:rPr lang="fi-FI" sz="2800" b="1" dirty="0" err="1"/>
              <a:t>Cohort</a:t>
            </a:r>
            <a:r>
              <a:rPr lang="fi-FI" sz="2800" b="1" dirty="0"/>
              <a:t> </a:t>
            </a:r>
            <a:r>
              <a:rPr lang="fi-FI" sz="2800" b="1" dirty="0" err="1"/>
              <a:t>Study</a:t>
            </a:r>
            <a:r>
              <a:rPr lang="fi-FI" sz="2800" b="1" dirty="0"/>
              <a:t> of </a:t>
            </a:r>
            <a:r>
              <a:rPr lang="fi-FI" sz="2800" b="1" dirty="0" err="1"/>
              <a:t>Cancer</a:t>
            </a:r>
            <a:r>
              <a:rPr lang="fi-FI" sz="2800" b="1" dirty="0"/>
              <a:t> </a:t>
            </a:r>
            <a:r>
              <a:rPr lang="fi-FI" sz="2800" b="1" dirty="0" err="1"/>
              <a:t>Burden</a:t>
            </a:r>
            <a:r>
              <a:rPr lang="fi-FI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413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658</Words>
  <Application>Microsoft Office PowerPoint</Application>
  <PresentationFormat>Widescreen</PresentationFormat>
  <Paragraphs>391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Suomen Syopayhdistys 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Janne Pitkäniemi</dc:creator>
  <cp:lastModifiedBy>Janne Pitkäniemi</cp:lastModifiedBy>
  <cp:revision>63</cp:revision>
  <dcterms:created xsi:type="dcterms:W3CDTF">2017-06-08T12:11:47Z</dcterms:created>
  <dcterms:modified xsi:type="dcterms:W3CDTF">2017-06-12T17:58:46Z</dcterms:modified>
</cp:coreProperties>
</file>