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E4B-25C9-43B4-B004-3763EB8484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3DF0-5B90-49CB-BC05-4509E043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9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E4B-25C9-43B4-B004-3763EB8484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3DF0-5B90-49CB-BC05-4509E043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9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E4B-25C9-43B4-B004-3763EB8484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3DF0-5B90-49CB-BC05-4509E043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0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E4B-25C9-43B4-B004-3763EB8484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3DF0-5B90-49CB-BC05-4509E043B4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8931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E4B-25C9-43B4-B004-3763EB8484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3DF0-5B90-49CB-BC05-4509E043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E4B-25C9-43B4-B004-3763EB8484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3DF0-5B90-49CB-BC05-4509E043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28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E4B-25C9-43B4-B004-3763EB8484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3DF0-5B90-49CB-BC05-4509E043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81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E4B-25C9-43B4-B004-3763EB8484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3DF0-5B90-49CB-BC05-4509E043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02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E4B-25C9-43B4-B004-3763EB8484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3DF0-5B90-49CB-BC05-4509E043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9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E4B-25C9-43B4-B004-3763EB8484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3DF0-5B90-49CB-BC05-4509E043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6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E4B-25C9-43B4-B004-3763EB8484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3DF0-5B90-49CB-BC05-4509E043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0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E4B-25C9-43B4-B004-3763EB8484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3DF0-5B90-49CB-BC05-4509E043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9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E4B-25C9-43B4-B004-3763EB8484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3DF0-5B90-49CB-BC05-4509E043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E4B-25C9-43B4-B004-3763EB8484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3DF0-5B90-49CB-BC05-4509E043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6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E4B-25C9-43B4-B004-3763EB8484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3DF0-5B90-49CB-BC05-4509E043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3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E4B-25C9-43B4-B004-3763EB8484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3DF0-5B90-49CB-BC05-4509E043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7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E4B-25C9-43B4-B004-3763EB8484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3DF0-5B90-49CB-BC05-4509E043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6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D060E4B-25C9-43B4-B004-3763EB8484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73DF0-5B90-49CB-BC05-4509E043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88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1E60-9F4A-7FD6-CE8E-34FEA6CB6A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Mountain Resort Executive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ED3AE-B699-F7F2-E153-76DE9968B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Javier</a:t>
            </a:r>
          </a:p>
        </p:txBody>
      </p:sp>
    </p:spTree>
    <p:extLst>
      <p:ext uri="{BB962C8B-B14F-4D97-AF65-F5344CB8AC3E}">
        <p14:creationId xmlns:p14="http://schemas.microsoft.com/office/powerpoint/2010/main" val="27879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FB455-8776-F8E7-9D50-4715302B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957A-9483-9031-2004-56B220EC2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Big Mountain Resort needs a revaluation of their ticket prices before the start of the next season.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Big Mountain Resort is a ski resort in Montana that overlooks Glacier National Park and Flathead National Forest.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They just installed a new chair lift that increases their operating costs by $1,540,000.</a:t>
            </a:r>
          </a:p>
          <a:p>
            <a:r>
              <a:rPr lang="en-US" dirty="0">
                <a:solidFill>
                  <a:srgbClr val="FFFFFF"/>
                </a:solidFill>
              </a:rPr>
              <a:t>The board is also considering changes that need to be evaluated with the new ticket pricings.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ble cars">
            <a:extLst>
              <a:ext uri="{FF2B5EF4-FFF2-40B4-BE49-F238E27FC236}">
                <a16:creationId xmlns:a16="http://schemas.microsoft.com/office/drawing/2014/main" id="{2F972151-99C0-776A-BD2C-E83B65ECF2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55" r="11437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7854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DD0E-A78B-54A9-E05A-2909B3DD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and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93E14-3B16-78C0-4F28-1A697223A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facilities that they provide, Big Mountain should increase their ticket prices to about $95.87 (± $10.39).</a:t>
            </a:r>
          </a:p>
          <a:p>
            <a:r>
              <a:rPr lang="en-US" dirty="0"/>
              <a:t>$3,474,638 of additional revenue could be generated with additional changes that justify a $1.99 ticket price increase.</a:t>
            </a:r>
          </a:p>
          <a:p>
            <a:pPr lvl="1"/>
            <a:r>
              <a:rPr lang="en-US" dirty="0"/>
              <a:t>Adding a run that extends down by 150 feet</a:t>
            </a:r>
          </a:p>
          <a:p>
            <a:pPr lvl="1"/>
            <a:r>
              <a:rPr lang="en-US" dirty="0"/>
              <a:t>Adding a new chair lift</a:t>
            </a:r>
          </a:p>
        </p:txBody>
      </p:sp>
    </p:spTree>
    <p:extLst>
      <p:ext uri="{BB962C8B-B14F-4D97-AF65-F5344CB8AC3E}">
        <p14:creationId xmlns:p14="http://schemas.microsoft.com/office/powerpoint/2010/main" val="303482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5FE6-F910-DFCC-72CE-66BEB7C8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Analysis: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69240-B446-4374-14E9-0CC3639F8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84" y="2052918"/>
            <a:ext cx="4992688" cy="4195481"/>
          </a:xfrm>
        </p:spPr>
        <p:txBody>
          <a:bodyPr/>
          <a:lstStyle/>
          <a:p>
            <a:r>
              <a:rPr lang="en-US" dirty="0"/>
              <a:t>16% of the 330 resorts were ignored due to insufficient relevant data.</a:t>
            </a:r>
          </a:p>
          <a:p>
            <a:pPr lvl="1"/>
            <a:r>
              <a:rPr lang="en-US" dirty="0"/>
              <a:t>Primarily no pricing data</a:t>
            </a:r>
          </a:p>
          <a:p>
            <a:r>
              <a:rPr lang="en-US" dirty="0"/>
              <a:t>Geographical data was ignored for this model since evaluating states separately accounted for 77% model variance.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64E7AC2-511E-0FD9-974A-66BF792DB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673" y="1312511"/>
            <a:ext cx="6096000" cy="509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0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5FE6-F910-DFCC-72CE-66BEB7C8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Analysis: Model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69240-B446-4374-14E9-0CC3639F8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84" y="2052918"/>
            <a:ext cx="4992688" cy="4195481"/>
          </a:xfrm>
        </p:spPr>
        <p:txBody>
          <a:bodyPr/>
          <a:lstStyle/>
          <a:p>
            <a:r>
              <a:rPr lang="en-US" dirty="0"/>
              <a:t>A random forest regressor model was selected since its mean absolute error ($9.54) was about $1 less variable than a linear regression model.</a:t>
            </a:r>
          </a:p>
          <a:p>
            <a:r>
              <a:rPr lang="en-US" dirty="0"/>
              <a:t>The key factors contributing to ticket pricing were:</a:t>
            </a:r>
          </a:p>
          <a:p>
            <a:pPr lvl="1"/>
            <a:r>
              <a:rPr lang="en-US" dirty="0"/>
              <a:t>Longest vertical drop</a:t>
            </a:r>
          </a:p>
          <a:p>
            <a:pPr lvl="1"/>
            <a:r>
              <a:rPr lang="en-US" dirty="0"/>
              <a:t>Number of runs</a:t>
            </a:r>
          </a:p>
          <a:p>
            <a:pPr lvl="1"/>
            <a:r>
              <a:rPr lang="en-US" dirty="0"/>
              <a:t>Area covered by artificial snow</a:t>
            </a:r>
          </a:p>
          <a:p>
            <a:pPr lvl="1"/>
            <a:r>
              <a:rPr lang="en-US" dirty="0"/>
              <a:t>Number of fast quads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F4D4C2-BB4D-ABC9-5C2F-1212653AA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673" y="1457183"/>
            <a:ext cx="6096000" cy="494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43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5FE6-F910-DFCC-72CE-66BEB7C8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Analysis: Big Mountain Resort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69240-B446-4374-14E9-0CC3639F8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06" y="2052918"/>
            <a:ext cx="4992688" cy="4195481"/>
          </a:xfrm>
        </p:spPr>
        <p:txBody>
          <a:bodyPr/>
          <a:lstStyle/>
          <a:p>
            <a:r>
              <a:rPr lang="en-US" dirty="0"/>
              <a:t>Big Mountain Resort could charge between $85.48 and $106.26.</a:t>
            </a:r>
          </a:p>
          <a:p>
            <a:pPr lvl="1"/>
            <a:r>
              <a:rPr lang="en-US" dirty="0"/>
              <a:t>Top 11% highest vertical drop</a:t>
            </a:r>
          </a:p>
          <a:p>
            <a:pPr lvl="1"/>
            <a:r>
              <a:rPr lang="en-US" dirty="0"/>
              <a:t>Top 7% in number of runs</a:t>
            </a:r>
          </a:p>
          <a:p>
            <a:pPr lvl="1"/>
            <a:r>
              <a:rPr lang="en-US" dirty="0"/>
              <a:t>Top 3% in acres of artificial snow</a:t>
            </a:r>
          </a:p>
          <a:p>
            <a:pPr lvl="1"/>
            <a:r>
              <a:rPr lang="en-US" dirty="0"/>
              <a:t>Top 7%  in fast quads available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713961-E4E8-6666-D4E0-CA4DD2375C83}"/>
              </a:ext>
            </a:extLst>
          </p:cNvPr>
          <p:cNvGrpSpPr/>
          <p:nvPr/>
        </p:nvGrpSpPr>
        <p:grpSpPr>
          <a:xfrm>
            <a:off x="5789195" y="2487164"/>
            <a:ext cx="6096000" cy="3326987"/>
            <a:chOff x="0" y="0"/>
            <a:chExt cx="5938551" cy="3241546"/>
          </a:xfrm>
        </p:grpSpPr>
        <p:pic>
          <p:nvPicPr>
            <p:cNvPr id="5" name="Picture 4" descr="A graph of a vertical drop&#10;&#10;Description automatically generated">
              <a:extLst>
                <a:ext uri="{FF2B5EF4-FFF2-40B4-BE49-F238E27FC236}">
                  <a16:creationId xmlns:a16="http://schemas.microsoft.com/office/drawing/2014/main" id="{5BF7FF93-D2E8-1ED8-F415-D1B3EC6876CC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926080" cy="16090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 descr="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76929CB3-C856-0555-F3E6-DAC2CFFB6B9E}"/>
                </a:ext>
              </a:extLst>
            </p:cNvPr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32456"/>
              <a:ext cx="2926080" cy="16090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 descr="A graph with numbers and lines&#10;&#10;Description automatically generated">
              <a:extLst>
                <a:ext uri="{FF2B5EF4-FFF2-40B4-BE49-F238E27FC236}">
                  <a16:creationId xmlns:a16="http://schemas.microsoft.com/office/drawing/2014/main" id="{C7E1662C-6099-A22D-15AA-1ED85E5A2053}"/>
                </a:ext>
              </a:extLst>
            </p:cNvPr>
            <p:cNvPicPr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471" y="1632456"/>
              <a:ext cx="2926080" cy="16090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7" descr="A graph of a number of runs&#10;&#10;Description automatically generated">
              <a:extLst>
                <a:ext uri="{FF2B5EF4-FFF2-40B4-BE49-F238E27FC236}">
                  <a16:creationId xmlns:a16="http://schemas.microsoft.com/office/drawing/2014/main" id="{646F9739-5734-E736-057C-1A6D3AEB0089}"/>
                </a:ext>
              </a:extLst>
            </p:cNvPr>
            <p:cNvPicPr>
              <a:picLocks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471" y="0"/>
              <a:ext cx="2926080" cy="160909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28510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F8B83-ADF2-8763-4B14-9A383FF1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0B7B7-80CA-AB6D-8A30-9C109DCB8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Big Mountain has the potential to increase its revenue by adjusting its prices within a more competitive range that could cover the $1.5 million of new operation costs.</a:t>
            </a:r>
          </a:p>
          <a:p>
            <a:pPr lvl="2"/>
            <a:r>
              <a:rPr lang="en-US" dirty="0"/>
              <a:t>Visitors are looking to consistently enjoy a variety of slopes during their ski trips.</a:t>
            </a:r>
          </a:p>
          <a:p>
            <a:pPr lvl="2"/>
            <a:r>
              <a:rPr lang="en-US" dirty="0"/>
              <a:t>Developing higher run and lifts that can accommodate larger groups may be profitably desired by the visitors</a:t>
            </a:r>
          </a:p>
        </p:txBody>
      </p:sp>
    </p:spTree>
    <p:extLst>
      <p:ext uri="{BB962C8B-B14F-4D97-AF65-F5344CB8AC3E}">
        <p14:creationId xmlns:p14="http://schemas.microsoft.com/office/powerpoint/2010/main" val="4277560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146</TotalTime>
  <Words>346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Ion</vt:lpstr>
      <vt:lpstr>Big Mountain Resort Executive Presentation</vt:lpstr>
      <vt:lpstr>Problem Identification</vt:lpstr>
      <vt:lpstr>Recommendation and key findings</vt:lpstr>
      <vt:lpstr>Model Analysis: EDA</vt:lpstr>
      <vt:lpstr>Model Analysis: Model Testing</vt:lpstr>
      <vt:lpstr>Model Analysis: Big Mountain Resort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 Financial Report</dc:title>
  <dc:creator>Javier, Jacob</dc:creator>
  <cp:lastModifiedBy>Javier, Jacob</cp:lastModifiedBy>
  <cp:revision>3</cp:revision>
  <dcterms:created xsi:type="dcterms:W3CDTF">2024-03-06T02:41:07Z</dcterms:created>
  <dcterms:modified xsi:type="dcterms:W3CDTF">2024-03-07T01:12:47Z</dcterms:modified>
</cp:coreProperties>
</file>