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F5CD-6DF1-1F5F-4905-66A62FA3E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235B9-E64F-D429-C1BB-5D6474038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D7789-5CEA-9004-C3F7-E659F6F8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B8735-F066-80BE-B08F-45B053AF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B96E-C9C5-7186-DC0A-CA81EF8A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8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36DE-1A75-8CB8-AB06-AAD2FB94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95422-BB78-893B-1EE6-56FA2A115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6CFD-8ABC-094B-8A80-55EC0243A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5A7D7-18F9-4B63-3E78-421F509D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C1306-B1BF-D89C-B8D2-BEAD6FEE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1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1D19F-5D0B-D4F5-F9E8-057B219C4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407E0-E6A8-D9D7-ED0A-FD3D67C2C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706FA-A098-43FB-6170-19741E65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B6BBB-1F96-B756-F9F2-58B387BA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67121-0178-2CB7-3FE2-1AF8709C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BF5F-D22D-019C-5935-24F22F4E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D6FC-FCDB-4610-6387-C176A579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8340-072B-F54D-B737-39FD7B8C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62C5-4971-8D5B-B501-9F36F1C6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791BC-BE60-319C-5E7F-E6A754E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0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8C3D2-2F8D-44DF-7942-A8018135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4E83E-8934-EF7E-EDA1-73B1753ED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0D292-37D4-0B01-AE84-47883DBE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59E6E-0B9F-AA48-7585-2852420F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A4FA-B92D-FD52-C5DD-1E406C6B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51E8-5AE3-B172-EA5C-64C634FA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64D3-8FC9-E456-5FF8-33A33E0BD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4E1BC-0689-D30A-B3FB-F93A1E094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6EA8B-66EF-0B17-E2AC-BEC73F51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66A4-0161-C118-D3F8-FCD469E4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1571-D5C6-988E-F1CF-20A3211E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19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0DEF0-F826-0838-619F-4D6B7AA8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CB94-8BE6-9C11-BC43-0E666D559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441C2-031F-96E7-2214-28EF04B53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2588D-A3F1-EB4D-A64E-BE26E99CD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3A45A-4201-CE75-99EE-9C1DB9E03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665B6B-A0E2-885C-B063-FC6C2031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90654-D814-81D7-6791-B871BB5C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BC04D-4B3D-F8F0-F8A0-48F32A9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F3C3-C1FD-4DBD-FCC6-42E18886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77EB0-9FD4-D142-1392-4A495CCF8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7162E-BE50-C522-1582-7C545DB1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AD0A6-A2AB-91AC-B834-65BB593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4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00FDE-2162-D74B-016F-7EBE2448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09F97-5ECA-ABC6-0A13-FEABBB64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0053C-8828-FC06-AC1F-9AA888BF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DCBB-B484-BB78-8196-F95A02AB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33B96-0906-C931-2F02-FA146FBF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06B18-D97C-295A-0FC2-651039231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A5E7-3155-0290-CE32-616085F8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1A38C-88E7-958E-9E6B-08A739AF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8F985-7E1A-83AA-3CAD-4FB2D7DC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62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6F25-36D7-6673-8540-5DB61369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FE58B-7333-292A-5BCA-F5EEB6B6F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85479-4191-23B1-4C61-E1ACDC391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04F25-721E-04D9-4938-AEB357CD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3DF4F-87F9-5D5B-AB74-A4E95F1D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8195A-94D4-EC9E-A6A6-24938ADF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8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24BA2-8933-4395-271D-BDDCC8EF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8E566-0089-FCAA-A449-5949911E9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07A6-50F0-5570-9AC0-ED96468FC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E12C-0DB4-4961-9672-F839CA4B9ACE}" type="datetimeFigureOut">
              <a:rPr lang="en-IN" smtClean="0"/>
              <a:t>17-12-2024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C9C4-445B-D251-CA53-95C6C901D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CEA60-E5D4-6AAB-E7DA-FC28FFA5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D3E5-B7F8-49DD-93B6-2F0ABC419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58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385D-B29D-7155-B11D-8EC455FD4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KT on FSBI-I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70703-918C-12FE-0DBA-BCCA30106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"/>
            <a:ext cx="10515600" cy="5621792"/>
          </a:xfrm>
        </p:spPr>
        <p:txBody>
          <a:bodyPr/>
          <a:lstStyle/>
          <a:p>
            <a:pPr marL="0" indent="0">
              <a:buNone/>
            </a:pPr>
            <a:r>
              <a:rPr lang="en-US" sz="4400" b="1" dirty="0"/>
              <a:t>Exclusions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Specific counterparties listed in the </a:t>
            </a:r>
            <a:r>
              <a:rPr lang="en-US" b="1" dirty="0"/>
              <a:t>Exclusion List</a:t>
            </a:r>
            <a:r>
              <a:rPr lang="en-US" dirty="0"/>
              <a:t> are excluded from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Updated weekly; currently </a:t>
            </a:r>
            <a:r>
              <a:rPr lang="en-US" b="1" dirty="0"/>
              <a:t>1,284 counterparties</a:t>
            </a:r>
            <a:r>
              <a:rPr lang="en-US" dirty="0"/>
              <a:t> as of May 9, 2023.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sz="4400" b="1" dirty="0"/>
              <a:t>Input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is sourced from systems like </a:t>
            </a:r>
            <a:r>
              <a:rPr lang="en-US" b="1" dirty="0" err="1"/>
              <a:t>Syris</a:t>
            </a:r>
            <a:r>
              <a:rPr lang="en-US" b="1" dirty="0"/>
              <a:t>, </a:t>
            </a:r>
            <a:r>
              <a:rPr lang="en-US" b="1" dirty="0" err="1"/>
              <a:t>Ereka</a:t>
            </a:r>
            <a:r>
              <a:rPr lang="en-US" b="1" dirty="0"/>
              <a:t>, Safir</a:t>
            </a:r>
            <a:r>
              <a:rPr lang="en-US" dirty="0"/>
              <a:t>, and </a:t>
            </a:r>
            <a:r>
              <a:rPr lang="en-US" b="1" dirty="0"/>
              <a:t>C-Cube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File formats include </a:t>
            </a:r>
            <a:r>
              <a:rPr lang="en-US" b="1" dirty="0"/>
              <a:t>flat files</a:t>
            </a:r>
            <a:r>
              <a:rPr lang="en-US" dirty="0"/>
              <a:t> and </a:t>
            </a:r>
            <a:r>
              <a:rPr lang="en-US" b="1" dirty="0"/>
              <a:t>database feeds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798F-8BBF-2DD9-B7ED-FB919336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FSBII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37A9-2559-44A8-3130-771E9BE60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Financial Stability Board Institution-to-Institution (FSBII)</a:t>
            </a:r>
            <a:r>
              <a:rPr lang="en-US" dirty="0"/>
              <a:t> reporting system is designed to publish </a:t>
            </a:r>
            <a:r>
              <a:rPr lang="en-US" b="1" dirty="0"/>
              <a:t>concentration risks</a:t>
            </a:r>
            <a:r>
              <a:rPr lang="en-US" dirty="0"/>
              <a:t> for systemic banks. It helps supervisory agencies, central banks, and the international data hub (BIS) understand banks' credit exposures to counterparties.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18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09D2-49D2-B197-4ABF-0EEEDD19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Flow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32990-EC88-0A13-254E-6C10956B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739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Reporting firms submit data to their </a:t>
            </a:r>
            <a:r>
              <a:rPr lang="en-US" b="1" dirty="0"/>
              <a:t>Home Country Supervisor (HCS)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HCS forwards the report to the </a:t>
            </a:r>
            <a:r>
              <a:rPr lang="en-US" b="1" dirty="0"/>
              <a:t>Hub Governance Group (HGG)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firms have queries, they contact HCS, who coordinates with other agencies.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sz="4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Sorting &amp; Ranking</a:t>
            </a:r>
          </a:p>
          <a:p>
            <a:pPr marL="0" indent="0">
              <a:buNone/>
            </a:pPr>
            <a:endParaRPr lang="en-US" sz="44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</a:t>
            </a:r>
            <a:r>
              <a:rPr lang="en-US" dirty="0"/>
              <a:t>: Counterparties are sorted by exposure (highest to lowest) in the first weekly report of each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Ranking</a:t>
            </a:r>
            <a:r>
              <a:rPr lang="en-US" dirty="0"/>
              <a:t>: Attributes like </a:t>
            </a:r>
            <a:r>
              <a:rPr lang="en-US" b="1" dirty="0"/>
              <a:t>exposure value</a:t>
            </a:r>
            <a:r>
              <a:rPr lang="en-US" dirty="0"/>
              <a:t> are used for ranking counterparties.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01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9163-8BCB-4643-CF93-43B1CDF4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Templates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6DAC-F1DD-37BE-3270-CDAEF5C2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FSBII report includes </a:t>
            </a:r>
            <a:r>
              <a:rPr lang="en-US" b="1" dirty="0"/>
              <a:t>4 templates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Template A &amp; B</a:t>
            </a:r>
            <a:r>
              <a:rPr lang="en-US" dirty="0"/>
              <a:t>: Exposures to financial firms, non-financial firms, corporates, and banks.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Template C</a:t>
            </a:r>
            <a:r>
              <a:rPr lang="en-US" dirty="0"/>
              <a:t>: Exposures to Central Clearing Parties (CCP).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Template D</a:t>
            </a:r>
            <a:r>
              <a:rPr lang="en-US" dirty="0"/>
              <a:t>: Exposures to sovereign counterparties.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42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4794-299A-5FA2-65E2-79FD92F6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Frequency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CAC7-2F91-9FF2-C7CB-F18B30A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Weekly Reports</a:t>
            </a:r>
            <a:r>
              <a:rPr lang="en-US" dirty="0"/>
              <a:t>: Templates A &amp;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Monthly Reports</a:t>
            </a:r>
            <a:r>
              <a:rPr lang="en-US" dirty="0"/>
              <a:t>: Templates B &amp; D.</a:t>
            </a:r>
          </a:p>
          <a:p>
            <a:pPr marL="0" indent="0">
              <a:buNone/>
            </a:pPr>
            <a:r>
              <a:rPr lang="en-US" dirty="0"/>
              <a:t>Reports use data as follows: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Monthly</a:t>
            </a:r>
            <a:r>
              <a:rPr lang="en-US" dirty="0"/>
              <a:t>: Last Wednesday of the previous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Weekly</a:t>
            </a:r>
            <a:r>
              <a:rPr lang="en-US" dirty="0"/>
              <a:t>: Close of business each Wednesday.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60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32D6-9A05-210D-BB70-D44A4A2A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Content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DF16F-8D05-96C5-C966-BD949566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Each report 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Counterparties</a:t>
            </a:r>
            <a:r>
              <a:rPr lang="en-IN" dirty="0"/>
              <a:t>: Financial firms, banks, sovereigns, CCPs, and corporates.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Product Types</a:t>
            </a:r>
            <a:r>
              <a:rPr lang="en-IN" dirty="0"/>
              <a:t>: Derivatives, financing transactions, bonds, FX lending, margin calls,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Templates A &amp; B</a:t>
            </a:r>
            <a:r>
              <a:rPr lang="en-IN" dirty="0"/>
              <a:t>: Top </a:t>
            </a:r>
            <a:r>
              <a:rPr lang="en-IN" b="1" dirty="0"/>
              <a:t>150 counterparties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Template C</a:t>
            </a:r>
            <a:r>
              <a:rPr lang="en-IN" dirty="0"/>
              <a:t>: Top </a:t>
            </a:r>
            <a:r>
              <a:rPr lang="en-IN" b="1" dirty="0"/>
              <a:t>10 CCP exposures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Template D</a:t>
            </a:r>
            <a:r>
              <a:rPr lang="en-IN" dirty="0"/>
              <a:t>: Top </a:t>
            </a:r>
            <a:r>
              <a:rPr lang="en-IN" b="1" dirty="0"/>
              <a:t>50 sovereign exposures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506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384C-A061-DF7A-DE70-FAC1DD56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Consolidation Rules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DC832-8496-B5C4-2974-3DDCBD060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Firm-level Consolidation</a:t>
            </a:r>
            <a:r>
              <a:rPr lang="en-US" dirty="0"/>
              <a:t>: All entities of a firm report their aggregate exposure.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Counterparty Consolidation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Combine exposures for all entities in a counterparty's group.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Follow </a:t>
            </a:r>
            <a:r>
              <a:rPr lang="en-US" b="1" dirty="0"/>
              <a:t>GAAP/IFRS standards</a:t>
            </a:r>
            <a:r>
              <a:rPr lang="en-US" dirty="0"/>
              <a:t> for accounting groups.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HCS may request specific exceptions for large Non-Financial Corporates (NFCs).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440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981B-C6FC-FEB9-07E7-60BB3DE6C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Generation Process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C3C2B-E8E3-326C-BF2C-0D293AA0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FSBII process has 3 main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Quality Check</a:t>
            </a:r>
            <a:r>
              <a:rPr lang="en-US" dirty="0"/>
              <a:t>: Use dashboards to ensure data accuracy.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Yellow line</a:t>
            </a:r>
            <a:r>
              <a:rPr lang="en-US" dirty="0"/>
              <a:t>: Acceptable data quality.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Above yellow line</a:t>
            </a:r>
            <a:r>
              <a:rPr lang="en-US" dirty="0"/>
              <a:t>: Requires correction.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Job/Script Execution</a:t>
            </a:r>
            <a:r>
              <a:rPr lang="en-US" dirty="0"/>
              <a:t>: Steps for processing include: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Preparing files, parameter declaration, data loading, calculations, and final email generation.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Report Generation</a:t>
            </a:r>
            <a:r>
              <a:rPr lang="en-US" dirty="0"/>
              <a:t>: Weekly and monthly submissions.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520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81DB-FA97-1FE0-1456-F4316924C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Timelines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4ECC-2125-9B7A-FD35-AD89A2C5C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Weekly Reports (Templates A &amp; C)</a:t>
            </a:r>
            <a:r>
              <a:rPr lang="en-US" dirty="0"/>
              <a:t>: Submitted </a:t>
            </a:r>
            <a:r>
              <a:rPr lang="en-US" b="1" dirty="0"/>
              <a:t>within 3 business days</a:t>
            </a:r>
            <a:r>
              <a:rPr lang="en-US" dirty="0"/>
              <a:t> (T+3).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Monthly Reports (Templates B &amp; D)</a:t>
            </a:r>
            <a:r>
              <a:rPr lang="en-US" dirty="0"/>
              <a:t>: Submitted </a:t>
            </a:r>
            <a:r>
              <a:rPr lang="en-US" b="1" dirty="0"/>
              <a:t>within 5 business days</a:t>
            </a:r>
            <a:r>
              <a:rPr lang="en-US" dirty="0"/>
              <a:t> (T+5).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Holidays may require adjustments to submission 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8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Reverse KT on FSBI-I</vt:lpstr>
      <vt:lpstr>Purpose of FSBII </vt:lpstr>
      <vt:lpstr>Report Flow </vt:lpstr>
      <vt:lpstr>Types of Templates </vt:lpstr>
      <vt:lpstr>Report Frequency </vt:lpstr>
      <vt:lpstr>Data Content </vt:lpstr>
      <vt:lpstr>Data Consolidation Rules </vt:lpstr>
      <vt:lpstr>Report Generation Process </vt:lpstr>
      <vt:lpstr>Timelines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JAYAPRIYA NA</dc:creator>
  <cp:lastModifiedBy>JAYAPRIYA NA</cp:lastModifiedBy>
  <cp:revision>1</cp:revision>
  <dcterms:created xsi:type="dcterms:W3CDTF">2024-12-17T14:40:22Z</dcterms:created>
  <dcterms:modified xsi:type="dcterms:W3CDTF">2024-12-17T14:40:22Z</dcterms:modified>
</cp:coreProperties>
</file>