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6"/>
  </p:notesMasterIdLst>
  <p:sldIdLst>
    <p:sldId id="256" r:id="rId3"/>
    <p:sldId id="257" r:id="rId4"/>
    <p:sldId id="278" r:id="rId5"/>
    <p:sldId id="258" r:id="rId6"/>
    <p:sldId id="260" r:id="rId7"/>
    <p:sldId id="280" r:id="rId8"/>
    <p:sldId id="259" r:id="rId9"/>
    <p:sldId id="266" r:id="rId10"/>
    <p:sldId id="267" r:id="rId11"/>
    <p:sldId id="262" r:id="rId12"/>
    <p:sldId id="270" r:id="rId13"/>
    <p:sldId id="277" r:id="rId14"/>
    <p:sldId id="263" r:id="rId15"/>
    <p:sldId id="268" r:id="rId16"/>
    <p:sldId id="269" r:id="rId17"/>
    <p:sldId id="264" r:id="rId18"/>
    <p:sldId id="271" r:id="rId19"/>
    <p:sldId id="272" r:id="rId20"/>
    <p:sldId id="279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88" autoAdjust="0"/>
  </p:normalViewPr>
  <p:slideViewPr>
    <p:cSldViewPr snapToGrid="0" snapToObjects="1">
      <p:cViewPr varScale="1">
        <p:scale>
          <a:sx n="101" d="100"/>
          <a:sy n="101" d="100"/>
        </p:scale>
        <p:origin x="-17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B17E-BC53-FC49-AF5F-F9A8A64D0B14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26A75-D0AF-EC4A-A545-98C8CC12AA9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49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x-none" dirty="0" smtClean="0"/>
              <a:t>Crescimento do mercado fez aumentar a concorrencia</a:t>
            </a:r>
            <a:r>
              <a:rPr lang="x-none" baseline="0" dirty="0" smtClean="0"/>
              <a:t> entre as empresas que fazem software</a:t>
            </a:r>
          </a:p>
          <a:p>
            <a:pPr marL="171450" indent="-171450">
              <a:buFontTx/>
              <a:buChar char="•"/>
            </a:pPr>
            <a:r>
              <a:rPr lang="x-none" baseline="0" dirty="0" smtClean="0"/>
              <a:t>Para ganhar mercado o que importa é atender o cliente da melhor maneira possível.</a:t>
            </a:r>
          </a:p>
          <a:p>
            <a:pPr marL="171450" indent="-171450">
              <a:buFontTx/>
              <a:buChar char="•"/>
            </a:pPr>
            <a:r>
              <a:rPr lang="x-none" baseline="0" dirty="0" smtClean="0"/>
              <a:t>A qualidade do trabalho das empresas nem sempre é alta, causando desperdicio de dinheiro para os investidores.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03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5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Foi criado com objetivo de reduzir</a:t>
            </a:r>
            <a:r>
              <a:rPr lang="pt-BR" baseline="0" dirty="0" smtClean="0"/>
              <a:t> os custos de </a:t>
            </a:r>
            <a:r>
              <a:rPr lang="pt-BR" baseline="0" dirty="0" err="1" smtClean="0"/>
              <a:t>producao</a:t>
            </a:r>
            <a:r>
              <a:rPr lang="pt-BR" baseline="0" dirty="0" smtClean="0"/>
              <a:t> </a:t>
            </a:r>
          </a:p>
          <a:p>
            <a:r>
              <a:rPr lang="pt-BR" baseline="0" dirty="0" smtClean="0"/>
              <a:t>	reduzir o </a:t>
            </a:r>
            <a:r>
              <a:rPr lang="pt-BR" baseline="0" dirty="0" err="1" smtClean="0"/>
              <a:t>preco</a:t>
            </a:r>
            <a:r>
              <a:rPr lang="pt-BR" baseline="0" dirty="0" smtClean="0"/>
              <a:t> do produto final</a:t>
            </a:r>
          </a:p>
          <a:p>
            <a:r>
              <a:rPr lang="pt-BR" baseline="0" dirty="0" smtClean="0"/>
              <a:t>		finalmente aumentar a </a:t>
            </a:r>
            <a:r>
              <a:rPr lang="pt-BR" baseline="0" dirty="0" err="1" smtClean="0"/>
              <a:t>participacao</a:t>
            </a:r>
            <a:r>
              <a:rPr lang="pt-BR" baseline="0" dirty="0" smtClean="0"/>
              <a:t> de mercado.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4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Desperdicio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</a:p>
          <a:p>
            <a:r>
              <a:rPr lang="pt-BR" baseline="0" dirty="0" smtClean="0"/>
              <a:t>	</a:t>
            </a:r>
            <a:r>
              <a:rPr lang="pt-BR" dirty="0" smtClean="0"/>
              <a:t>Planejamento excessivo</a:t>
            </a:r>
          </a:p>
          <a:p>
            <a:r>
              <a:rPr lang="pt-BR" dirty="0" smtClean="0"/>
              <a:t>	Troca de tarefas</a:t>
            </a:r>
          </a:p>
          <a:p>
            <a:r>
              <a:rPr lang="pt-BR" dirty="0" smtClean="0"/>
              <a:t>	Numero elevado de defeitos</a:t>
            </a:r>
          </a:p>
          <a:p>
            <a:r>
              <a:rPr lang="pt-BR" dirty="0" smtClean="0"/>
              <a:t>Aprendizado</a:t>
            </a:r>
          </a:p>
          <a:p>
            <a:r>
              <a:rPr lang="pt-BR" dirty="0" smtClean="0"/>
              <a:t>	Divulgar problemas e </a:t>
            </a:r>
            <a:r>
              <a:rPr lang="pt-BR" dirty="0" err="1" smtClean="0"/>
              <a:t>solucoes</a:t>
            </a:r>
            <a:endParaRPr lang="pt-BR" dirty="0" smtClean="0"/>
          </a:p>
          <a:p>
            <a:r>
              <a:rPr lang="pt-BR" dirty="0" smtClean="0"/>
              <a:t>Entregue </a:t>
            </a:r>
            <a:r>
              <a:rPr lang="pt-BR" dirty="0" err="1" smtClean="0"/>
              <a:t>rapido</a:t>
            </a:r>
            <a:r>
              <a:rPr lang="pt-BR" dirty="0" smtClean="0"/>
              <a:t>:</a:t>
            </a:r>
          </a:p>
          <a:p>
            <a:r>
              <a:rPr lang="pt-BR" dirty="0" smtClean="0"/>
              <a:t>	Entregas incrementais</a:t>
            </a:r>
          </a:p>
          <a:p>
            <a:r>
              <a:rPr lang="pt-BR" dirty="0" smtClean="0"/>
              <a:t>	Aumentar a </a:t>
            </a:r>
            <a:r>
              <a:rPr lang="pt-BR" dirty="0" err="1" smtClean="0"/>
              <a:t>frequencia</a:t>
            </a:r>
            <a:r>
              <a:rPr lang="pt-BR" dirty="0" smtClean="0"/>
              <a:t> de </a:t>
            </a:r>
            <a:r>
              <a:rPr lang="pt-BR" dirty="0" err="1" smtClean="0"/>
              <a:t>avaliacao</a:t>
            </a:r>
            <a:r>
              <a:rPr lang="pt-BR" dirty="0" smtClean="0"/>
              <a:t> do cliente</a:t>
            </a:r>
          </a:p>
          <a:p>
            <a:r>
              <a:rPr lang="pt-BR" dirty="0" smtClean="0"/>
              <a:t>Valorize a equipe:</a:t>
            </a:r>
          </a:p>
          <a:p>
            <a:r>
              <a:rPr lang="pt-BR" dirty="0" smtClean="0"/>
              <a:t>	Procurar</a:t>
            </a:r>
            <a:r>
              <a:rPr lang="pt-BR" baseline="0" dirty="0" smtClean="0"/>
              <a:t> maneiras para motivar as pessoas da equipe</a:t>
            </a:r>
          </a:p>
          <a:p>
            <a:r>
              <a:rPr lang="pt-BR" dirty="0" err="1" smtClean="0"/>
              <a:t>Seguranca</a:t>
            </a:r>
            <a:r>
              <a:rPr lang="pt-BR" dirty="0" smtClean="0"/>
              <a:t>:</a:t>
            </a:r>
          </a:p>
          <a:p>
            <a:r>
              <a:rPr lang="pt-BR" dirty="0" smtClean="0"/>
              <a:t>	Adicione processos automatizados para aumentar a </a:t>
            </a:r>
            <a:r>
              <a:rPr lang="pt-BR" dirty="0" err="1" smtClean="0"/>
              <a:t>confianca</a:t>
            </a:r>
            <a:r>
              <a:rPr lang="pt-BR" dirty="0" smtClean="0"/>
              <a:t> de</a:t>
            </a:r>
            <a:r>
              <a:rPr lang="pt-BR" baseline="0" dirty="0" smtClean="0"/>
              <a:t> que o resultado esta correto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15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Estão alinhadas com os princípios do pensamento </a:t>
            </a:r>
            <a:r>
              <a:rPr lang="pt-BR" dirty="0" err="1" smtClean="0"/>
              <a:t>Lean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188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Devido a demanda do mercado de desenvolvimento de software</a:t>
            </a:r>
            <a:r>
              <a:rPr lang="pt-BR" baseline="0" dirty="0" smtClean="0"/>
              <a:t> por qualidade os testes </a:t>
            </a:r>
            <a:r>
              <a:rPr lang="pt-BR" baseline="0" dirty="0" err="1" smtClean="0"/>
              <a:t>estao</a:t>
            </a:r>
            <a:r>
              <a:rPr lang="pt-BR" baseline="0" dirty="0" smtClean="0"/>
              <a:t> sendo cada vez mais empregados no dia a dia.</a:t>
            </a:r>
          </a:p>
          <a:p>
            <a:r>
              <a:rPr lang="pt-BR" baseline="0" dirty="0" smtClean="0"/>
              <a:t>Com o desenvolvimento baseado em testes conseguimos um aumento na cobertura do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, o que resulta na </a:t>
            </a:r>
            <a:r>
              <a:rPr lang="pt-BR" baseline="0" dirty="0" err="1" smtClean="0"/>
              <a:t>reducao</a:t>
            </a:r>
            <a:r>
              <a:rPr lang="pt-BR" baseline="0" dirty="0" smtClean="0"/>
              <a:t> de defeitos no sistema e assim a qualidade do sistema aumenta e finalmente os custos </a:t>
            </a:r>
            <a:r>
              <a:rPr lang="pt-BR" baseline="0" dirty="0" err="1" smtClean="0"/>
              <a:t>sao</a:t>
            </a:r>
            <a:r>
              <a:rPr lang="pt-BR" baseline="0" smtClean="0"/>
              <a:t> reduzidos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10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ppt_etep_cap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35716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ppt_etep_cap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35716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ppt_etep_interna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ppt_etep_interna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3F8C747-ED51-444E-8469-A24B0E223A0E}" type="datetimeFigureOut">
              <a:rPr lang="en-US" smtClean="0"/>
              <a:pPr/>
              <a:t>12/3/11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jp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5953"/>
            <a:ext cx="7772400" cy="2195721"/>
          </a:xfrm>
        </p:spPr>
        <p:txBody>
          <a:bodyPr>
            <a:normAutofit/>
          </a:bodyPr>
          <a:lstStyle/>
          <a:p>
            <a:r>
              <a:rPr lang="pt-BR" dirty="0" smtClean="0"/>
              <a:t>Proposta de Sistema de Catálogo Digital Utilizando Metodologia Baseada em Testes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8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1143000"/>
          </a:xfrm>
        </p:spPr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3344906"/>
            <a:ext cx="8229600" cy="308083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Sistema de Catálogo Digital para um Restaurante.</a:t>
            </a:r>
          </a:p>
          <a:p>
            <a:r>
              <a:rPr lang="pt-BR" dirty="0" smtClean="0"/>
              <a:t>O usuário cadastra seus itens no sistema web e pode visualizá-los em seu dispositivo móvel, através do sistema mobile.</a:t>
            </a:r>
          </a:p>
          <a:p>
            <a:r>
              <a:rPr lang="pt-BR" dirty="0" smtClean="0"/>
              <a:t>Ambos os sistemas foram desenvolvidos utilizando TDD.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62" y="1589128"/>
            <a:ext cx="6778165" cy="15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039"/>
            <a:ext cx="8229600" cy="1143000"/>
          </a:xfrm>
        </p:spPr>
        <p:txBody>
          <a:bodyPr/>
          <a:lstStyle/>
          <a:p>
            <a:r>
              <a:rPr lang="pt-BR" dirty="0" smtClean="0"/>
              <a:t>Sistema Web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684" y="1697039"/>
            <a:ext cx="5800316" cy="45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3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3438"/>
            <a:ext cx="8229600" cy="1143000"/>
          </a:xfrm>
        </p:spPr>
        <p:txBody>
          <a:bodyPr/>
          <a:lstStyle/>
          <a:p>
            <a:r>
              <a:rPr lang="pt-BR" dirty="0" smtClean="0"/>
              <a:t>Diagrama de domínio</a:t>
            </a:r>
            <a:endParaRPr lang="pt-BR" dirty="0"/>
          </a:p>
        </p:txBody>
      </p:sp>
      <p:grpSp>
        <p:nvGrpSpPr>
          <p:cNvPr id="24" name="Group 23"/>
          <p:cNvGrpSpPr/>
          <p:nvPr/>
        </p:nvGrpSpPr>
        <p:grpSpPr>
          <a:xfrm>
            <a:off x="719722" y="3130575"/>
            <a:ext cx="7754744" cy="1000528"/>
            <a:chOff x="719722" y="2717666"/>
            <a:chExt cx="7754744" cy="1000528"/>
          </a:xfrm>
        </p:grpSpPr>
        <p:sp>
          <p:nvSpPr>
            <p:cNvPr id="5" name="Rounded Rectangle 4"/>
            <p:cNvSpPr/>
            <p:nvPr/>
          </p:nvSpPr>
          <p:spPr>
            <a:xfrm>
              <a:off x="3962139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Categoria</a:t>
              </a:r>
              <a:endParaRPr lang="pt-BR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55780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Item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19722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User</a:t>
              </a:r>
              <a:endParaRPr lang="pt-BR" dirty="0" smtClean="0"/>
            </a:p>
          </p:txBody>
        </p:sp>
        <p:cxnSp>
          <p:nvCxnSpPr>
            <p:cNvPr id="9" name="Straight Connector 8"/>
            <p:cNvCxnSpPr>
              <a:stCxn id="7" idx="3"/>
              <a:endCxn id="5" idx="1"/>
            </p:cNvCxnSpPr>
            <p:nvPr/>
          </p:nvCxnSpPr>
          <p:spPr>
            <a:xfrm>
              <a:off x="2038408" y="3174866"/>
              <a:ext cx="19237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3"/>
              <a:endCxn id="6" idx="1"/>
            </p:cNvCxnSpPr>
            <p:nvPr/>
          </p:nvCxnSpPr>
          <p:spPr>
            <a:xfrm>
              <a:off x="5280825" y="3174866"/>
              <a:ext cx="18749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44631" y="3348862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*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9792" y="3316596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*</a:t>
              </a:r>
              <a:endParaRPr lang="pt-BR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838"/>
            <a:ext cx="8229600" cy="1143000"/>
          </a:xfrm>
        </p:spPr>
        <p:txBody>
          <a:bodyPr/>
          <a:lstStyle/>
          <a:p>
            <a:r>
              <a:rPr lang="pt-BR" dirty="0" smtClean="0"/>
              <a:t>Sistema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1"/>
            <a:ext cx="8229600" cy="2806700"/>
          </a:xfrm>
        </p:spPr>
        <p:txBody>
          <a:bodyPr/>
          <a:lstStyle/>
          <a:p>
            <a:r>
              <a:rPr lang="pt-BR" dirty="0" smtClean="0"/>
              <a:t>Desenvolvido utilizando </a:t>
            </a:r>
            <a:r>
              <a:rPr lang="pt-BR" dirty="0" err="1" smtClean="0"/>
              <a:t>Ruby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Rails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Foram criados testes de unidade e de integração.</a:t>
            </a:r>
          </a:p>
          <a:p>
            <a:r>
              <a:rPr lang="pt-BR" dirty="0" smtClean="0"/>
              <a:t>Os testes foram criados utilizando </a:t>
            </a:r>
            <a:r>
              <a:rPr lang="pt-BR" dirty="0" err="1" smtClean="0"/>
              <a:t>R</a:t>
            </a:r>
            <a:r>
              <a:rPr lang="en-US" dirty="0"/>
              <a:t>S</a:t>
            </a:r>
            <a:r>
              <a:rPr lang="pt-BR" dirty="0" smtClean="0"/>
              <a:t>pec.</a:t>
            </a:r>
          </a:p>
        </p:txBody>
      </p:sp>
    </p:spTree>
    <p:extLst>
      <p:ext uri="{BB962C8B-B14F-4D97-AF65-F5344CB8AC3E}">
        <p14:creationId xmlns:p14="http://schemas.microsoft.com/office/powerpoint/2010/main" val="1418869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438"/>
            <a:ext cx="8229600" cy="1143000"/>
          </a:xfrm>
        </p:spPr>
        <p:txBody>
          <a:bodyPr/>
          <a:lstStyle/>
          <a:p>
            <a:r>
              <a:rPr lang="pt-BR" dirty="0" smtClean="0"/>
              <a:t>Exemplo de código de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47" y="1694041"/>
            <a:ext cx="4356353" cy="44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07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9138"/>
            <a:ext cx="8229600" cy="1143000"/>
          </a:xfrm>
        </p:spPr>
        <p:txBody>
          <a:bodyPr/>
          <a:lstStyle/>
          <a:p>
            <a:r>
              <a:rPr lang="pt-BR" dirty="0" smtClean="0"/>
              <a:t>Implementação baseada no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5873"/>
            <a:ext cx="8315883" cy="25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8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pt-BR" dirty="0" smtClean="0"/>
              <a:t>Sistema Mobile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35" y="1570038"/>
            <a:ext cx="5693565" cy="46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4538"/>
            <a:ext cx="8229600" cy="1143000"/>
          </a:xfrm>
        </p:spPr>
        <p:txBody>
          <a:bodyPr/>
          <a:lstStyle/>
          <a:p>
            <a:r>
              <a:rPr lang="pt-BR" dirty="0" smtClean="0"/>
              <a:t>Sistema Mobile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2576"/>
            <a:ext cx="8229600" cy="2540000"/>
          </a:xfrm>
        </p:spPr>
        <p:txBody>
          <a:bodyPr/>
          <a:lstStyle/>
          <a:p>
            <a:r>
              <a:rPr lang="pt-BR" dirty="0" smtClean="0"/>
              <a:t>Desenvolvido utilizando a plataforma </a:t>
            </a:r>
            <a:r>
              <a:rPr lang="pt-BR" dirty="0" err="1" smtClean="0"/>
              <a:t>Android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Foram criados apenas testes de integração.</a:t>
            </a:r>
          </a:p>
          <a:p>
            <a:r>
              <a:rPr lang="pt-BR" dirty="0" smtClean="0"/>
              <a:t>Dificuldade para criar os testes devido à falta de ferramentas.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842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pt-BR" dirty="0" smtClean="0"/>
              <a:t>Exemplo de código de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743" y="2141538"/>
            <a:ext cx="5747657" cy="39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1038"/>
            <a:ext cx="8229600" cy="1143000"/>
          </a:xfrm>
        </p:spPr>
        <p:txBody>
          <a:bodyPr/>
          <a:lstStyle/>
          <a:p>
            <a:r>
              <a:rPr lang="pt-BR" dirty="0" smtClean="0"/>
              <a:t>Tela de Configuração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51" y="2040069"/>
            <a:ext cx="5519649" cy="40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98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5338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Indústria de Desenvolvimento de Software</a:t>
            </a:r>
            <a:endParaRPr lang="pt-B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2"/>
            <a:ext cx="8229600" cy="4013200"/>
          </a:xfrm>
        </p:spPr>
        <p:txBody>
          <a:bodyPr/>
          <a:lstStyle/>
          <a:p>
            <a:r>
              <a:rPr lang="pt-BR" sz="2800" dirty="0" smtClean="0"/>
              <a:t>Movimentou cerca de 1,23 trilhões de dólares em 2008 (SUCESU-RS, 2011).</a:t>
            </a:r>
          </a:p>
          <a:p>
            <a:r>
              <a:rPr lang="pt-BR" sz="2800" dirty="0" smtClean="0"/>
              <a:t>Possui um crescimento de 3% ao ano.</a:t>
            </a:r>
          </a:p>
          <a:p>
            <a:r>
              <a:rPr lang="pt-BR" sz="2800" dirty="0" smtClean="0"/>
              <a:t>Grandes disputas entre as empresas.</a:t>
            </a:r>
          </a:p>
          <a:p>
            <a:r>
              <a:rPr lang="pt-BR" sz="2800" dirty="0" smtClean="0"/>
              <a:t>As vezes a qualidade é deixada de lado para priorizar a produtividade e ganhar mercado.</a:t>
            </a:r>
          </a:p>
          <a:p>
            <a:r>
              <a:rPr lang="pt-BR" sz="2800" dirty="0" smtClean="0"/>
              <a:t>Oportunidade de melhoria no processo de desenvolvimento de software.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0927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438"/>
            <a:ext cx="8229600" cy="1143000"/>
          </a:xfrm>
        </p:spPr>
        <p:txBody>
          <a:bodyPr/>
          <a:lstStyle/>
          <a:p>
            <a:r>
              <a:rPr lang="pt-BR" dirty="0" smtClean="0"/>
              <a:t>Cobertura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4401"/>
            <a:ext cx="8229600" cy="3403600"/>
          </a:xfrm>
        </p:spPr>
        <p:txBody>
          <a:bodyPr/>
          <a:lstStyle/>
          <a:p>
            <a:r>
              <a:rPr lang="pt-BR" dirty="0" smtClean="0"/>
              <a:t>A cobertura de testes mostra a porcentagem de código desenvolvido que é testado durante a execução de um conjunto de testes.</a:t>
            </a:r>
          </a:p>
          <a:p>
            <a:r>
              <a:rPr lang="pt-BR" dirty="0" smtClean="0"/>
              <a:t>Segundo (</a:t>
            </a:r>
            <a:r>
              <a:rPr lang="en-US" dirty="0" smtClean="0"/>
              <a:t>TASSEY</a:t>
            </a:r>
            <a:r>
              <a:rPr lang="en-US" dirty="0"/>
              <a:t>, </a:t>
            </a:r>
            <a:r>
              <a:rPr lang="en-US" dirty="0" smtClean="0"/>
              <a:t>2002), um </a:t>
            </a:r>
            <a:r>
              <a:rPr lang="en-US" dirty="0" err="1" smtClean="0"/>
              <a:t>aumento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cobertura</a:t>
            </a:r>
            <a:r>
              <a:rPr lang="en-US" dirty="0" smtClean="0"/>
              <a:t> de testes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redução</a:t>
            </a:r>
            <a:r>
              <a:rPr lang="en-US" dirty="0" smtClean="0"/>
              <a:t> de </a:t>
            </a:r>
            <a:r>
              <a:rPr lang="en-US" dirty="0" err="1" smtClean="0"/>
              <a:t>defeitos</a:t>
            </a:r>
            <a:r>
              <a:rPr lang="en-US" dirty="0" smtClean="0"/>
              <a:t> do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029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8"/>
            <a:ext cx="8229600" cy="1143000"/>
          </a:xfrm>
        </p:spPr>
        <p:txBody>
          <a:bodyPr>
            <a:normAutofit/>
          </a:bodyPr>
          <a:lstStyle/>
          <a:p>
            <a:r>
              <a:rPr lang="pt-BR" sz="3800" dirty="0" smtClean="0"/>
              <a:t>Relatório de Cobertura do Sistema Web</a:t>
            </a:r>
            <a:endParaRPr lang="pt-BR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6" y="1925638"/>
            <a:ext cx="8565399" cy="48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163"/>
            <a:ext cx="8229600" cy="1143000"/>
          </a:xfrm>
        </p:spPr>
        <p:txBody>
          <a:bodyPr>
            <a:noAutofit/>
          </a:bodyPr>
          <a:lstStyle/>
          <a:p>
            <a:r>
              <a:rPr lang="pt-BR" sz="3700" dirty="0" smtClean="0"/>
              <a:t>Relatório de Cobertura do Sistema Mobile</a:t>
            </a:r>
            <a:endParaRPr lang="pt-BR" sz="3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33" y="1920163"/>
            <a:ext cx="8613870" cy="48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Desenvolvimento com testes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5142794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Aumento na cobertura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6737924" y="5142794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Redução de defeitos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737924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Aumento da Qualidade</a:t>
            </a:r>
            <a:endParaRPr lang="pt-BR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431638" y="3171828"/>
            <a:ext cx="0" cy="1970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406076" y="5727524"/>
            <a:ext cx="4331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2"/>
          </p:cNvCxnSpPr>
          <p:nvPr/>
        </p:nvCxnSpPr>
        <p:spPr>
          <a:xfrm flipV="1">
            <a:off x="7712362" y="3171828"/>
            <a:ext cx="0" cy="1970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601024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Redução de Custos</a:t>
            </a:r>
            <a:endParaRPr lang="pt-BR" dirty="0"/>
          </a:p>
        </p:txBody>
      </p:sp>
      <p:cxnSp>
        <p:nvCxnSpPr>
          <p:cNvPr id="8" name="Straight Arrow Connector 7"/>
          <p:cNvCxnSpPr>
            <a:stCxn id="7" idx="1"/>
            <a:endCxn id="16" idx="3"/>
          </p:cNvCxnSpPr>
          <p:nvPr/>
        </p:nvCxnSpPr>
        <p:spPr>
          <a:xfrm flipH="1">
            <a:off x="5549900" y="2587098"/>
            <a:ext cx="1188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4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Grande Problema</a:t>
            </a:r>
            <a:endParaRPr lang="pt-BR" dirty="0"/>
          </a:p>
        </p:txBody>
      </p:sp>
      <p:pic>
        <p:nvPicPr>
          <p:cNvPr id="4" name="Picture 3" descr="falta comunicacao softwar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239838"/>
            <a:ext cx="66802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3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8"/>
            <a:ext cx="8229600" cy="1143000"/>
          </a:xfrm>
        </p:spPr>
        <p:txBody>
          <a:bodyPr/>
          <a:lstStyle/>
          <a:p>
            <a:r>
              <a:rPr lang="pt-BR" dirty="0" smtClean="0"/>
              <a:t>Pensamento </a:t>
            </a:r>
            <a:r>
              <a:rPr lang="pt-BR" noProof="1" smtClean="0"/>
              <a:t>Lean</a:t>
            </a:r>
            <a:endParaRPr lang="pt-BR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0"/>
            <a:ext cx="8229600" cy="4525963"/>
          </a:xfrm>
        </p:spPr>
        <p:txBody>
          <a:bodyPr/>
          <a:lstStyle/>
          <a:p>
            <a:r>
              <a:rPr lang="pt-BR" dirty="0" smtClean="0"/>
              <a:t>Surgiu no Japão na década de 40.</a:t>
            </a:r>
          </a:p>
          <a:p>
            <a:r>
              <a:rPr lang="it-IT" dirty="0" err="1" smtClean="0"/>
              <a:t>Conhecido</a:t>
            </a:r>
            <a:r>
              <a:rPr lang="it-IT" dirty="0" smtClean="0"/>
              <a:t> </a:t>
            </a:r>
            <a:r>
              <a:rPr lang="it-IT" dirty="0" err="1" smtClean="0"/>
              <a:t>como</a:t>
            </a:r>
            <a:r>
              <a:rPr lang="it-IT" dirty="0" smtClean="0"/>
              <a:t> cultura Toyota.</a:t>
            </a:r>
          </a:p>
          <a:p>
            <a:r>
              <a:rPr lang="it-IT" dirty="0" smtClean="0"/>
              <a:t>A </a:t>
            </a:r>
            <a:r>
              <a:rPr lang="it-IT" dirty="0" err="1" smtClean="0"/>
              <a:t>redução</a:t>
            </a:r>
            <a:r>
              <a:rPr lang="it-IT" dirty="0" smtClean="0"/>
              <a:t> de </a:t>
            </a:r>
            <a:r>
              <a:rPr lang="it-IT" dirty="0" err="1" smtClean="0"/>
              <a:t>desperdícios</a:t>
            </a:r>
            <a:r>
              <a:rPr lang="it-IT" dirty="0" smtClean="0"/>
              <a:t> durante o processo de </a:t>
            </a:r>
            <a:r>
              <a:rPr lang="it-IT" dirty="0" err="1" smtClean="0"/>
              <a:t>produção</a:t>
            </a:r>
            <a:r>
              <a:rPr lang="it-IT" dirty="0" smtClean="0"/>
              <a:t> </a:t>
            </a:r>
            <a:r>
              <a:rPr lang="fr-FR" smtClean="0"/>
              <a:t>é</a:t>
            </a:r>
            <a:r>
              <a:rPr lang="it-IT" smtClean="0"/>
              <a:t> </a:t>
            </a:r>
            <a:r>
              <a:rPr lang="it-IT" dirty="0" err="1" smtClean="0"/>
              <a:t>seu</a:t>
            </a:r>
            <a:r>
              <a:rPr lang="it-IT" dirty="0" smtClean="0"/>
              <a:t> </a:t>
            </a:r>
            <a:r>
              <a:rPr lang="it-IT" dirty="0" err="1" smtClean="0"/>
              <a:t>maior</a:t>
            </a:r>
            <a:r>
              <a:rPr lang="it-IT" dirty="0" smtClean="0"/>
              <a:t> pilar.</a:t>
            </a:r>
          </a:p>
          <a:p>
            <a:r>
              <a:rPr lang="it-IT" dirty="0" err="1" smtClean="0"/>
              <a:t>Pode</a:t>
            </a:r>
            <a:r>
              <a:rPr lang="it-IT" dirty="0" smtClean="0"/>
              <a:t> ser </a:t>
            </a:r>
            <a:r>
              <a:rPr lang="it-IT" dirty="0" err="1" smtClean="0"/>
              <a:t>aplicado</a:t>
            </a:r>
            <a:r>
              <a:rPr lang="it-IT" dirty="0" smtClean="0"/>
              <a:t> no processo de </a:t>
            </a:r>
            <a:r>
              <a:rPr lang="it-IT" dirty="0" err="1" smtClean="0"/>
              <a:t>desenvolvimento</a:t>
            </a:r>
            <a:r>
              <a:rPr lang="it-IT" dirty="0" smtClean="0"/>
              <a:t> de </a:t>
            </a:r>
            <a:r>
              <a:rPr lang="it-IT" dirty="0" err="1" smtClean="0"/>
              <a:t>qualquer</a:t>
            </a:r>
            <a:r>
              <a:rPr lang="it-IT" dirty="0" smtClean="0"/>
              <a:t> tipo de </a:t>
            </a:r>
            <a:r>
              <a:rPr lang="it-IT" dirty="0" err="1" smtClean="0"/>
              <a:t>produto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483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1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Princípios </a:t>
            </a:r>
            <a:r>
              <a:rPr lang="pt-BR" dirty="0" err="1" smtClean="0"/>
              <a:t>Lean</a:t>
            </a:r>
            <a:r>
              <a:rPr lang="pt-BR" dirty="0" smtClean="0"/>
              <a:t> para o Desenvolvimento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5701"/>
            <a:ext cx="8229600" cy="3086100"/>
          </a:xfrm>
        </p:spPr>
        <p:txBody>
          <a:bodyPr>
            <a:normAutofit/>
          </a:bodyPr>
          <a:lstStyle/>
          <a:p>
            <a:r>
              <a:rPr lang="pt-BR" dirty="0" smtClean="0"/>
              <a:t>Elimine o desperdício.</a:t>
            </a:r>
          </a:p>
          <a:p>
            <a:r>
              <a:rPr lang="pt-BR" dirty="0"/>
              <a:t>Amplifique o </a:t>
            </a:r>
            <a:r>
              <a:rPr lang="pt-BR" dirty="0" smtClean="0"/>
              <a:t>aprendizado.</a:t>
            </a:r>
            <a:endParaRPr lang="pt-BR" dirty="0"/>
          </a:p>
          <a:p>
            <a:r>
              <a:rPr lang="pt-BR" dirty="0" smtClean="0"/>
              <a:t>Entregue rápido.</a:t>
            </a:r>
            <a:endParaRPr lang="pt-BR" dirty="0"/>
          </a:p>
          <a:p>
            <a:r>
              <a:rPr lang="pt-BR" dirty="0"/>
              <a:t>Valorize a </a:t>
            </a:r>
            <a:r>
              <a:rPr lang="pt-BR" dirty="0" smtClean="0"/>
              <a:t>equipe.</a:t>
            </a:r>
            <a:endParaRPr lang="pt-BR" dirty="0"/>
          </a:p>
          <a:p>
            <a:r>
              <a:rPr lang="pt-BR" dirty="0"/>
              <a:t>Adicione </a:t>
            </a:r>
            <a:r>
              <a:rPr lang="pt-BR" dirty="0" smtClean="0"/>
              <a:t>segurança.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7326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23214" y="3558675"/>
            <a:ext cx="6940513" cy="1056284"/>
            <a:chOff x="1023214" y="3558675"/>
            <a:chExt cx="6940513" cy="1056284"/>
          </a:xfrm>
        </p:grpSpPr>
        <p:sp>
          <p:nvSpPr>
            <p:cNvPr id="4" name="Rounded Rectangle 3"/>
            <p:cNvSpPr/>
            <p:nvPr/>
          </p:nvSpPr>
          <p:spPr>
            <a:xfrm>
              <a:off x="1023214" y="3583824"/>
              <a:ext cx="1738166" cy="10311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Princ</a:t>
              </a:r>
              <a:r>
                <a:rPr lang="pt-BR" sz="1400" dirty="0" smtClean="0"/>
                <a:t>ípios </a:t>
              </a:r>
              <a:r>
                <a:rPr lang="pt-BR" sz="1400" dirty="0" err="1" smtClean="0"/>
                <a:t>Lean</a:t>
              </a:r>
              <a:endParaRPr lang="pt-BR" sz="14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40343" y="3558675"/>
              <a:ext cx="1794195" cy="103113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Desenvolvimento de Software</a:t>
              </a:r>
              <a:endParaRPr lang="pt-BR" sz="1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193917" y="3558675"/>
              <a:ext cx="1769810" cy="103113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Pr</a:t>
              </a:r>
              <a:r>
                <a:rPr lang="pt-BR" sz="1400" dirty="0" smtClean="0"/>
                <a:t>áticas Ágeis</a:t>
              </a:r>
            </a:p>
          </p:txBody>
        </p:sp>
        <p:sp>
          <p:nvSpPr>
            <p:cNvPr id="7" name="Plus 6"/>
            <p:cNvSpPr/>
            <p:nvPr/>
          </p:nvSpPr>
          <p:spPr>
            <a:xfrm>
              <a:off x="2761380" y="3759871"/>
              <a:ext cx="678963" cy="679041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qual 7"/>
            <p:cNvSpPr/>
            <p:nvPr/>
          </p:nvSpPr>
          <p:spPr>
            <a:xfrm>
              <a:off x="5323314" y="3759871"/>
              <a:ext cx="779551" cy="716766"/>
            </a:xfrm>
            <a:prstGeom prst="mathEqual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973138"/>
            <a:ext cx="8229600" cy="1143000"/>
          </a:xfrm>
        </p:spPr>
        <p:txBody>
          <a:bodyPr/>
          <a:lstStyle/>
          <a:p>
            <a:r>
              <a:rPr lang="pt-BR" dirty="0" smtClean="0"/>
              <a:t>Práticas Ágeis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374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3138"/>
            <a:ext cx="8229600" cy="1143000"/>
          </a:xfrm>
        </p:spPr>
        <p:txBody>
          <a:bodyPr/>
          <a:lstStyle/>
          <a:p>
            <a:r>
              <a:rPr lang="pt-BR" dirty="0" smtClean="0"/>
              <a:t>Práticas Ágeis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6201"/>
            <a:ext cx="8229600" cy="3335844"/>
          </a:xfrm>
        </p:spPr>
        <p:txBody>
          <a:bodyPr>
            <a:normAutofit/>
          </a:bodyPr>
          <a:lstStyle/>
          <a:p>
            <a:r>
              <a:rPr lang="pt-BR" dirty="0" smtClean="0"/>
              <a:t>Programação em pares.</a:t>
            </a:r>
          </a:p>
          <a:p>
            <a:r>
              <a:rPr lang="pt-BR" dirty="0" smtClean="0"/>
              <a:t>Integração rápida.</a:t>
            </a:r>
          </a:p>
          <a:p>
            <a:r>
              <a:rPr lang="pt-BR" dirty="0" smtClean="0"/>
              <a:t>Design simples.</a:t>
            </a:r>
          </a:p>
          <a:p>
            <a:r>
              <a:rPr lang="pt-BR" dirty="0"/>
              <a:t>Feedback do cliente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Test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285121" y="955081"/>
            <a:ext cx="3244239" cy="1282634"/>
            <a:chOff x="5067078" y="2200596"/>
            <a:chExt cx="3244239" cy="1282634"/>
          </a:xfrm>
        </p:grpSpPr>
        <p:sp>
          <p:nvSpPr>
            <p:cNvPr id="5" name="Left Brace 4"/>
            <p:cNvSpPr/>
            <p:nvPr/>
          </p:nvSpPr>
          <p:spPr>
            <a:xfrm>
              <a:off x="5067078" y="2200596"/>
              <a:ext cx="842417" cy="128263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8321" y="2259444"/>
              <a:ext cx="2192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Elimine o desperdício</a:t>
              </a:r>
              <a:endParaRPr lang="pt-BR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8321" y="2628776"/>
              <a:ext cx="2602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Amplifique o aprendizado</a:t>
              </a:r>
              <a:endParaRPr lang="pt-BR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8321" y="3002137"/>
              <a:ext cx="2008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Adicione segurança</a:t>
              </a:r>
              <a:endParaRPr lang="pt-BR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285121" y="2488573"/>
            <a:ext cx="1965987" cy="492531"/>
            <a:chOff x="5080356" y="3052990"/>
            <a:chExt cx="1965987" cy="492531"/>
          </a:xfrm>
        </p:grpSpPr>
        <p:sp>
          <p:nvSpPr>
            <p:cNvPr id="10" name="Left Brace 9"/>
            <p:cNvSpPr/>
            <p:nvPr/>
          </p:nvSpPr>
          <p:spPr>
            <a:xfrm>
              <a:off x="5080356" y="3052990"/>
              <a:ext cx="320730" cy="49253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49770" y="3119801"/>
              <a:ext cx="1696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Entregue rápido</a:t>
              </a:r>
              <a:endParaRPr lang="pt-BR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413414" y="4903989"/>
            <a:ext cx="2461916" cy="492531"/>
            <a:chOff x="5080356" y="3052990"/>
            <a:chExt cx="2461916" cy="492531"/>
          </a:xfrm>
        </p:grpSpPr>
        <p:sp>
          <p:nvSpPr>
            <p:cNvPr id="14" name="Left Brace 13"/>
            <p:cNvSpPr/>
            <p:nvPr/>
          </p:nvSpPr>
          <p:spPr>
            <a:xfrm>
              <a:off x="5080356" y="3052990"/>
              <a:ext cx="320730" cy="49253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49770" y="3119801"/>
              <a:ext cx="2192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Elimine o desperdício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280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82 0.00833 L -0.47293 0.16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06" y="75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0761 L -0.57689 0.126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82" y="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83 0.00093 L -0.64474 -0.14295 " pathEditMode="relative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pt-BR" dirty="0" smtClean="0"/>
              <a:t>Test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53" y="2024055"/>
            <a:ext cx="5510447" cy="41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1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838"/>
            <a:ext cx="8229600" cy="1143000"/>
          </a:xfrm>
        </p:spPr>
        <p:txBody>
          <a:bodyPr/>
          <a:lstStyle/>
          <a:p>
            <a:r>
              <a:rPr lang="pt-BR" dirty="0"/>
              <a:t>Test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5201"/>
            <a:ext cx="8229600" cy="3530600"/>
          </a:xfrm>
        </p:spPr>
        <p:txBody>
          <a:bodyPr/>
          <a:lstStyle/>
          <a:p>
            <a:r>
              <a:rPr lang="pt-BR" dirty="0" smtClean="0"/>
              <a:t>Evita a criação de código desnecessário.</a:t>
            </a:r>
          </a:p>
          <a:p>
            <a:r>
              <a:rPr lang="pt-BR" dirty="0" smtClean="0"/>
              <a:t>Aumenta o feedback do código para o desenvolvedor.</a:t>
            </a:r>
          </a:p>
          <a:p>
            <a:r>
              <a:rPr lang="pt-BR" dirty="0" smtClean="0"/>
              <a:t>Aumenta a segurança durante a manutenção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7189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EP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TEP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547</Words>
  <Application>Microsoft Macintosh PowerPoint</Application>
  <PresentationFormat>On-screen Show (4:3)</PresentationFormat>
  <Paragraphs>102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ETEP</vt:lpstr>
      <vt:lpstr>1_ETEP</vt:lpstr>
      <vt:lpstr>Proposta de Sistema de Catálogo Digital Utilizando Metodologia Baseada em Testes</vt:lpstr>
      <vt:lpstr>Indústria de Desenvolvimento de Software</vt:lpstr>
      <vt:lpstr>O Grande Problema</vt:lpstr>
      <vt:lpstr>Pensamento Lean</vt:lpstr>
      <vt:lpstr>Princípios Lean para o Desenvolvimento de Software</vt:lpstr>
      <vt:lpstr>Práticas Ágeis</vt:lpstr>
      <vt:lpstr>Práticas Ágeis</vt:lpstr>
      <vt:lpstr>Test Driven Development</vt:lpstr>
      <vt:lpstr>Test Driven Development</vt:lpstr>
      <vt:lpstr>Estudo de caso</vt:lpstr>
      <vt:lpstr>Sistema Web</vt:lpstr>
      <vt:lpstr>Diagrama de domínio</vt:lpstr>
      <vt:lpstr>Sistema Web</vt:lpstr>
      <vt:lpstr>Exemplo de código de teste</vt:lpstr>
      <vt:lpstr>Implementação baseada no teste</vt:lpstr>
      <vt:lpstr>Sistema Mobile</vt:lpstr>
      <vt:lpstr>Sistema Mobile</vt:lpstr>
      <vt:lpstr>Exemplo de código de teste</vt:lpstr>
      <vt:lpstr>Tela de Configuração</vt:lpstr>
      <vt:lpstr>Cobertura de testes</vt:lpstr>
      <vt:lpstr>Relatório de Cobertura do Sistema Web</vt:lpstr>
      <vt:lpstr>Relatório de Cobertura do Sistema Mobile</vt:lpstr>
      <vt:lpstr>Conclusão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Sistema de Catálogo Digital Utilizando Metodologia Baseada em Testes</dc:title>
  <dc:creator>João Paulo Gomes dos Santos</dc:creator>
  <cp:lastModifiedBy>João Paulo Gomes dos Santos</cp:lastModifiedBy>
  <cp:revision>130</cp:revision>
  <dcterms:created xsi:type="dcterms:W3CDTF">2011-11-17T23:10:07Z</dcterms:created>
  <dcterms:modified xsi:type="dcterms:W3CDTF">2011-12-03T13:25:14Z</dcterms:modified>
</cp:coreProperties>
</file>