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5"/>
  </p:sldMasterIdLst>
  <p:notesMasterIdLst>
    <p:notesMasterId r:id="rId33"/>
  </p:notesMasterIdLst>
  <p:handoutMasterIdLst>
    <p:handoutMasterId r:id="rId34"/>
  </p:handoutMasterIdLst>
  <p:sldIdLst>
    <p:sldId id="324" r:id="rId16"/>
    <p:sldId id="325" r:id="rId17"/>
    <p:sldId id="353" r:id="rId18"/>
    <p:sldId id="354" r:id="rId19"/>
    <p:sldId id="357" r:id="rId20"/>
    <p:sldId id="330" r:id="rId21"/>
    <p:sldId id="348" r:id="rId22"/>
    <p:sldId id="347" r:id="rId23"/>
    <p:sldId id="355" r:id="rId24"/>
    <p:sldId id="356" r:id="rId25"/>
    <p:sldId id="349" r:id="rId26"/>
    <p:sldId id="350" r:id="rId27"/>
    <p:sldId id="351" r:id="rId28"/>
    <p:sldId id="352" r:id="rId29"/>
    <p:sldId id="338" r:id="rId30"/>
    <p:sldId id="359" r:id="rId31"/>
    <p:sldId id="3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8549" autoAdjust="0"/>
  </p:normalViewPr>
  <p:slideViewPr>
    <p:cSldViewPr snapToGrid="0" showGuides="1">
      <p:cViewPr varScale="1">
        <p:scale>
          <a:sx n="100" d="100"/>
          <a:sy n="10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ableStyles" Target="tableStyles.xml"/><Relationship Id="rId21" Type="http://schemas.openxmlformats.org/officeDocument/2006/relationships/slide" Target="slides/slide6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18/09/2022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birthday?</a:t>
            </a:r>
          </a:p>
          <a:p>
            <a:r>
              <a:rPr lang="en-US" dirty="0">
                <a:solidFill>
                  <a:schemeClr val="bg1"/>
                </a:solidFill>
              </a:rPr>
              <a:t>A tech conference?</a:t>
            </a:r>
          </a:p>
          <a:p>
            <a:r>
              <a:rPr lang="en-US" dirty="0">
                <a:solidFill>
                  <a:schemeClr val="bg1"/>
                </a:solidFill>
              </a:rPr>
              <a:t>The signing of a treaty?</a:t>
            </a:r>
          </a:p>
          <a:p>
            <a:r>
              <a:rPr lang="en-US" dirty="0">
                <a:solidFill>
                  <a:schemeClr val="bg1"/>
                </a:solidFill>
              </a:rPr>
              <a:t>Yes to all!</a:t>
            </a:r>
          </a:p>
          <a:p>
            <a:r>
              <a:rPr lang="en-US" dirty="0">
                <a:solidFill>
                  <a:schemeClr val="bg1"/>
                </a:solidFill>
              </a:rPr>
              <a:t>IT’S HISTORY! </a:t>
            </a:r>
            <a:r>
              <a:rPr lang="en-US" b="1" i="1" dirty="0">
                <a:solidFill>
                  <a:schemeClr val="bg1"/>
                </a:solidFill>
              </a:rPr>
              <a:t>Something that happened!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825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EVENTS! - Central to both patterns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Both patterns have similar criteria for what makes a “good” event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However, there’s more variation in events between and among EDAs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Both support replay…but with different goals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94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PURPOSE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EDAs are a </a:t>
            </a:r>
            <a:r>
              <a:rPr lang="en-US" sz="2400" b="1" dirty="0">
                <a:solidFill>
                  <a:schemeClr val="bg1"/>
                </a:solidFill>
              </a:rPr>
              <a:t>communication pattern</a:t>
            </a:r>
            <a:r>
              <a:rPr lang="en-US" sz="2400" dirty="0">
                <a:solidFill>
                  <a:schemeClr val="bg1"/>
                </a:solidFill>
              </a:rPr>
              <a:t> that enable high availability and low coupling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 Sourcing is used for </a:t>
            </a:r>
            <a:r>
              <a:rPr lang="en-US" sz="2400" b="1" dirty="0">
                <a:solidFill>
                  <a:schemeClr val="bg1"/>
                </a:solidFill>
              </a:rPr>
              <a:t>data integrity </a:t>
            </a:r>
            <a:r>
              <a:rPr lang="en-US" sz="2400" dirty="0">
                <a:solidFill>
                  <a:schemeClr val="bg1"/>
                </a:solidFill>
              </a:rPr>
              <a:t>for complex domains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OF REPLAY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EDAs: Replay supports </a:t>
            </a:r>
            <a:r>
              <a:rPr lang="en-US" sz="2400" b="1" dirty="0">
                <a:solidFill>
                  <a:schemeClr val="bg1"/>
                </a:solidFill>
              </a:rPr>
              <a:t>building data stores </a:t>
            </a:r>
            <a:r>
              <a:rPr lang="en-US" sz="2400" dirty="0">
                <a:solidFill>
                  <a:schemeClr val="bg1"/>
                </a:solidFill>
              </a:rPr>
              <a:t>– new ones, or rebuilding existing ones – based on business activity history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 Sourcing: Replay is used to </a:t>
            </a:r>
            <a:r>
              <a:rPr lang="en-US" sz="2400" b="1" dirty="0">
                <a:solidFill>
                  <a:schemeClr val="bg1"/>
                </a:solidFill>
              </a:rPr>
              <a:t>calculate current state </a:t>
            </a:r>
            <a:r>
              <a:rPr lang="en-US" sz="2400" dirty="0">
                <a:solidFill>
                  <a:schemeClr val="bg1"/>
                </a:solidFill>
              </a:rPr>
              <a:t>every time, making entity state traceable and supporting corrective events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07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YES!</a:t>
            </a:r>
          </a:p>
          <a:p>
            <a:r>
              <a:rPr lang="en-US" sz="1200" dirty="0">
                <a:solidFill>
                  <a:schemeClr val="bg1"/>
                </a:solidFill>
              </a:rPr>
              <a:t>NATURAL FIT - Event-sourced services a fit for EDAs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Event sourcing generates events that are easily published in an EDA</a:t>
            </a:r>
          </a:p>
          <a:p>
            <a:r>
              <a:rPr lang="en-US" sz="1200" dirty="0">
                <a:solidFill>
                  <a:schemeClr val="bg1"/>
                </a:solidFill>
              </a:rPr>
              <a:t>LITTLE OVERLAP – neither can effectively achieve the aims of the other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4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Confluent – the co. who wrote Kafka – has great blog series…</a:t>
            </a:r>
          </a:p>
          <a:p>
            <a:r>
              <a:rPr lang="en-US" sz="1200" dirty="0">
                <a:solidFill>
                  <a:schemeClr val="bg1"/>
                </a:solidFill>
              </a:rPr>
              <a:t>ATOMIC: something happened (stock purchase, sent e/m, temp reading)</a:t>
            </a:r>
          </a:p>
          <a:p>
            <a:r>
              <a:rPr lang="en-US" sz="1200" dirty="0">
                <a:solidFill>
                  <a:schemeClr val="bg1"/>
                </a:solidFill>
              </a:rPr>
              <a:t>A single historical fact, true by itself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RELATED: a stream or sequence of event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Ex’s: Price fluctuations, email history, temp over time</a:t>
            </a:r>
          </a:p>
          <a:p>
            <a:r>
              <a:rPr lang="en-US" sz="1200" dirty="0">
                <a:solidFill>
                  <a:schemeClr val="bg1"/>
                </a:solidFill>
              </a:rPr>
              <a:t>BEHAVIORAL: the accumulation of facts captures behavior</a:t>
            </a:r>
          </a:p>
          <a:p>
            <a:r>
              <a:rPr lang="en-US" sz="1200" dirty="0">
                <a:solidFill>
                  <a:schemeClr val="bg1"/>
                </a:solidFill>
              </a:rPr>
              <a:t>Ex’s: Influences on stock price, closest email contacts, fav coffee shop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1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FIRST: ENTERPRISE COMM PATTERN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Apps/</a:t>
            </a:r>
            <a:r>
              <a:rPr lang="en-US" sz="2400" dirty="0" err="1">
                <a:solidFill>
                  <a:schemeClr val="bg1"/>
                </a:solidFill>
              </a:rPr>
              <a:t>svcs</a:t>
            </a:r>
            <a:r>
              <a:rPr lang="en-US" sz="2400" dirty="0">
                <a:solidFill>
                  <a:schemeClr val="bg1"/>
                </a:solidFill>
              </a:rPr>
              <a:t> publish events as business activities are performed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Events represent business activities, not data changes or snapshots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Apps/</a:t>
            </a:r>
            <a:r>
              <a:rPr lang="en-US" sz="2400" dirty="0" err="1">
                <a:solidFill>
                  <a:schemeClr val="bg1"/>
                </a:solidFill>
              </a:rPr>
              <a:t>svcs</a:t>
            </a:r>
            <a:r>
              <a:rPr lang="en-US" sz="2400" dirty="0">
                <a:solidFill>
                  <a:schemeClr val="bg1"/>
                </a:solidFill>
              </a:rPr>
              <a:t> can subscribe and react to events interesting to them</a:t>
            </a:r>
          </a:p>
          <a:p>
            <a:r>
              <a:rPr lang="en-US" sz="2400" dirty="0">
                <a:solidFill>
                  <a:schemeClr val="bg1"/>
                </a:solidFill>
              </a:rPr>
              <a:t>EDAs usually have a mechanism for filtering or selective subscription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SECOND: ARCHIVE OF BUSINESS ACTIVITY HISTORY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Ex: Ring “person at door” 2x ~9pm means “trash taken out”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Ex: PA for MRI w/ PA for cognition eval suggests Alzheimer’s (or Polychronic)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Ex: Large vol. of PAs for painkillers suggests fraud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72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MICROSERVICE FRIENDLY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If you’re wanting to move to microservices,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“team-sized” code that’s maintained and deployed </a:t>
            </a:r>
            <a:r>
              <a:rPr lang="en-US" sz="2400" dirty="0" err="1">
                <a:solidFill>
                  <a:schemeClr val="bg1"/>
                </a:solidFill>
              </a:rPr>
              <a:t>independendently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</a:rPr>
              <a:t>Or if you’re wanting to integrate </a:t>
            </a:r>
            <a:r>
              <a:rPr lang="en-US" sz="2400" dirty="0" err="1">
                <a:solidFill>
                  <a:schemeClr val="bg1"/>
                </a:solidFill>
              </a:rPr>
              <a:t>silo’ed</a:t>
            </a:r>
            <a:r>
              <a:rPr lang="en-US" sz="2400" dirty="0">
                <a:solidFill>
                  <a:schemeClr val="bg1"/>
                </a:solidFill>
              </a:rPr>
              <a:t> apps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Event-driven arch is a great comm pattern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CHOREOGRAPHY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Lets services determine when to act</a:t>
            </a:r>
          </a:p>
          <a:p>
            <a:r>
              <a:rPr lang="en-US" sz="2400" dirty="0">
                <a:solidFill>
                  <a:schemeClr val="bg1"/>
                </a:solidFill>
              </a:rPr>
              <a:t>Keeps trigger logic distributed, encapsulated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RESILIENT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Comms via events are async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Therefore upstream failures don’t cascade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merely </a:t>
            </a:r>
            <a:r>
              <a:rPr lang="en-US" sz="2400">
                <a:solidFill>
                  <a:schemeClr val="bg1"/>
                </a:solidFill>
              </a:rPr>
              <a:t>grows stale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6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6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Notice that an ID only appears in the last command</a:t>
            </a:r>
          </a:p>
          <a:p>
            <a:r>
              <a:rPr lang="en-US" sz="2400" dirty="0">
                <a:solidFill>
                  <a:schemeClr val="bg1"/>
                </a:solidFill>
              </a:rPr>
              <a:t>VALIDATES commands/queries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Protects data integrity w/ </a:t>
            </a:r>
            <a:r>
              <a:rPr lang="en-US" sz="2400" dirty="0" err="1">
                <a:solidFill>
                  <a:schemeClr val="bg1"/>
                </a:solidFill>
              </a:rPr>
              <a:t>immed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validXn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Success/fail/validation feedback instant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Queries about ENTITIES are returned </a:t>
            </a:r>
            <a:r>
              <a:rPr lang="en-US" sz="2400" dirty="0" err="1">
                <a:solidFill>
                  <a:schemeClr val="bg1"/>
                </a:solidFill>
              </a:rPr>
              <a:t>immed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Key point: L1 responds synchronously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0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GENS EVENTS that are past-tense versions of the commands.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Notice the ID of each ENTITY appears in EVERY event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PUBS EVENTS for interested consumers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 STORAGE - append and load only!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 HANDLERS - Called by L1 to replay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74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TIME MACHINE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Events are tailored toward advancing ENTITY state on replay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Makes “rewinding” ENTITY state to a point in time easy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CACHING STATE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When ENTITIES have complex lifespans, caching of ENTITY optional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Some also store a “materialized view” of each ENTITY’s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Mixes real-time validation with history-sourced (“event-sourced”)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7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842598"/>
            <a:ext cx="8556988" cy="1820862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70809C9-BA48-4A28-B8CF-92FA8B271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8" cy="2439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5CDCBC-0F41-41CE-899D-BDF05F680C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FD67-813A-47D6-93D5-82C8D380F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5EEFFD9-A2F0-46DC-A7BD-71A765012766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0B8742-C532-4276-A55B-E4E96C675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" descr="{&quot;templafy&quot;:{&quot;id&quot;:&quot;547ba180-6d7b-41b1-b4f8-ff8aa7f1b8d9&quot;}}" title="Form.Cigna_Confidentiality.EvernorthConfidentiality">
            <a:extLst>
              <a:ext uri="{FF2B5EF4-FFF2-40B4-BE49-F238E27FC236}">
                <a16:creationId xmlns:a16="http://schemas.microsoft.com/office/drawing/2014/main" id="{C20DE79F-6308-486F-873C-4D4FAED5AC1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2" name="text" descr="{&quot;templafy&quot;:{&quot;id&quot;:&quot;86d0c498-3a14-4529-8832-63db9684a2ff&quot;}}" title="Form.Cigna_Confidentiality.Cigna_confidentiality">
            <a:extLst>
              <a:ext uri="{FF2B5EF4-FFF2-40B4-BE49-F238E27FC236}">
                <a16:creationId xmlns:a16="http://schemas.microsoft.com/office/drawing/2014/main" id="{8C83A681-8413-4FB4-BB30-D7F89383A65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341020-96C8-4613-97C9-D3A4F3E2BEAC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9DB83E-41D5-4916-BA79-720394694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719CCF-CDC6-487F-8499-7A10CB4B49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1823571-F84B-48FC-89FD-0CA13B2229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24DDBB-3AFD-4645-A6B0-83933EC31346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78E7BD0E-27C8-430D-BAE4-F0A6C08D73C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1932" y="360000"/>
            <a:ext cx="2732106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XXXX-XXXX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0A57-127C-4DEF-AB06-FFF0DF48E8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1838" y="360000"/>
            <a:ext cx="8559800" cy="6138000"/>
          </a:xfrm>
        </p:spPr>
        <p:txBody>
          <a:bodyPr tIns="468000" anchor="ctr"/>
          <a:lstStyle>
            <a:lvl1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2pPr>
            <a:lvl3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F21B62-C4F4-4E29-BC6B-4327021AE59C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92904C-84EF-40AB-B25F-2EB150291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0" name="text" descr="{&quot;templafy&quot;:{&quot;id&quot;:&quot;d9445c1d-6298-4ff1-932f-28d4c8702774&quot;}}" title="Form.Cigna_Confidentiality.EvernorthConfidentiality">
            <a:extLst>
              <a:ext uri="{FF2B5EF4-FFF2-40B4-BE49-F238E27FC236}">
                <a16:creationId xmlns:a16="http://schemas.microsoft.com/office/drawing/2014/main" id="{5F9B0CBC-1AE4-4659-B35D-877B0314942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15631e0e-255d-4ad4-b3f7-81df8b50f8bc&quot;}}" title="Form.Cigna_Confidentiality.Cigna_confidentiality">
            <a:extLst>
              <a:ext uri="{FF2B5EF4-FFF2-40B4-BE49-F238E27FC236}">
                <a16:creationId xmlns:a16="http://schemas.microsoft.com/office/drawing/2014/main" id="{A159AC3E-12E3-4B1C-AE15-1DC6DF697E0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E3599B9A-265E-48B1-A624-8755E27FCB18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1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agenda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98CD12B5-7C2C-492E-95CC-04945D0ABEA3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6ED9E-B5BB-4283-826A-1BC5F7DDFA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c6ffe149-018d-4898-98e9-51ebc92a489c&quot;}}" title="Form.Cigna_Confidentiality.EvernorthConfidentiality">
            <a:extLst>
              <a:ext uri="{FF2B5EF4-FFF2-40B4-BE49-F238E27FC236}">
                <a16:creationId xmlns:a16="http://schemas.microsoft.com/office/drawing/2014/main" id="{D5CD773A-E157-4D9A-A53D-7A5BE0C08C0D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bddf949e-8a08-4915-a441-042d5562f3ee&quot;}}" title="Form.Cigna_Confidentiality.Cigna_confidentiality">
            <a:extLst>
              <a:ext uri="{FF2B5EF4-FFF2-40B4-BE49-F238E27FC236}">
                <a16:creationId xmlns:a16="http://schemas.microsoft.com/office/drawing/2014/main" id="{52BA8FCB-04F7-461A-99E7-B15F176C946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2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8AF732-8644-4777-A412-FBE26EAC8B14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9B38F-58E3-4A4E-B317-D556CB4BD7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400" y="129600"/>
            <a:ext cx="7588250" cy="269020"/>
          </a:xfrm>
        </p:spPr>
        <p:txBody>
          <a:bodyPr anchor="b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cap="all" spc="150" baseline="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9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9912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6488" y="1608138"/>
            <a:ext cx="5645150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52F9DB5-248F-47E7-A76C-76CB21AAC8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5BC739D3-B727-456F-B7C6-A0BA01E092E8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9" y="1608138"/>
            <a:ext cx="3706811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388" y="1608138"/>
            <a:ext cx="3703637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A3E692-02A6-4F11-A231-6703A0AE1F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28000" y="1608138"/>
            <a:ext cx="3703638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C281E362-EFF0-46A7-978C-2F46B77AD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9582FA-1A3E-480C-9896-4127CAA226DA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0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BD18B41-82B5-4DE4-A301-53A11C4B0C38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036C9A-58D8-4CD5-8553-B64CAC3D22A8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30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6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194256"/>
            <a:ext cx="6618287" cy="4777919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88F304F-8934-49D4-A37E-C5947342D0B9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7587024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0"/>
            <a:ext cx="7587025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0BDD9EDA-9937-4E4A-B139-CEF9DD452326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1" name="text" descr="{&quot;templafy&quot;:{&quot;id&quot;:&quot;c641d740-4d84-4762-8a58-242e834337a3&quot;}}" title="Form.Cigna_Confidentiality.EvernorthConfidentiality">
            <a:extLst>
              <a:ext uri="{FF2B5EF4-FFF2-40B4-BE49-F238E27FC236}">
                <a16:creationId xmlns:a16="http://schemas.microsoft.com/office/drawing/2014/main" id="{4AB505AC-05E9-49C6-AEB8-F8C7367257B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e04f3f0b-e4d7-44cb-9089-8c57be0396b8&quot;}}" title="Form.Cigna_Confidentiality.Cigna_confidentiality">
            <a:extLst>
              <a:ext uri="{FF2B5EF4-FFF2-40B4-BE49-F238E27FC236}">
                <a16:creationId xmlns:a16="http://schemas.microsoft.com/office/drawing/2014/main" id="{6A154A6A-08DA-4759-AEAC-EDEA5E65EE8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71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E4101F5-5257-482E-A538-ADAC9A73086C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3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E62EB-2D81-8B43-A566-88ABEC772BE9}"/>
              </a:ext>
            </a:extLst>
          </p:cNvPr>
          <p:cNvSpPr/>
          <p:nvPr userDrawn="1"/>
        </p:nvSpPr>
        <p:spPr>
          <a:xfrm>
            <a:off x="6319777" y="520861"/>
            <a:ext cx="5416952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04863" indent="-265113"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BB9BF0F-1019-415A-BF12-F21B115F8848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35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037F22-DBA2-4F47-8C19-81662A5DF9A9}"/>
              </a:ext>
            </a:extLst>
          </p:cNvPr>
          <p:cNvSpPr/>
          <p:nvPr userDrawn="1"/>
        </p:nvSpPr>
        <p:spPr>
          <a:xfrm>
            <a:off x="7359449" y="425191"/>
            <a:ext cx="4330981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EFCEC39-2372-4045-99EE-39B177B035B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0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FEFCC8B-062A-BD44-A926-C1136469C5B1}"/>
              </a:ext>
            </a:extLst>
          </p:cNvPr>
          <p:cNvSpPr/>
          <p:nvPr userDrawn="1"/>
        </p:nvSpPr>
        <p:spPr>
          <a:xfrm>
            <a:off x="8356921" y="659757"/>
            <a:ext cx="3379807" cy="5120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31ED8FA-6833-4B9B-BC29-AB9F487B0404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CF02C55-7208-48B3-80BE-7F51B362FBEA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0A6DD46-B671-41B0-AFF3-D58E06547350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BE96656-FB30-4DC0-B294-A53D43CC5B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2dee36b9-9751-4ded-a149-85d8757825e3&quot;}}" title="Form.Cigna_Confidentiality.EvernorthConfidentiality">
            <a:extLst>
              <a:ext uri="{FF2B5EF4-FFF2-40B4-BE49-F238E27FC236}">
                <a16:creationId xmlns:a16="http://schemas.microsoft.com/office/drawing/2014/main" id="{179FA152-A235-4745-BF20-BDFAEAF315FA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19aff1d1-d366-41dd-95a5-9798f8e71004&quot;}}" title="Form.Cigna_Confidentiality.Cigna_confidentiality">
            <a:extLst>
              <a:ext uri="{FF2B5EF4-FFF2-40B4-BE49-F238E27FC236}">
                <a16:creationId xmlns:a16="http://schemas.microsoft.com/office/drawing/2014/main" id="{9E82B773-27FC-4A37-860F-91489E0132F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7AA79E-46A4-4FC7-8E3B-DE0BA004FD7B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673EC67-C24F-417A-8AFF-8C5956CA5B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0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8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0B2BF0-6EC9-40DF-9CB4-4138D91B7E34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4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370681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0" y="1609199"/>
            <a:ext cx="3704080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214938" y="3600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214938" y="32544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2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91164" y="3600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91164" y="32544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A721E3A-672A-48B9-8C43-EE960D374719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4F0C388-2B1F-4F56-9D85-B290B98203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8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273526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1" y="1609199"/>
            <a:ext cx="2733245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43388" y="3600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8" y="32544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57242" y="3600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157242" y="32544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BCE8D801-EF6F-417A-AE54-EF4B467BE7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7130" y="3600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BC8AE6A5-C0DA-4E70-9B5B-794B2DD66E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0067130" y="32544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F3B26F-2B10-4C48-8742-ECF78E3EDE0B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78ECD0E-3051-48C9-B861-FC55CC541F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5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6618287" cy="1068388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C94FD4-54C8-45B4-9DA7-E81EA29123C1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8556987" cy="1820863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9D95A4B-FCFC-48EF-98F8-6CE38573E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7" cy="17659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74356DE-44CC-4A57-B1CC-48C0CC55B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9C89-1139-49DB-8863-361B196D66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84929F5-B353-419F-879B-13513065700D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EA9BC73-6944-4885-9960-E66A391BED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" descr="{&quot;templafy&quot;:{&quot;id&quot;:&quot;0696453b-099a-48cc-901c-34f7c64ab139&quot;}}" title="Form.Cigna_Confidentiality.EvernorthConfidentiality">
            <a:extLst>
              <a:ext uri="{FF2B5EF4-FFF2-40B4-BE49-F238E27FC236}">
                <a16:creationId xmlns:a16="http://schemas.microsoft.com/office/drawing/2014/main" id="{351F1E21-0C07-4F19-B8F7-5C8CCA364B4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978ce250-14ca-4887-9b67-58a52e1173b4&quot;}}" title="Form.Cigna_Confidentiality.Cigna_confidentiality">
            <a:extLst>
              <a:ext uri="{FF2B5EF4-FFF2-40B4-BE49-F238E27FC236}">
                <a16:creationId xmlns:a16="http://schemas.microsoft.com/office/drawing/2014/main" id="{8453E8F5-BB6A-474A-BE59-37FDF635B37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88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A655C7-CF4D-4744-9276-B426F65AE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6B3DB25-56C7-A24E-8BD8-29AD5E72A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400" y="129600"/>
            <a:ext cx="7589837" cy="269245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cap="all" spc="15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Category or Subtopic Goes Here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04106-8929-431D-8754-FFAC8DF7F73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r">
              <a:defRPr/>
            </a:lvl1pPr>
          </a:lstStyle>
          <a:p>
            <a:fld id="{91F2A218-8EC3-4ABD-95C2-C85E74315FA4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B85E8-E9A6-42E6-832D-DAE6C6B71D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8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793A-CEE2-4344-8BF2-10C43BA1882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55E3C9A-D44E-4F76-AC89-1CD406B62E1D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FEE09BE-0BC3-4B9F-A94D-D67FDE9949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5E0337-74F5-4572-A0BC-0CB01539B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6" cy="10683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C9ADD6E-C7FE-4C30-817F-771FC6C3F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text" descr="{&quot;templafy&quot;:{&quot;id&quot;:&quot;b4e207ad-6d83-4c79-83ff-4003187b004f&quot;}}" title="Form.Cigna_Confidentiality.EvernorthConfidentiality">
            <a:extLst>
              <a:ext uri="{FF2B5EF4-FFF2-40B4-BE49-F238E27FC236}">
                <a16:creationId xmlns:a16="http://schemas.microsoft.com/office/drawing/2014/main" id="{1F510359-C3CB-46BD-8EB1-4D7106D45B2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b8977812-2056-40dc-8898-3d3de5394739&quot;}}" title="Form.Cigna_Confidentiality.Cigna_confidentiality">
            <a:extLst>
              <a:ext uri="{FF2B5EF4-FFF2-40B4-BE49-F238E27FC236}">
                <a16:creationId xmlns:a16="http://schemas.microsoft.com/office/drawing/2014/main" id="{5D94009D-18AC-47B8-8A6C-B74CF145CAF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54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0C85652-6B06-4BCD-9A94-877AFB38C7DE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2EDC7333-558C-4005-82A2-C278C95B6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86660" y="1523708"/>
            <a:ext cx="2786833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US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endParaRPr lang="en-US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073493" y="1791789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8775" y="1523708"/>
            <a:ext cx="22803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8654" y="3232912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79195" y="2509729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073493" y="3034518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85076" y="4223464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685076" y="5551617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29514" y="3844258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0257" y="1523708"/>
            <a:ext cx="23582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58775" y="358775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 dirty="0"/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682" y="4551541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85075" y="4987076"/>
            <a:ext cx="475428" cy="176762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36682" y="2132936"/>
            <a:ext cx="378293" cy="5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05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invGray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US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800" b="0" noProof="0" dirty="0">
                <a:solidFill>
                  <a:schemeClr val="bg1"/>
                </a:solidFill>
              </a:rPr>
            </a:br>
            <a:br>
              <a:rPr lang="en-US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invGray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i="1" noProof="0" dirty="0">
                <a:solidFill>
                  <a:schemeClr val="bg1"/>
                </a:solidFill>
              </a:rPr>
              <a:t>Do not use </a:t>
            </a:r>
            <a:endParaRPr lang="en-US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invGray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 dirty="0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AC90A1C-3154-41CE-8000-9969C211DABE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b9617627-b491-4480-b334-b8b23bcefbf6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09ebe668-4851-4c45-a3ed-9b10ee1dca6b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2caf9668-f89d-4bda-a5b9-61d472741e49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b5d0465d-619b-4aa3-897f-ac62da73575c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70F7CC-6F44-4B1E-9CD8-24DA9F690952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4475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235c2134-719c-4ca7-91ea-c4623d069c35&quot;}}" title="Form.Cigna_Confidentiality.EvernorthConfidentiality">
            <a:extLst>
              <a:ext uri="{FF2B5EF4-FFF2-40B4-BE49-F238E27FC236}">
                <a16:creationId xmlns:a16="http://schemas.microsoft.com/office/drawing/2014/main" id="{2AB6C64D-3766-457C-953B-443416D8A0E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2e54a093-e819-42ea-bc33-4154b0cd7054&quot;}}" title="Form.Cigna_Confidentiality.Cigna_confidentiality">
            <a:extLst>
              <a:ext uri="{FF2B5EF4-FFF2-40B4-BE49-F238E27FC236}">
                <a16:creationId xmlns:a16="http://schemas.microsoft.com/office/drawing/2014/main" id="{A5D8DB24-F7D7-4234-80CA-B6417442A45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9C2A2F5-A266-42EA-AAAE-A14820526928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5dbaec42-b1c1-4407-8b0c-dacf25f09d94&quot;}}" title="Form.Cigna_Confidentiality.EvernorthConfidentiality">
            <a:extLst>
              <a:ext uri="{FF2B5EF4-FFF2-40B4-BE49-F238E27FC236}">
                <a16:creationId xmlns:a16="http://schemas.microsoft.com/office/drawing/2014/main" id="{5EDBBA72-6371-4DAF-B4B7-9533A418EB9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0447e1f6-357f-4723-a50c-574d54d7ab4a&quot;}}" title="Form.Cigna_Confidentiality.Cigna_confidentiality">
            <a:extLst>
              <a:ext uri="{FF2B5EF4-FFF2-40B4-BE49-F238E27FC236}">
                <a16:creationId xmlns:a16="http://schemas.microsoft.com/office/drawing/2014/main" id="{2E41E432-EE37-48C1-B961-7468D0DFFC89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3D3D956-63D9-4C8D-8186-AF44CD20FF07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5BF43B5A-B549-EB40-B266-D759277FB1E4}"/>
              </a:ext>
            </a:extLst>
          </p:cNvPr>
          <p:cNvSpPr>
            <a:spLocks/>
          </p:cNvSpPr>
          <p:nvPr userDrawn="1"/>
        </p:nvSpPr>
        <p:spPr bwMode="auto">
          <a:xfrm>
            <a:off x="4168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19EA0AE3-789B-9B41-B48D-281FECECB7B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c328b3a5-7a82-48ba-b4ca-a950acbc7a4f&quot;}}" title="Form.Cigna_Confidentiality.EvernorthConfidentiality">
            <a:extLst>
              <a:ext uri="{FF2B5EF4-FFF2-40B4-BE49-F238E27FC236}">
                <a16:creationId xmlns:a16="http://schemas.microsoft.com/office/drawing/2014/main" id="{6A8E02FE-B36B-4D3C-9810-194114003EF1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aae1d233-12d0-458e-8f5b-0b0c0ee073ea&quot;}}" title="Form.Cigna_Confidentiality.Cigna_confidentiality">
            <a:extLst>
              <a:ext uri="{FF2B5EF4-FFF2-40B4-BE49-F238E27FC236}">
                <a16:creationId xmlns:a16="http://schemas.microsoft.com/office/drawing/2014/main" id="{39EAAD98-79EC-41B3-A59D-D287C756CF91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B56BFD0-295D-4062-9406-6B534F0F041D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35C74C-E626-458B-8DFD-976AC756073E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" descr="{&quot;templafy&quot;:{&quot;id&quot;:&quot;88aec523-185c-4e5d-a823-4f131765dae9&quot;}}" title="Form.Cigna_Confidentiality.EvernorthConfidentiality">
            <a:extLst>
              <a:ext uri="{FF2B5EF4-FFF2-40B4-BE49-F238E27FC236}">
                <a16:creationId xmlns:a16="http://schemas.microsoft.com/office/drawing/2014/main" id="{17C04FF4-86F2-421B-B968-825CA17DD88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5467599f-b744-4321-8b46-531200d33e90&quot;}}" title="Form.Cigna_Confidentiality.Cigna_confidentiality">
            <a:extLst>
              <a:ext uri="{FF2B5EF4-FFF2-40B4-BE49-F238E27FC236}">
                <a16:creationId xmlns:a16="http://schemas.microsoft.com/office/drawing/2014/main" id="{BD2F269E-4784-44B3-AD4F-A48E3571859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4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7.xml"/><Relationship Id="rId47" Type="http://schemas.openxmlformats.org/officeDocument/2006/relationships/tags" Target="../tags/tag12.xml"/><Relationship Id="rId50" Type="http://schemas.openxmlformats.org/officeDocument/2006/relationships/tags" Target="../tags/tag15.xml"/><Relationship Id="rId55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40" Type="http://schemas.openxmlformats.org/officeDocument/2006/relationships/tags" Target="../tags/tag5.xml"/><Relationship Id="rId45" Type="http://schemas.openxmlformats.org/officeDocument/2006/relationships/tags" Target="../tags/tag10.xml"/><Relationship Id="rId53" Type="http://schemas.openxmlformats.org/officeDocument/2006/relationships/tags" Target="../tags/tag18.xml"/><Relationship Id="rId58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openxmlformats.org/officeDocument/2006/relationships/tags" Target="../tags/tag8.xml"/><Relationship Id="rId48" Type="http://schemas.openxmlformats.org/officeDocument/2006/relationships/tags" Target="../tags/tag13.xml"/><Relationship Id="rId56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6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46" Type="http://schemas.openxmlformats.org/officeDocument/2006/relationships/tags" Target="../tags/tag11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6.xml"/><Relationship Id="rId54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1.xml"/><Relationship Id="rId49" Type="http://schemas.openxmlformats.org/officeDocument/2006/relationships/tags" Target="../tags/tag14.xml"/><Relationship Id="rId57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9.xml"/><Relationship Id="rId52" Type="http://schemas.openxmlformats.org/officeDocument/2006/relationships/tags" Target="../tags/tag17.xml"/><Relationship Id="rId6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8" y="1608138"/>
            <a:ext cx="11472411" cy="4364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Level 1</a:t>
            </a:r>
            <a:endParaRPr lang="en-US" dirty="0"/>
          </a:p>
          <a:p>
            <a:pPr lvl="1"/>
            <a:r>
              <a:rPr lang="en-US" noProof="0" dirty="0"/>
              <a:t>Level 2</a:t>
            </a:r>
            <a:endParaRPr lang="en-US" dirty="0"/>
          </a:p>
          <a:p>
            <a:pPr lvl="2"/>
            <a:r>
              <a:rPr lang="en-US" noProof="0" dirty="0"/>
              <a:t>Level 3</a:t>
            </a:r>
            <a:endParaRPr lang="en-US" dirty="0"/>
          </a:p>
          <a:p>
            <a:pPr lvl="3"/>
            <a:r>
              <a:rPr lang="en-US" noProof="0" dirty="0"/>
              <a:t>Level 4, Header</a:t>
            </a:r>
            <a:endParaRPr lang="en-US" dirty="0"/>
          </a:p>
          <a:p>
            <a:pPr lvl="4"/>
            <a:r>
              <a:rPr lang="en-US" noProof="0" dirty="0"/>
              <a:t>Level 5, Body</a:t>
            </a:r>
            <a:endParaRPr lang="en-US" dirty="0"/>
          </a:p>
          <a:p>
            <a:pPr lvl="5"/>
            <a:r>
              <a:rPr lang="en-US" noProof="0" dirty="0"/>
              <a:t>Level 6</a:t>
            </a:r>
            <a:endParaRPr lang="en-US" dirty="0"/>
          </a:p>
          <a:p>
            <a:pPr lvl="6"/>
            <a:r>
              <a:rPr lang="en-US" noProof="0" dirty="0"/>
              <a:t>Level 7, Small Header</a:t>
            </a:r>
            <a:endParaRPr lang="en-US" dirty="0"/>
          </a:p>
          <a:p>
            <a:pPr lvl="7"/>
            <a:r>
              <a:rPr lang="en-US" noProof="0" dirty="0"/>
              <a:t>Level 8, Small Body</a:t>
            </a:r>
            <a:endParaRPr lang="en-US" dirty="0"/>
          </a:p>
          <a:p>
            <a:pPr lvl="8"/>
            <a:r>
              <a:rPr lang="en-US" noProof="0" dirty="0"/>
              <a:t>Level 9, Infographic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360362"/>
            <a:ext cx="7589836" cy="1068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88538" y="6344191"/>
            <a:ext cx="1498874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all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algn="r"/>
            <a:fld id="{D9490F39-9670-48C6-B7AF-75704D3194A0}" type="datetime1">
              <a:rPr lang="en-US" smtClean="0"/>
              <a:pPr algn="r"/>
              <a:t>9/18/2022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800" y="6344191"/>
            <a:ext cx="2664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" descr="{&quot;templafy&quot;:{&quot;id&quot;:&quot;f0c64a55-9e5f-4f36-993e-4f6e3c7c1da7&quot;}}" title="Form.Cigna_Confidentiality.EvernorthConfidentiality">
            <a:extLst>
              <a:ext uri="{FF2B5EF4-FFF2-40B4-BE49-F238E27FC236}">
                <a16:creationId xmlns:a16="http://schemas.microsoft.com/office/drawing/2014/main" id="{0218BFDC-C593-4060-86CB-6BA121C02B8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6" name="C" hidden="1">
            <a:extLst>
              <a:ext uri="{FF2B5EF4-FFF2-40B4-BE49-F238E27FC236}">
                <a16:creationId xmlns:a16="http://schemas.microsoft.com/office/drawing/2014/main" id="{1C4B9106-8C42-4FD6-BE41-D1A11D08B0DE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60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2" name="1-" hidden="1">
            <a:extLst>
              <a:ext uri="{FF2B5EF4-FFF2-40B4-BE49-F238E27FC236}">
                <a16:creationId xmlns:a16="http://schemas.microsoft.com/office/drawing/2014/main" id="{881042B9-FC01-4F98-ACD8-49BC2F3E922C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1151000" y="360000"/>
            <a:ext cx="180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4" name="C" hidden="1">
            <a:extLst>
              <a:ext uri="{FF2B5EF4-FFF2-40B4-BE49-F238E27FC236}">
                <a16:creationId xmlns:a16="http://schemas.microsoft.com/office/drawing/2014/main" id="{59C7C277-9424-433C-8660-29713F1B7FB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1103758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6" name="1" hidden="1">
            <a:extLst>
              <a:ext uri="{FF2B5EF4-FFF2-40B4-BE49-F238E27FC236}">
                <a16:creationId xmlns:a16="http://schemas.microsoft.com/office/drawing/2014/main" id="{AD6D570A-8EAB-4316-A81F-BA83274CE3DF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2123710" y="359997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8" name="C" hidden="1">
            <a:extLst>
              <a:ext uri="{FF2B5EF4-FFF2-40B4-BE49-F238E27FC236}">
                <a16:creationId xmlns:a16="http://schemas.microsoft.com/office/drawing/2014/main" id="{AF9B7D13-D0E0-4CE3-8CA5-02630940ED3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10068154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0" name="1" hidden="1">
            <a:extLst>
              <a:ext uri="{FF2B5EF4-FFF2-40B4-BE49-F238E27FC236}">
                <a16:creationId xmlns:a16="http://schemas.microsoft.com/office/drawing/2014/main" id="{033FDCAC-185D-4077-BE01-7E2E533BA124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309300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2" name="C" hidden="1">
            <a:extLst>
              <a:ext uri="{FF2B5EF4-FFF2-40B4-BE49-F238E27FC236}">
                <a16:creationId xmlns:a16="http://schemas.microsoft.com/office/drawing/2014/main" id="{59D95ABC-476B-43DD-B11D-841FD1CCCE12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909820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4" name="1" hidden="1">
            <a:extLst>
              <a:ext uri="{FF2B5EF4-FFF2-40B4-BE49-F238E27FC236}">
                <a16:creationId xmlns:a16="http://schemas.microsoft.com/office/drawing/2014/main" id="{5786BE75-81AB-4139-B2E5-FC8F4EB28B66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4064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6" name="C" hidden="1">
            <a:extLst>
              <a:ext uri="{FF2B5EF4-FFF2-40B4-BE49-F238E27FC236}">
                <a16:creationId xmlns:a16="http://schemas.microsoft.com/office/drawing/2014/main" id="{129A9A3B-B084-4187-8ACA-4F0D6C08FE4E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8128823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8" name="1" hidden="1">
            <a:extLst>
              <a:ext uri="{FF2B5EF4-FFF2-40B4-BE49-F238E27FC236}">
                <a16:creationId xmlns:a16="http://schemas.microsoft.com/office/drawing/2014/main" id="{DEC24EF5-2922-409A-98A1-4BE1189C8532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5035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0" name="C" hidden="1">
            <a:extLst>
              <a:ext uri="{FF2B5EF4-FFF2-40B4-BE49-F238E27FC236}">
                <a16:creationId xmlns:a16="http://schemas.microsoft.com/office/drawing/2014/main" id="{9E90051A-07FE-4055-B29A-3240854D0EDD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15732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2" name="1" hidden="1">
            <a:extLst>
              <a:ext uri="{FF2B5EF4-FFF2-40B4-BE49-F238E27FC236}">
                <a16:creationId xmlns:a16="http://schemas.microsoft.com/office/drawing/2014/main" id="{A3700F78-6579-4287-82B2-6DFA45008FBC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6007384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4" name="C" hidden="1">
            <a:extLst>
              <a:ext uri="{FF2B5EF4-FFF2-40B4-BE49-F238E27FC236}">
                <a16:creationId xmlns:a16="http://schemas.microsoft.com/office/drawing/2014/main" id="{1DA00B94-1AAF-46A9-9411-BB34A0426C6A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618604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6" name="1" hidden="1">
            <a:extLst>
              <a:ext uri="{FF2B5EF4-FFF2-40B4-BE49-F238E27FC236}">
                <a16:creationId xmlns:a16="http://schemas.microsoft.com/office/drawing/2014/main" id="{ECDF4EC4-C654-4CC0-A697-7C7F76265642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6975706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8" name="C" hidden="1">
            <a:extLst>
              <a:ext uri="{FF2B5EF4-FFF2-40B4-BE49-F238E27FC236}">
                <a16:creationId xmlns:a16="http://schemas.microsoft.com/office/drawing/2014/main" id="{6A79D1EE-D920-468B-9064-1E73DB948D90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521628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0" name="1" hidden="1">
            <a:extLst>
              <a:ext uri="{FF2B5EF4-FFF2-40B4-BE49-F238E27FC236}">
                <a16:creationId xmlns:a16="http://schemas.microsoft.com/office/drawing/2014/main" id="{B375DE0F-1FC3-4AAD-B356-C9A3A482C506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7948823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2" name="C" hidden="1">
            <a:extLst>
              <a:ext uri="{FF2B5EF4-FFF2-40B4-BE49-F238E27FC236}">
                <a16:creationId xmlns:a16="http://schemas.microsoft.com/office/drawing/2014/main" id="{82A4A22E-F58E-400A-BF42-0B345083C2DA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424426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4" name="1" hidden="1">
            <a:extLst>
              <a:ext uri="{FF2B5EF4-FFF2-40B4-BE49-F238E27FC236}">
                <a16:creationId xmlns:a16="http://schemas.microsoft.com/office/drawing/2014/main" id="{18F2331C-BB65-4FCB-BB33-C3286B6868D4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8918208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6" name="C" hidden="1">
            <a:extLst>
              <a:ext uri="{FF2B5EF4-FFF2-40B4-BE49-F238E27FC236}">
                <a16:creationId xmlns:a16="http://schemas.microsoft.com/office/drawing/2014/main" id="{0B31BD39-E957-4B61-99A5-4BA424B9346E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327341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8" name="1" hidden="1">
            <a:extLst>
              <a:ext uri="{FF2B5EF4-FFF2-40B4-BE49-F238E27FC236}">
                <a16:creationId xmlns:a16="http://schemas.microsoft.com/office/drawing/2014/main" id="{51C7EEDE-B06B-4A00-9549-E9285576C892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0859298" y="359998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0" name="C" hidden="1">
            <a:extLst>
              <a:ext uri="{FF2B5EF4-FFF2-40B4-BE49-F238E27FC236}">
                <a16:creationId xmlns:a16="http://schemas.microsoft.com/office/drawing/2014/main" id="{346FE888-2B04-40EA-9D03-3CBF808A53C4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230197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2" name="1" hidden="1">
            <a:extLst>
              <a:ext uri="{FF2B5EF4-FFF2-40B4-BE49-F238E27FC236}">
                <a16:creationId xmlns:a16="http://schemas.microsoft.com/office/drawing/2014/main" id="{8ED580F1-63D4-4934-8F07-895D75D68EFC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988971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4" name="C" hidden="1">
            <a:extLst>
              <a:ext uri="{FF2B5EF4-FFF2-40B4-BE49-F238E27FC236}">
                <a16:creationId xmlns:a16="http://schemas.microsoft.com/office/drawing/2014/main" id="{64E6E6C5-4F17-4E72-A63A-4DC01755A9FF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1331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07DBA84-7BEB-4F76-968F-371B7546850B}"/>
              </a:ext>
            </a:extLst>
          </p:cNvPr>
          <p:cNvPicPr>
            <a:picLocks noChangeAspect="1"/>
          </p:cNvPicPr>
          <p:nvPr userDrawn="1"/>
        </p:nvPicPr>
        <p:blipFill>
          <a:blip r:embed="rId5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8" name="text" descr="{&quot;templafy&quot;:{&quot;id&quot;:&quot;7f8b88c7-7057-48b0-b2cb-aff3b038618f&quot;}}" title="Form.Cigna_Confidentiality.Cigna_confidentiality">
            <a:extLst>
              <a:ext uri="{FF2B5EF4-FFF2-40B4-BE49-F238E27FC236}">
                <a16:creationId xmlns:a16="http://schemas.microsoft.com/office/drawing/2014/main" id="{707EE37D-5AC8-496F-918C-A354CCA61E7B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63" r:id="rId2"/>
    <p:sldLayoutId id="2147483778" r:id="rId3"/>
    <p:sldLayoutId id="2147483764" r:id="rId4"/>
    <p:sldLayoutId id="2147483793" r:id="rId5"/>
    <p:sldLayoutId id="2147483731" r:id="rId6"/>
    <p:sldLayoutId id="2147483788" r:id="rId7"/>
    <p:sldLayoutId id="2147483783" r:id="rId8"/>
    <p:sldLayoutId id="2147483789" r:id="rId9"/>
    <p:sldLayoutId id="2147483779" r:id="rId10"/>
    <p:sldLayoutId id="2147483737" r:id="rId11"/>
    <p:sldLayoutId id="2147483765" r:id="rId12"/>
    <p:sldLayoutId id="2147483732" r:id="rId13"/>
    <p:sldLayoutId id="2147483790" r:id="rId14"/>
    <p:sldLayoutId id="2147483755" r:id="rId15"/>
    <p:sldLayoutId id="2147483766" r:id="rId16"/>
    <p:sldLayoutId id="2147483757" r:id="rId17"/>
    <p:sldLayoutId id="2147483767" r:id="rId18"/>
    <p:sldLayoutId id="2147483791" r:id="rId19"/>
    <p:sldLayoutId id="2147483768" r:id="rId20"/>
    <p:sldLayoutId id="2147483785" r:id="rId21"/>
    <p:sldLayoutId id="2147483786" r:id="rId22"/>
    <p:sldLayoutId id="2147483787" r:id="rId23"/>
    <p:sldLayoutId id="2147483769" r:id="rId24"/>
    <p:sldLayoutId id="2147483780" r:id="rId25"/>
    <p:sldLayoutId id="2147483773" r:id="rId26"/>
    <p:sldLayoutId id="2147483739" r:id="rId27"/>
    <p:sldLayoutId id="2147483770" r:id="rId28"/>
    <p:sldLayoutId id="2147483743" r:id="rId29"/>
    <p:sldLayoutId id="2147483792" r:id="rId30"/>
    <p:sldLayoutId id="2147483777" r:id="rId31"/>
    <p:sldLayoutId id="2147483744" r:id="rId32"/>
    <p:sldLayoutId id="2147483784" r:id="rId33"/>
    <p:sldLayoutId id="2147483751" r:id="rId34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Segoe UI" panose="020B0502040204020203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6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​"/>
        <a:defRPr sz="6000" b="1" kern="1200" spc="-150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725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6" pos="4394" userDrawn="1">
          <p15:clr>
            <a:srgbClr val="F26B43"/>
          </p15:clr>
        </p15:guide>
        <p15:guide id="7" pos="838" userDrawn="1">
          <p15:clr>
            <a:srgbClr val="F26B43"/>
          </p15:clr>
        </p15:guide>
        <p15:guide id="9" pos="2673" userDrawn="1">
          <p15:clr>
            <a:srgbClr val="F26B43"/>
          </p15:clr>
        </p15:guide>
        <p15:guide id="10" pos="3171" userDrawn="1">
          <p15:clr>
            <a:srgbClr val="F26B43"/>
          </p15:clr>
        </p15:guide>
        <p15:guide id="11" pos="6229" userDrawn="1">
          <p15:clr>
            <a:srgbClr val="F26B43"/>
          </p15:clr>
        </p15:guide>
        <p15:guide id="13" pos="6840" userDrawn="1">
          <p15:clr>
            <a:srgbClr val="F26B43"/>
          </p15:clr>
        </p15:guide>
        <p15:guide id="16" pos="5120" userDrawn="1">
          <p15:clr>
            <a:srgbClr val="F26B43"/>
          </p15:clr>
        </p15:guide>
        <p15:guide id="17" pos="3285" userDrawn="1">
          <p15:clr>
            <a:srgbClr val="F26B43"/>
          </p15:clr>
        </p15:guide>
        <p15:guide id="18" pos="3784" userDrawn="1">
          <p15:clr>
            <a:srgbClr val="F26B43"/>
          </p15:clr>
        </p15:guide>
        <p15:guide id="20" pos="1948" userDrawn="1">
          <p15:clr>
            <a:srgbClr val="F26B43"/>
          </p15:clr>
        </p15:guide>
        <p15:guide id="21" pos="6952" userDrawn="1">
          <p15:clr>
            <a:srgbClr val="F26B43"/>
          </p15:clr>
        </p15:guide>
        <p15:guide id="22" pos="7451" userDrawn="1">
          <p15:clr>
            <a:srgbClr val="F26B43"/>
          </p15:clr>
        </p15:guide>
        <p15:guide id="23" pos="2061" userDrawn="1">
          <p15:clr>
            <a:srgbClr val="F26B43"/>
          </p15:clr>
        </p15:guide>
        <p15:guide id="24" pos="2560" userDrawn="1">
          <p15:clr>
            <a:srgbClr val="F26B43"/>
          </p15:clr>
        </p15:guide>
        <p15:guide id="26" pos="6342" userDrawn="1">
          <p15:clr>
            <a:srgbClr val="F26B43"/>
          </p15:clr>
        </p15:guide>
        <p15:guide id="28" pos="5006" userDrawn="1">
          <p15:clr>
            <a:srgbClr val="F26B43"/>
          </p15:clr>
        </p15:guide>
        <p15:guide id="29" pos="4507" userDrawn="1">
          <p15:clr>
            <a:srgbClr val="F26B43"/>
          </p15:clr>
        </p15:guide>
        <p15:guide id="30" pos="3897" userDrawn="1">
          <p15:clr>
            <a:srgbClr val="F26B43"/>
          </p15:clr>
        </p15:guide>
        <p15:guide id="31" pos="5731" userDrawn="1">
          <p15:clr>
            <a:srgbClr val="F26B43"/>
          </p15:clr>
        </p15:guide>
        <p15:guide id="32" pos="5617" userDrawn="1">
          <p15:clr>
            <a:srgbClr val="F26B43"/>
          </p15:clr>
        </p15:guide>
        <p15:guide id="33" pos="1337" userDrawn="1">
          <p15:clr>
            <a:srgbClr val="F26B43"/>
          </p15:clr>
        </p15:guide>
        <p15:guide id="34" pos="14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pxhere.com/en/photo/142841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://www.flickr.com/photos/mukluk/28892573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://www.flickr.com/photos/mukluk/28892573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://www.htxt.co.za/2013/07/16/sharing-a-sandpit-20-steam-games-that-pc-mac-and-linux-users-can-play-togethe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q/questions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0.xml"/><Relationship Id="rId6" Type="http://schemas.openxmlformats.org/officeDocument/2006/relationships/hyperlink" Target="https://netivist.org/debate/greatest-military-leaders" TargetMode="External"/><Relationship Id="rId5" Type="http://schemas.openxmlformats.org/officeDocument/2006/relationships/image" Target="../media/image17.jp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4.xml"/><Relationship Id="rId5" Type="http://schemas.openxmlformats.org/officeDocument/2006/relationships/image" Target="../media/image18.jp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pursuit.unimelb.edu.au/articles/what-history-can-really-teach-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technofaq.org/posts/2020/12/why-is-private-cloud-services-better-than-public-cloud-servic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www.myhealthpost.com/how-to-make-lemon-layer-cak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2EDD40-1362-4812-8AD5-B28F968FC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1" y="1842597"/>
            <a:ext cx="10621266" cy="1820863"/>
          </a:xfrm>
        </p:spPr>
        <p:txBody>
          <a:bodyPr/>
          <a:lstStyle/>
          <a:p>
            <a:r>
              <a:rPr lang="en-US" dirty="0"/>
              <a:t>Events All The Way Down: Event Sourcing vs EDAs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F6E195-98CC-49D6-A1B1-49B583F6C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Comparing two common event-based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68C9-EC09-449D-A3B8-F5A1F9E0FB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EEFFD9-A2F0-46DC-A7BD-71A765012766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F167-8D6F-448B-8102-6675C945C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568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Event-Sourcing?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6063" y="973667"/>
            <a:ext cx="5697337" cy="4998508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Layer 2: Event Processing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Event Generation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Event Publication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Event Storage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Event Handlers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207EB-02DB-ED7E-EE91-21B26909B7A4}"/>
              </a:ext>
            </a:extLst>
          </p:cNvPr>
          <p:cNvSpPr/>
          <p:nvPr/>
        </p:nvSpPr>
        <p:spPr>
          <a:xfrm>
            <a:off x="6518550" y="3661905"/>
            <a:ext cx="2314575" cy="200259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05DE3-9CBA-18D5-479E-6F25F194D281}"/>
              </a:ext>
            </a:extLst>
          </p:cNvPr>
          <p:cNvSpPr txBox="1"/>
          <p:nvPr/>
        </p:nvSpPr>
        <p:spPr>
          <a:xfrm>
            <a:off x="6661425" y="3712055"/>
            <a:ext cx="20383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Rx PA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0AC503-9297-7770-B24C-36EA8BD4970E}"/>
              </a:ext>
            </a:extLst>
          </p:cNvPr>
          <p:cNvSpPr/>
          <p:nvPr/>
        </p:nvSpPr>
        <p:spPr>
          <a:xfrm>
            <a:off x="6642375" y="4174678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dirty="0"/>
              <a:t>Rx</a:t>
            </a:r>
            <a:r>
              <a:rPr lang="en-US" sz="1600" noProof="0" dirty="0"/>
              <a:t> PA 2 Submitted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C897A9-9B6C-30A8-B36F-3581A8B3F950}"/>
              </a:ext>
            </a:extLst>
          </p:cNvPr>
          <p:cNvSpPr/>
          <p:nvPr/>
        </p:nvSpPr>
        <p:spPr>
          <a:xfrm>
            <a:off x="6642375" y="4901587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Rx PA 2 Approved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72EFE-AD0A-0ABF-0EF0-57E412A53E9A}"/>
              </a:ext>
            </a:extLst>
          </p:cNvPr>
          <p:cNvSpPr/>
          <p:nvPr/>
        </p:nvSpPr>
        <p:spPr>
          <a:xfrm>
            <a:off x="9252225" y="3661904"/>
            <a:ext cx="2314575" cy="20025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1F5C9-0B52-353F-81AB-81CE7C32CD65}"/>
              </a:ext>
            </a:extLst>
          </p:cNvPr>
          <p:cNvSpPr txBox="1"/>
          <p:nvPr/>
        </p:nvSpPr>
        <p:spPr>
          <a:xfrm>
            <a:off x="9395100" y="3712055"/>
            <a:ext cx="20383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PAC PA 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C038D2-EDE8-55FD-9410-206AF49ABCD7}"/>
              </a:ext>
            </a:extLst>
          </p:cNvPr>
          <p:cNvSpPr/>
          <p:nvPr/>
        </p:nvSpPr>
        <p:spPr>
          <a:xfrm>
            <a:off x="9376050" y="4174678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PAC PA 4 Submitted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4F326-B591-B741-021F-B44C6A62BD95}"/>
              </a:ext>
            </a:extLst>
          </p:cNvPr>
          <p:cNvSpPr/>
          <p:nvPr/>
        </p:nvSpPr>
        <p:spPr>
          <a:xfrm>
            <a:off x="7914236" y="615641"/>
            <a:ext cx="2314575" cy="273601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43C9E-EC32-6178-C2DA-2D51DB87888F}"/>
              </a:ext>
            </a:extLst>
          </p:cNvPr>
          <p:cNvSpPr txBox="1"/>
          <p:nvPr/>
        </p:nvSpPr>
        <p:spPr>
          <a:xfrm>
            <a:off x="8057111" y="665792"/>
            <a:ext cx="20383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Commands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0AD1C0-B3C8-D35C-6A2B-877E49D7BB10}"/>
              </a:ext>
            </a:extLst>
          </p:cNvPr>
          <p:cNvSpPr/>
          <p:nvPr/>
        </p:nvSpPr>
        <p:spPr>
          <a:xfrm>
            <a:off x="8038061" y="1128415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dirty="0"/>
              <a:t>Submit Rx</a:t>
            </a:r>
            <a:r>
              <a:rPr lang="en-US" sz="1600" noProof="0" dirty="0"/>
              <a:t> PA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F81DBB-74BD-BF47-4CBB-0ACF003EC825}"/>
              </a:ext>
            </a:extLst>
          </p:cNvPr>
          <p:cNvSpPr/>
          <p:nvPr/>
        </p:nvSpPr>
        <p:spPr>
          <a:xfrm>
            <a:off x="8028536" y="1842250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Submit PAC PA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D9E207-2E9B-B39B-7D0F-0806580E022B}"/>
              </a:ext>
            </a:extLst>
          </p:cNvPr>
          <p:cNvSpPr/>
          <p:nvPr/>
        </p:nvSpPr>
        <p:spPr>
          <a:xfrm>
            <a:off x="8028536" y="2584318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Approve Rx PA 2</a:t>
            </a:r>
          </a:p>
        </p:txBody>
      </p:sp>
    </p:spTree>
    <p:extLst>
      <p:ext uri="{BB962C8B-B14F-4D97-AF65-F5344CB8AC3E}">
        <p14:creationId xmlns:p14="http://schemas.microsoft.com/office/powerpoint/2010/main" val="15186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Event-Sourcing?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6063" y="973667"/>
            <a:ext cx="5448937" cy="4998508"/>
          </a:xfrm>
        </p:spPr>
        <p:txBody>
          <a:bodyPr anchor="ctr"/>
          <a:lstStyle/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Time Machine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Caching Entity State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62A0B3-6CD7-01F3-E5CF-C8AD02F1A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963" t="5255" r="18333"/>
          <a:stretch/>
        </p:blipFill>
        <p:spPr>
          <a:xfrm>
            <a:off x="5939421" y="-57527"/>
            <a:ext cx="6252579" cy="61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C8895E-B57B-8224-0EFF-791A9BB94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05700" y="-285750"/>
            <a:ext cx="4686301" cy="6248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1268413"/>
          </a:xfrm>
        </p:spPr>
        <p:txBody>
          <a:bodyPr/>
          <a:lstStyle/>
          <a:p>
            <a:r>
              <a:rPr lang="en-US" sz="3600" dirty="0"/>
              <a:t>Compare EDAs with Event-Sourcing</a:t>
            </a:r>
            <a:br>
              <a:rPr lang="en-US" sz="3600" dirty="0"/>
            </a:br>
            <a:r>
              <a:rPr lang="en-US" sz="2400" b="0" dirty="0"/>
              <a:t>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09875" y="973667"/>
            <a:ext cx="4695825" cy="4998508"/>
          </a:xfrm>
        </p:spPr>
        <p:txBody>
          <a:bodyPr anchor="ctr"/>
          <a:lstStyle/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Events!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Replay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12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156E64-3D40-A5C4-BFDD-8340019F2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05700" y="-285749"/>
            <a:ext cx="4686300" cy="624839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Compare EDAs with Event-Sourcing</a:t>
            </a:r>
            <a:br>
              <a:rPr lang="en-US" sz="3600" dirty="0"/>
            </a:br>
            <a:r>
              <a:rPr lang="en-US" sz="2400" b="0" dirty="0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76525" y="973667"/>
            <a:ext cx="8796337" cy="4998508"/>
          </a:xfrm>
        </p:spPr>
        <p:txBody>
          <a:bodyPr anchor="ctr"/>
          <a:lstStyle/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Purpose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Use of replay</a:t>
            </a:r>
          </a:p>
        </p:txBody>
      </p:sp>
    </p:spTree>
    <p:extLst>
      <p:ext uri="{BB962C8B-B14F-4D97-AF65-F5344CB8AC3E}">
        <p14:creationId xmlns:p14="http://schemas.microsoft.com/office/powerpoint/2010/main" val="39570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FDFAB0-2538-F30A-329D-C4962B05E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Can they play nice together?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61898" y="126462"/>
            <a:ext cx="3190671" cy="2247088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bg1"/>
                </a:solidFill>
              </a:rPr>
              <a:t>Yes!</a:t>
            </a:r>
          </a:p>
          <a:p>
            <a:r>
              <a:rPr lang="en-US" sz="3200" dirty="0">
                <a:solidFill>
                  <a:schemeClr val="bg1"/>
                </a:solidFill>
              </a:rPr>
              <a:t>Natural fit</a:t>
            </a:r>
          </a:p>
          <a:p>
            <a:r>
              <a:rPr lang="en-US" sz="3200" dirty="0">
                <a:solidFill>
                  <a:schemeClr val="bg1"/>
                </a:solidFill>
              </a:rPr>
              <a:t>Little overlap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80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5D6933-8AD7-C50A-23E0-B7A33A09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7917"/>
          <a:stretch/>
        </p:blipFill>
        <p:spPr>
          <a:xfrm>
            <a:off x="-19296" y="-485775"/>
            <a:ext cx="12211296" cy="659041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3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76450" y="705600"/>
            <a:ext cx="9396413" cy="5266575"/>
          </a:xfrm>
        </p:spPr>
        <p:txBody>
          <a:bodyPr anchor="ctr"/>
          <a:lstStyle/>
          <a:p>
            <a:pPr>
              <a:buClr>
                <a:srgbClr val="3EFFC0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 </a:t>
            </a:r>
            <a:r>
              <a:rPr lang="en-US" sz="3200" dirty="0">
                <a:solidFill>
                  <a:schemeClr val="bg1"/>
                </a:solidFill>
              </a:rPr>
              <a:t>are historical records of business actions</a:t>
            </a:r>
          </a:p>
          <a:p>
            <a:pPr>
              <a:buClr>
                <a:srgbClr val="3EFFC0"/>
              </a:buClr>
            </a:pPr>
            <a:r>
              <a:rPr lang="en-US" sz="3200" b="1" dirty="0">
                <a:solidFill>
                  <a:schemeClr val="bg1"/>
                </a:solidFill>
              </a:rPr>
              <a:t>EDAs </a:t>
            </a:r>
            <a:r>
              <a:rPr lang="en-US" sz="3200" dirty="0">
                <a:solidFill>
                  <a:schemeClr val="bg1"/>
                </a:solidFill>
              </a:rPr>
              <a:t>are for communication </a:t>
            </a:r>
            <a:r>
              <a:rPr lang="en-US" sz="3200">
                <a:solidFill>
                  <a:schemeClr val="bg1"/>
                </a:solidFill>
              </a:rPr>
              <a:t>via events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rgbClr val="3EFFC0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Event-Sourcing </a:t>
            </a:r>
            <a:r>
              <a:rPr lang="en-US" sz="3200" dirty="0">
                <a:solidFill>
                  <a:schemeClr val="bg1"/>
                </a:solidFill>
              </a:rPr>
              <a:t>enforces rules via events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Both use events, but differ in use and purpose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They make a great team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0895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0EB87-4ADA-BA46-F2C9-1CF21EB6D6AB}"/>
              </a:ext>
            </a:extLst>
          </p:cNvPr>
          <p:cNvSpPr txBox="1"/>
          <p:nvPr/>
        </p:nvSpPr>
        <p:spPr>
          <a:xfrm>
            <a:off x="8993188" y="4114953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Follow Phil at CTC2022!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F68E-24F9-30DA-6B94-1CDCC85EEC8B}"/>
              </a:ext>
            </a:extLst>
          </p:cNvPr>
          <p:cNvSpPr txBox="1"/>
          <p:nvPr/>
        </p:nvSpPr>
        <p:spPr>
          <a:xfrm>
            <a:off x="476250" y="1033556"/>
            <a:ext cx="8172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rgbClr val="3EF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If you have any further questions, or just want to chat about event-first designs, feel free to reach out!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 Jerkins </a:t>
            </a:r>
            <a:r>
              <a:rPr lang="en-US" sz="2800" dirty="0">
                <a:solidFill>
                  <a:srgbClr val="3EF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WebEx Teams - </a:t>
            </a:r>
            <a:r>
              <a:rPr lang="en-US" sz="2800" i="1" dirty="0">
                <a:solidFill>
                  <a:srgbClr val="3EF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preferred!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Phil.Jerkins@eviCore.com </a:t>
            </a:r>
            <a:r>
              <a:rPr lang="en-US" sz="2800" dirty="0">
                <a:solidFill>
                  <a:srgbClr val="3EF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https://phil-jerkins.tiddlyhost.com/ </a:t>
            </a:r>
            <a:r>
              <a:rPr lang="en-US" sz="2800" dirty="0">
                <a:solidFill>
                  <a:srgbClr val="3EF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 and CTC Notes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C6BF99-3E1E-0853-FA71-5DC91024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310" y="1271381"/>
            <a:ext cx="2761905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4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76450" y="705600"/>
            <a:ext cx="9396413" cy="5266575"/>
          </a:xfrm>
        </p:spPr>
        <p:txBody>
          <a:bodyPr anchor="ctr"/>
          <a:lstStyle/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What is an Event?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What’s an Event-Driven Architecture (“EDA”)?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What’s Event-Sourcing?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Compare EDAs with Event Sourcing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Can they play nice together?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0587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7189" y="5181600"/>
            <a:ext cx="11115674" cy="7905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It’s history! </a:t>
            </a:r>
            <a:r>
              <a:rPr lang="en-US" sz="3200" b="1" i="1" dirty="0">
                <a:solidFill>
                  <a:schemeClr val="bg1"/>
                </a:solidFill>
              </a:rPr>
              <a:t>Something that happened!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B96070-D389-D4AC-99A1-207617D2A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89588" y="0"/>
            <a:ext cx="8835524" cy="4970759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28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750" y="781050"/>
            <a:ext cx="4029075" cy="5191125"/>
          </a:xfrm>
        </p:spPr>
        <p:txBody>
          <a:bodyPr anchor="ctr"/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Confluent’s </a:t>
            </a:r>
            <a:r>
              <a:rPr lang="en-US" sz="2400" i="1" dirty="0">
                <a:solidFill>
                  <a:schemeClr val="bg1"/>
                </a:solidFill>
              </a:rPr>
              <a:t>Journey to Event Driven</a:t>
            </a:r>
            <a:r>
              <a:rPr lang="en-US" sz="2400" dirty="0">
                <a:solidFill>
                  <a:schemeClr val="bg1"/>
                </a:solidFill>
              </a:rPr>
              <a:t> says events are…</a:t>
            </a:r>
          </a:p>
          <a:p>
            <a:pPr lvl="1"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Atomic</a:t>
            </a:r>
          </a:p>
          <a:p>
            <a:pPr lvl="1"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Related</a:t>
            </a:r>
          </a:p>
          <a:p>
            <a:pPr lvl="1"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Behavioral</a:t>
            </a:r>
          </a:p>
        </p:txBody>
      </p:sp>
      <p:pic>
        <p:nvPicPr>
          <p:cNvPr id="10" name="Picture 9" descr="Close-up of a pen writing on a chart">
            <a:extLst>
              <a:ext uri="{FF2B5EF4-FFF2-40B4-BE49-F238E27FC236}">
                <a16:creationId xmlns:a16="http://schemas.microsoft.com/office/drawing/2014/main" id="{F4E858D8-1D10-046B-3410-A32F37A12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0"/>
            <a:ext cx="7840755" cy="573125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535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dark mesh">
            <a:extLst>
              <a:ext uri="{FF2B5EF4-FFF2-40B4-BE49-F238E27FC236}">
                <a16:creationId xmlns:a16="http://schemas.microsoft.com/office/drawing/2014/main" id="{B0499F9F-F1ED-DADD-FEF1-885B6A385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5826"/>
            <a:ext cx="12192000" cy="685800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an Event-Driven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73667"/>
            <a:ext cx="6989760" cy="49985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Enterprise communication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4322E-7930-FEBE-1645-44B3974A1930}"/>
              </a:ext>
            </a:extLst>
          </p:cNvPr>
          <p:cNvSpPr/>
          <p:nvPr/>
        </p:nvSpPr>
        <p:spPr>
          <a:xfrm>
            <a:off x="7008812" y="1076212"/>
            <a:ext cx="2314575" cy="47055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D6EF7-0E6C-5D59-AD1D-0588B6BE6888}"/>
              </a:ext>
            </a:extLst>
          </p:cNvPr>
          <p:cNvSpPr txBox="1"/>
          <p:nvPr/>
        </p:nvSpPr>
        <p:spPr>
          <a:xfrm>
            <a:off x="7151686" y="1125194"/>
            <a:ext cx="20383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Intake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DBFE6-BF97-B8EC-21C3-E0351ABFDE7F}"/>
              </a:ext>
            </a:extLst>
          </p:cNvPr>
          <p:cNvSpPr/>
          <p:nvPr/>
        </p:nvSpPr>
        <p:spPr>
          <a:xfrm>
            <a:off x="7094537" y="1586972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dirty="0"/>
              <a:t>Rx</a:t>
            </a:r>
            <a:r>
              <a:rPr lang="en-US" sz="1600" noProof="0" dirty="0"/>
              <a:t> PA 2 Submitted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014569-485D-94B1-C7B7-FB9EC138697B}"/>
              </a:ext>
            </a:extLst>
          </p:cNvPr>
          <p:cNvSpPr/>
          <p:nvPr/>
        </p:nvSpPr>
        <p:spPr>
          <a:xfrm>
            <a:off x="7123112" y="2300807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HH PA 3 Submitted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02B0E2-25F9-CFF5-192C-ADA879E56A28}"/>
              </a:ext>
            </a:extLst>
          </p:cNvPr>
          <p:cNvSpPr/>
          <p:nvPr/>
        </p:nvSpPr>
        <p:spPr>
          <a:xfrm>
            <a:off x="7123111" y="3050489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PAC PA 4 Submitted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32128-5EA9-45D5-DD13-FEB7ADB9EFD0}"/>
              </a:ext>
            </a:extLst>
          </p:cNvPr>
          <p:cNvSpPr/>
          <p:nvPr/>
        </p:nvSpPr>
        <p:spPr>
          <a:xfrm>
            <a:off x="9601200" y="1076212"/>
            <a:ext cx="2314575" cy="47055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53DFC-4D71-5433-506B-DFC1B47DD1C5}"/>
              </a:ext>
            </a:extLst>
          </p:cNvPr>
          <p:cNvSpPr txBox="1"/>
          <p:nvPr/>
        </p:nvSpPr>
        <p:spPr>
          <a:xfrm>
            <a:off x="9744075" y="1126364"/>
            <a:ext cx="20383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Clinical Review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052D36-B52C-EC17-5EB3-E05C99455100}"/>
              </a:ext>
            </a:extLst>
          </p:cNvPr>
          <p:cNvSpPr/>
          <p:nvPr/>
        </p:nvSpPr>
        <p:spPr>
          <a:xfrm>
            <a:off x="9725025" y="1588987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dirty="0"/>
              <a:t>Rx</a:t>
            </a:r>
            <a:r>
              <a:rPr lang="en-US" sz="1600" noProof="0" dirty="0"/>
              <a:t> PA 2 Approved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DF52E4-4CCB-8938-A319-EC15D762C496}"/>
              </a:ext>
            </a:extLst>
          </p:cNvPr>
          <p:cNvSpPr/>
          <p:nvPr/>
        </p:nvSpPr>
        <p:spPr>
          <a:xfrm>
            <a:off x="9715500" y="2302822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HH PA 3 Approved</a:t>
            </a:r>
          </a:p>
        </p:txBody>
      </p:sp>
    </p:spTree>
    <p:extLst>
      <p:ext uri="{BB962C8B-B14F-4D97-AF65-F5344CB8AC3E}">
        <p14:creationId xmlns:p14="http://schemas.microsoft.com/office/powerpoint/2010/main" val="14933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E55F35-0D24-860A-7AE8-9C5C460CE0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3236"/>
          <a:stretch/>
        </p:blipFill>
        <p:spPr>
          <a:xfrm>
            <a:off x="0" y="61231"/>
            <a:ext cx="12192000" cy="619365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an Event-Driven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73667"/>
            <a:ext cx="7018335" cy="49985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Archive of business activity history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BA2BF-B7D5-729D-346F-C50E01B482B4}"/>
              </a:ext>
            </a:extLst>
          </p:cNvPr>
          <p:cNvSpPr/>
          <p:nvPr/>
        </p:nvSpPr>
        <p:spPr>
          <a:xfrm>
            <a:off x="7008812" y="1076212"/>
            <a:ext cx="2314575" cy="47055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9D5B8-DD5B-400A-3390-450066398EFD}"/>
              </a:ext>
            </a:extLst>
          </p:cNvPr>
          <p:cNvSpPr txBox="1"/>
          <p:nvPr/>
        </p:nvSpPr>
        <p:spPr>
          <a:xfrm>
            <a:off x="7151686" y="1125194"/>
            <a:ext cx="20383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Intake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96F422-2E10-81B7-6231-E6AA2891D010}"/>
              </a:ext>
            </a:extLst>
          </p:cNvPr>
          <p:cNvSpPr/>
          <p:nvPr/>
        </p:nvSpPr>
        <p:spPr>
          <a:xfrm>
            <a:off x="7094537" y="1586972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dirty="0"/>
              <a:t>Rx</a:t>
            </a:r>
            <a:r>
              <a:rPr lang="en-US" sz="1600" noProof="0" dirty="0"/>
              <a:t> PA 2 Submitted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F6D078-33A4-1152-73E7-239088EC8828}"/>
              </a:ext>
            </a:extLst>
          </p:cNvPr>
          <p:cNvSpPr/>
          <p:nvPr/>
        </p:nvSpPr>
        <p:spPr>
          <a:xfrm>
            <a:off x="7123112" y="2300807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HH PA 3 Submitted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EA5F42-6A08-B2A9-4DE1-A11B2A9451BF}"/>
              </a:ext>
            </a:extLst>
          </p:cNvPr>
          <p:cNvSpPr/>
          <p:nvPr/>
        </p:nvSpPr>
        <p:spPr>
          <a:xfrm>
            <a:off x="7123111" y="3050489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PAC PA 4 Submitted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37239-CFA7-7FE4-239A-C28FF5B8A896}"/>
              </a:ext>
            </a:extLst>
          </p:cNvPr>
          <p:cNvSpPr/>
          <p:nvPr/>
        </p:nvSpPr>
        <p:spPr>
          <a:xfrm>
            <a:off x="9601200" y="1076212"/>
            <a:ext cx="2314575" cy="47055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1D9F5-D559-5938-4154-CE2B528620FA}"/>
              </a:ext>
            </a:extLst>
          </p:cNvPr>
          <p:cNvSpPr txBox="1"/>
          <p:nvPr/>
        </p:nvSpPr>
        <p:spPr>
          <a:xfrm>
            <a:off x="9744075" y="1126364"/>
            <a:ext cx="20383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Clinical Review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89D02A-3AEE-F8CF-81A4-659938470E44}"/>
              </a:ext>
            </a:extLst>
          </p:cNvPr>
          <p:cNvSpPr/>
          <p:nvPr/>
        </p:nvSpPr>
        <p:spPr>
          <a:xfrm>
            <a:off x="9725025" y="1588987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dirty="0"/>
              <a:t>Rx</a:t>
            </a:r>
            <a:r>
              <a:rPr lang="en-US" sz="1600" noProof="0" dirty="0"/>
              <a:t> PA 2 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DF4764-9409-A770-4B44-911D2D1B76EB}"/>
              </a:ext>
            </a:extLst>
          </p:cNvPr>
          <p:cNvSpPr/>
          <p:nvPr/>
        </p:nvSpPr>
        <p:spPr>
          <a:xfrm>
            <a:off x="9715500" y="2302822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HH PA 3 Approved</a:t>
            </a:r>
          </a:p>
        </p:txBody>
      </p:sp>
    </p:spTree>
    <p:extLst>
      <p:ext uri="{BB962C8B-B14F-4D97-AF65-F5344CB8AC3E}">
        <p14:creationId xmlns:p14="http://schemas.microsoft.com/office/powerpoint/2010/main" val="116349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7AA7BA5-42FE-E24C-F5F6-8D6F5BFF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28134" y="0"/>
            <a:ext cx="8963866" cy="597217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an Event-Driven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6063" y="973667"/>
            <a:ext cx="11206800" cy="4998508"/>
          </a:xfrm>
        </p:spPr>
        <p:txBody>
          <a:bodyPr anchor="ctr"/>
          <a:lstStyle/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Microservices!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Choreography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Resilient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24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Event-Sourcing?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73667"/>
            <a:ext cx="5606211" cy="49985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Two-layer service pattern for enforcing business rules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BA8D3-37A7-837C-2BF0-BAA04B0A0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5963399" y="-266700"/>
            <a:ext cx="6238877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1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Event-Sourcing?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503" y="973668"/>
            <a:ext cx="5791897" cy="499873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Layer 1: Command Processing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Command validation</a:t>
            </a:r>
          </a:p>
          <a:p>
            <a:pPr>
              <a:buClr>
                <a:srgbClr val="3EFFC0"/>
              </a:buClr>
            </a:pPr>
            <a:r>
              <a:rPr lang="en-US" sz="3200" dirty="0">
                <a:solidFill>
                  <a:schemeClr val="bg1"/>
                </a:solidFill>
              </a:rPr>
              <a:t>Synchronous response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887C4-C2BB-7189-363D-D6B0D5DA5498}"/>
              </a:ext>
            </a:extLst>
          </p:cNvPr>
          <p:cNvSpPr/>
          <p:nvPr/>
        </p:nvSpPr>
        <p:spPr>
          <a:xfrm>
            <a:off x="7914236" y="615641"/>
            <a:ext cx="2314575" cy="273601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724D2C-3A87-C795-A5D9-A9ABEB7DFAE9}"/>
              </a:ext>
            </a:extLst>
          </p:cNvPr>
          <p:cNvSpPr txBox="1"/>
          <p:nvPr/>
        </p:nvSpPr>
        <p:spPr>
          <a:xfrm>
            <a:off x="8057111" y="665792"/>
            <a:ext cx="20383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Commands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D37275-489A-17C7-A2E4-8124469B6D06}"/>
              </a:ext>
            </a:extLst>
          </p:cNvPr>
          <p:cNvSpPr/>
          <p:nvPr/>
        </p:nvSpPr>
        <p:spPr>
          <a:xfrm>
            <a:off x="8038061" y="1128415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dirty="0"/>
              <a:t>Submit Rx</a:t>
            </a:r>
            <a:r>
              <a:rPr lang="en-US" sz="1600" noProof="0" dirty="0"/>
              <a:t> PA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072F01-F75B-4A22-3D79-2A14E74728C5}"/>
              </a:ext>
            </a:extLst>
          </p:cNvPr>
          <p:cNvSpPr/>
          <p:nvPr/>
        </p:nvSpPr>
        <p:spPr>
          <a:xfrm>
            <a:off x="8028536" y="1842250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Submit PAC PA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64E5FA-67E6-F399-86D4-EFDD5D6D6D7A}"/>
              </a:ext>
            </a:extLst>
          </p:cNvPr>
          <p:cNvSpPr/>
          <p:nvPr/>
        </p:nvSpPr>
        <p:spPr>
          <a:xfrm>
            <a:off x="8028536" y="2584318"/>
            <a:ext cx="2066925" cy="6328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600" noProof="0" dirty="0"/>
              <a:t>Approve Rx PA 2</a:t>
            </a:r>
          </a:p>
        </p:txBody>
      </p:sp>
    </p:spTree>
    <p:extLst>
      <p:ext uri="{BB962C8B-B14F-4D97-AF65-F5344CB8AC3E}">
        <p14:creationId xmlns:p14="http://schemas.microsoft.com/office/powerpoint/2010/main" val="40950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Evernorth 16:9">
  <a:themeElements>
    <a:clrScheme name="Evernorth 2021">
      <a:dk1>
        <a:srgbClr val="000000"/>
      </a:dk1>
      <a:lt1>
        <a:srgbClr val="FFFFFF"/>
      </a:lt1>
      <a:dk2>
        <a:srgbClr val="2A2A2A"/>
      </a:dk2>
      <a:lt2>
        <a:srgbClr val="F7F7F7"/>
      </a:lt2>
      <a:accent1>
        <a:srgbClr val="3EFFC0"/>
      </a:accent1>
      <a:accent2>
        <a:srgbClr val="0033FF"/>
      </a:accent2>
      <a:accent3>
        <a:srgbClr val="33CCFF"/>
      </a:accent3>
      <a:accent4>
        <a:srgbClr val="CCFF66"/>
      </a:accent4>
      <a:accent5>
        <a:srgbClr val="66CC33"/>
      </a:accent5>
      <a:accent6>
        <a:srgbClr val="D5D5D5"/>
      </a:accent6>
      <a:hlink>
        <a:srgbClr val="0033FF"/>
      </a:hlink>
      <a:folHlink>
        <a:srgbClr val="0033FF"/>
      </a:folHlink>
    </a:clrScheme>
    <a:fontScheme name="Cigna 2020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Evernorth.potx" id="{CF99AB89-BA1D-443F-B964-59F6B3F98DD3}" vid="{9B147206-36C6-4C9B-A1BE-3863A2B43C27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11.xml><?xml version="1.0" encoding="utf-8"?>
<TemplafySlideTemplateConfiguration><![CDATA[{"slideVersion":0,"isValidatorEnabled":false,"isLocked":false,"elementsMetadata":[],"slideId":"637613426736953145","enableDocumentContentUpdater":true,"version":"1.12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2.xml><?xml version="1.0" encoding="utf-8"?>
<TemplafyFormConfiguration><![CDATA[{"formFields":[{"dataSource":"Confidentiality","displayColumn":"cigna_confidentiality","defaultValue":"2","hideIfNoUserInteractionRequired":false,"distinct":true,"required":false,"autoSelectFirstOption":false,"helpTexts":{"prefix":"","postfix":""},"spacing":{},"type":"dropDown","name":"Cigna_Confidentiality","label":"Internal Stamp Only","fullyQualifiedName":"Cigna_Confidentiality"}],"formDataEntries":[{"name":"Cigna_Confidentiality","value":"aKBTu2fPbzfKbYCIYAfo4Q=="}]}]]></TemplafyFormConfiguration>
</file>

<file path=customXml/item3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4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TemplateConfiguration><![CDATA[{"elementsMetadata":[{"type":"shape","id":"f0c64a55-9e5f-4f36-993e-4f6e3c7c1da7","elementConfiguration":{"binding":"Form.Cigna_Confidentiality.EvernorthConfidentiality","disableUpdates":false,"type":"text"}},{"type":"shape","id":"7f8b88c7-7057-48b0-b2cb-aff3b038618f","elementConfiguration":{"binding":"Form.Cigna_Confidentiality.Cigna_confidentiality","disableUpdates":false,"type":"text"}},{"type":"shape","id":"5dbaec42-b1c1-4407-8b0c-dacf25f09d94","elementConfiguration":{"binding":"Form.Cigna_Confidentiality.EvernorthConfidentiality","disableUpdates":false,"type":"text"}},{"type":"shape","id":"0447e1f6-357f-4723-a50c-574d54d7ab4a","elementConfiguration":{"binding":"Form.Cigna_Confidentiality.Cigna_confidentiality","disableUpdates":false,"type":"text"}},{"type":"shape","id":"c6ffe149-018d-4898-98e9-51ebc92a489c","elementConfiguration":{"binding":"Form.Cigna_Confidentiality.EvernorthConfidentiality","disableUpdates":false,"type":"text"}},{"type":"shape","id":"bddf949e-8a08-4915-a441-042d5562f3ee","elementConfiguration":{"binding":"Form.Cigna_Confidentiality.Cigna_confidentiality","disableUpdates":false,"type":"text"}},{"type":"shape","id":"c641d740-4d84-4762-8a58-242e834337a3","elementConfiguration":{"binding":"Form.Cigna_Confidentiality.EvernorthConfidentiality","disableUpdates":false,"type":"text"}},{"type":"shape","id":"e04f3f0b-e4d7-44cb-9089-8c57be0396b8","elementConfiguration":{"binding":"Form.Cigna_Confidentiality.Cigna_confidentiality","disableUpdates":false,"type":"text"}},{"type":"shape","id":"547ba180-6d7b-41b1-b4f8-ff8aa7f1b8d9","elementConfiguration":{"binding":"Form.Cigna_Confidentiality.EvernorthConfidentiality","disableUpdates":false,"type":"text"}},{"type":"shape","id":"86d0c498-3a14-4529-8832-63db9684a2ff","elementConfiguration":{"binding":"Form.Cigna_Confidentiality.Cigna_confidentiality","disableUpdates":false,"type":"text"}},{"type":"shape","id":"235c2134-719c-4ca7-91ea-c4623d069c35","elementConfiguration":{"binding":"Form.Cigna_Confidentiality.EvernorthConfidentiality","disableUpdates":false,"type":"text"}},{"type":"shape","id":"2e54a093-e819-42ea-bc33-4154b0cd7054","elementConfiguration":{"binding":"Form.Cigna_Confidentiality.Cigna_confidentiality","disableUpdates":false,"type":"text"}},{"type":"shape","id":"d9445c1d-6298-4ff1-932f-28d4c8702774","elementConfiguration":{"binding":"Form.Cigna_Confidentiality.EvernorthConfidentiality","disableUpdates":false,"type":"text"}},{"type":"shape","id":"15631e0e-255d-4ad4-b3f7-81df8b50f8bc","elementConfiguration":{"binding":"Form.Cigna_Confidentiality.Cigna_confidentiality","disableUpdates":false,"type":"text"}},{"type":"shape","id":"2dee36b9-9751-4ded-a149-85d8757825e3","elementConfiguration":{"binding":"Form.Cigna_Confidentiality.EvernorthConfidentiality","disableUpdates":false,"type":"text"}},{"type":"shape","id":"19aff1d1-d366-41dd-95a5-9798f8e71004","elementConfiguration":{"binding":"Form.Cigna_Confidentiality.Cigna_confidentiality","disableUpdates":false,"type":"text"}},{"type":"shape","id":"2caf9668-f89d-4bda-a5b9-61d472741e49","elementConfiguration":{"binding":"Form.Cigna_Confidentiality.EvernorthConfidentiality","disableUpdates":false,"type":"text"}},{"type":"shape","id":"b5d0465d-619b-4aa3-897f-ac62da73575c","elementConfiguration":{"binding":"Form.Cigna_Confidentiality.Cigna_confidentiality","disableUpdates":false,"type":"text"}},{"type":"shape","id":"b4e207ad-6d83-4c79-83ff-4003187b004f","elementConfiguration":{"binding":"Form.Cigna_Confidentiality.EvernorthConfidentiality","disableUpdates":false,"type":"text"}},{"type":"shape","id":"b8977812-2056-40dc-8898-3d3de5394739","elementConfiguration":{"binding":"Form.Cigna_Confidentiality.Cigna_confidentiality","disableUpdates":false,"type":"text"}},{"type":"shape","id":"b9617627-b491-4480-b334-b8b23bcefbf6","elementConfiguration":{"binding":"Form.Cigna_Confidentiality.EvernorthConfidentiality","disableUpdates":false,"type":"text"}},{"type":"shape","id":"09ebe668-4851-4c45-a3ed-9b10ee1dca6b","elementConfiguration":{"binding":"Form.Cigna_Confidentiality.Cigna_confidentiality","disableUpdates":false,"type":"text"}},{"type":"shape","id":"88aec523-185c-4e5d-a823-4f131765dae9","elementConfiguration":{"binding":"Form.Cigna_Confidentiality.EvernorthConfidentiality","disableUpdates":false,"type":"text"}},{"type":"shape","id":"5467599f-b744-4321-8b46-531200d33e90","elementConfiguration":{"binding":"Form.Cigna_Confidentiality.Cigna_confidentiality","disableUpdates":false,"type":"text"}},{"type":"shape","id":"c328b3a5-7a82-48ba-b4ca-a950acbc7a4f","elementConfiguration":{"binding":"Form.Cigna_Confidentiality.EvernorthConfidentiality","disableUpdates":false,"type":"text"}},{"type":"shape","id":"aae1d233-12d0-458e-8f5b-0b0c0ee073ea","elementConfiguration":{"binding":"Form.Cigna_Confidentiality.Cigna_confidentiality","disableUpdates":false,"type":"text"}},{"type":"shape","id":"0696453b-099a-48cc-901c-34f7c64ab139","elementConfiguration":{"binding":"Form.Cigna_Confidentiality.EvernorthConfidentiality","disableUpdates":false,"type":"text"}},{"type":"shape","id":"978ce250-14ca-4887-9b67-58a52e1173b4","elementConfiguration":{"binding":"Form.Cigna_Confidentiality.Cigna_confidentiality","disableUpdates":false,"type":"text"}}],"transformationConfigurations":[{"language":"{{DocumentLanguage}}","disableUpdates":false,"type":"proofingLanguage"}],"templateName":"","templateDescription":"","enableDocumentContentUpdater":true,"version":"1.12"}]]></Templafy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72020D8-0F8A-4694-A5D5-3FD346308DB0}">
  <ds:schemaRefs/>
</ds:datastoreItem>
</file>

<file path=customXml/itemProps10.xml><?xml version="1.0" encoding="utf-8"?>
<ds:datastoreItem xmlns:ds="http://schemas.openxmlformats.org/officeDocument/2006/customXml" ds:itemID="{4AC0B724-D299-44A2-8056-38E2FA447AD1}">
  <ds:schemaRefs/>
</ds:datastoreItem>
</file>

<file path=customXml/itemProps11.xml><?xml version="1.0" encoding="utf-8"?>
<ds:datastoreItem xmlns:ds="http://schemas.openxmlformats.org/officeDocument/2006/customXml" ds:itemID="{12546B32-2351-4076-83EF-E5A9B4AFAD40}">
  <ds:schemaRefs/>
</ds:datastoreItem>
</file>

<file path=customXml/itemProps12.xml><?xml version="1.0" encoding="utf-8"?>
<ds:datastoreItem xmlns:ds="http://schemas.openxmlformats.org/officeDocument/2006/customXml" ds:itemID="{6D58C35B-A86D-4831-A748-0749BF4D8337}">
  <ds:schemaRefs/>
</ds:datastoreItem>
</file>

<file path=customXml/itemProps13.xml><?xml version="1.0" encoding="utf-8"?>
<ds:datastoreItem xmlns:ds="http://schemas.openxmlformats.org/officeDocument/2006/customXml" ds:itemID="{06ED3D58-CE47-4003-B78F-808F3949F488}">
  <ds:schemaRefs/>
</ds:datastoreItem>
</file>

<file path=customXml/itemProps14.xml><?xml version="1.0" encoding="utf-8"?>
<ds:datastoreItem xmlns:ds="http://schemas.openxmlformats.org/officeDocument/2006/customXml" ds:itemID="{69959F0B-2648-4794-8D32-9E1511ED07D7}">
  <ds:schemaRefs/>
</ds:datastoreItem>
</file>

<file path=customXml/itemProps2.xml><?xml version="1.0" encoding="utf-8"?>
<ds:datastoreItem xmlns:ds="http://schemas.openxmlformats.org/officeDocument/2006/customXml" ds:itemID="{180E6B4A-02B3-49EE-B6F9-C0FE6F86CE81}">
  <ds:schemaRefs/>
</ds:datastoreItem>
</file>

<file path=customXml/itemProps3.xml><?xml version="1.0" encoding="utf-8"?>
<ds:datastoreItem xmlns:ds="http://schemas.openxmlformats.org/officeDocument/2006/customXml" ds:itemID="{1CA69EE6-7028-4BB6-9709-14FC4BEDFB61}">
  <ds:schemaRefs/>
</ds:datastoreItem>
</file>

<file path=customXml/itemProps4.xml><?xml version="1.0" encoding="utf-8"?>
<ds:datastoreItem xmlns:ds="http://schemas.openxmlformats.org/officeDocument/2006/customXml" ds:itemID="{563AD168-92DF-4FF0-AB4D-6DFA100D0EB1}">
  <ds:schemaRefs/>
</ds:datastoreItem>
</file>

<file path=customXml/itemProps5.xml><?xml version="1.0" encoding="utf-8"?>
<ds:datastoreItem xmlns:ds="http://schemas.openxmlformats.org/officeDocument/2006/customXml" ds:itemID="{7B381CCC-92D9-4B7F-845F-88D7B1815A9C}">
  <ds:schemaRefs/>
</ds:datastoreItem>
</file>

<file path=customXml/itemProps6.xml><?xml version="1.0" encoding="utf-8"?>
<ds:datastoreItem xmlns:ds="http://schemas.openxmlformats.org/officeDocument/2006/customXml" ds:itemID="{9E4D2E6F-FE49-4FFB-A5F2-EDA5AAB1D111}">
  <ds:schemaRefs/>
</ds:datastoreItem>
</file>

<file path=customXml/itemProps7.xml><?xml version="1.0" encoding="utf-8"?>
<ds:datastoreItem xmlns:ds="http://schemas.openxmlformats.org/officeDocument/2006/customXml" ds:itemID="{54C081D5-428B-472D-BCDF-DB206DE580DE}">
  <ds:schemaRefs/>
</ds:datastoreItem>
</file>

<file path=customXml/itemProps8.xml><?xml version="1.0" encoding="utf-8"?>
<ds:datastoreItem xmlns:ds="http://schemas.openxmlformats.org/officeDocument/2006/customXml" ds:itemID="{DCB564C8-A237-475B-B0A2-F7FBB27790CC}">
  <ds:schemaRefs/>
</ds:datastoreItem>
</file>

<file path=customXml/itemProps9.xml><?xml version="1.0" encoding="utf-8"?>
<ds:datastoreItem xmlns:ds="http://schemas.openxmlformats.org/officeDocument/2006/customXml" ds:itemID="{B33D2C91-E459-4CF4-9F99-749046AC51D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947</Words>
  <Application>Microsoft Office PowerPoint</Application>
  <PresentationFormat>Widescreen</PresentationFormat>
  <Paragraphs>202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Segoe UI</vt:lpstr>
      <vt:lpstr>Evernorth 16:9</vt:lpstr>
      <vt:lpstr>Events All The Way Down: Event Sourcing vs EDAs</vt:lpstr>
      <vt:lpstr>Agenda</vt:lpstr>
      <vt:lpstr>What’s an Event?</vt:lpstr>
      <vt:lpstr>What’s an Event?</vt:lpstr>
      <vt:lpstr>What’s an Event-Driven Architecture?</vt:lpstr>
      <vt:lpstr>What’s an Event-Driven Architecture?</vt:lpstr>
      <vt:lpstr>What’s an Event-Driven Architecture?</vt:lpstr>
      <vt:lpstr>What’s Event-Sourcing?</vt:lpstr>
      <vt:lpstr>What’s Event-Sourcing?</vt:lpstr>
      <vt:lpstr>What’s Event-Sourcing?</vt:lpstr>
      <vt:lpstr>What’s Event-Sourcing?</vt:lpstr>
      <vt:lpstr>Compare EDAs with Event-Sourcing Similarities</vt:lpstr>
      <vt:lpstr>Compare EDAs with Event-Sourcing Differences</vt:lpstr>
      <vt:lpstr>Can they play nice together?</vt:lpstr>
      <vt:lpstr>PowerPoint Presentation</vt:lpstr>
      <vt:lpstr>In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2021-07-08T09:02:18Z</dcterms:created>
  <dcterms:modified xsi:type="dcterms:W3CDTF">2022-09-18T23:35:43Z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enantId">
    <vt:lpwstr>cigna</vt:lpwstr>
  </property>
  <property fmtid="{D5CDD505-2E9C-101B-9397-08002B2CF9AE}" pid="3" name="TemplafyTemplateId">
    <vt:lpwstr>637473387261166379</vt:lpwstr>
  </property>
  <property fmtid="{D5CDD505-2E9C-101B-9397-08002B2CF9AE}" pid="4" name="TemplafyUserProfileId">
    <vt:lpwstr>637560228367785803</vt:lpwstr>
  </property>
  <property fmtid="{D5CDD505-2E9C-101B-9397-08002B2CF9AE}" pid="5" name="TemplafyLanguageCode">
    <vt:lpwstr>en-US</vt:lpwstr>
  </property>
</Properties>
</file>