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9"/>
  </p:sldMasterIdLst>
  <p:notesMasterIdLst>
    <p:notesMasterId r:id="rId18"/>
  </p:notesMasterIdLst>
  <p:handoutMasterIdLst>
    <p:handoutMasterId r:id="rId19"/>
  </p:handoutMasterIdLst>
  <p:sldIdLst>
    <p:sldId id="324" r:id="rId10"/>
    <p:sldId id="325" r:id="rId11"/>
    <p:sldId id="330" r:id="rId12"/>
    <p:sldId id="359" r:id="rId13"/>
    <p:sldId id="360" r:id="rId14"/>
    <p:sldId id="361" r:id="rId15"/>
    <p:sldId id="362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8549" autoAdjust="0"/>
  </p:normalViewPr>
  <p:slideViewPr>
    <p:cSldViewPr snapToGrid="0" showGuides="1">
      <p:cViewPr varScale="1">
        <p:scale>
          <a:sx n="100" d="100"/>
          <a:sy n="10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03/01/2023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You’re never sitting still - </a:t>
            </a:r>
            <a:r>
              <a:rPr lang="en-US" sz="1800" b="1" dirty="0">
                <a:solidFill>
                  <a:schemeClr val="bg1"/>
                </a:solidFill>
              </a:rPr>
              <a:t>You’re either getting better…or getting worse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Scrum teams have Retrospectives (an end-of-sprint “team ceremony” in scrum) that serve the same purpose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Scrum teams are challenged to constantly improve…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How quickly they deliver value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Stability of their solutions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Trust on the team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Skills on the team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Relationships with stakeholders</a:t>
            </a:r>
          </a:p>
          <a:p>
            <a:r>
              <a:rPr lang="en-US" sz="1800" b="0" i="1" dirty="0">
                <a:solidFill>
                  <a:schemeClr val="bg1"/>
                </a:solidFill>
              </a:rPr>
              <a:t>Individuals who don’t get to work with a team need to work on the same things</a:t>
            </a:r>
          </a:p>
          <a:p>
            <a:r>
              <a:rPr lang="en-US" sz="1800" b="1" i="1" dirty="0">
                <a:solidFill>
                  <a:schemeClr val="bg1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…</a:t>
            </a:r>
            <a:r>
              <a:rPr lang="en-US" sz="1800" b="1" dirty="0">
                <a:solidFill>
                  <a:schemeClr val="bg1"/>
                </a:solidFill>
              </a:rPr>
              <a:t>including trust</a:t>
            </a:r>
            <a:r>
              <a:rPr lang="en-US" sz="1800" dirty="0">
                <a:solidFill>
                  <a:schemeClr val="bg1"/>
                </a:solidFill>
              </a:rPr>
              <a:t>: trust in themselves that they can do the job well!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Now, staff at all levels do thinking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Planning, improving, etc.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Marquet</a:t>
            </a:r>
            <a:r>
              <a:rPr lang="en-US" sz="1800" dirty="0">
                <a:solidFill>
                  <a:schemeClr val="bg1"/>
                </a:solidFill>
              </a:rPr>
              <a:t> calls the “in the flow” doing of work </a:t>
            </a:r>
            <a:r>
              <a:rPr lang="en-US" sz="1800" b="0" dirty="0" err="1">
                <a:solidFill>
                  <a:schemeClr val="bg1"/>
                </a:solidFill>
              </a:rPr>
              <a:t>Redwork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And he calls the </a:t>
            </a:r>
            <a:r>
              <a:rPr lang="en-US" sz="1800" i="1" dirty="0">
                <a:solidFill>
                  <a:schemeClr val="bg1"/>
                </a:solidFill>
              </a:rPr>
              <a:t>thinking about </a:t>
            </a:r>
            <a:r>
              <a:rPr lang="en-US" sz="1800" dirty="0">
                <a:solidFill>
                  <a:schemeClr val="bg1"/>
                </a:solidFill>
              </a:rPr>
              <a:t>the work </a:t>
            </a:r>
            <a:r>
              <a:rPr lang="en-US" sz="1800" b="0" dirty="0" err="1">
                <a:solidFill>
                  <a:schemeClr val="bg1"/>
                </a:solidFill>
              </a:rPr>
              <a:t>Bluework</a:t>
            </a:r>
            <a:r>
              <a:rPr lang="en-US" sz="1800" dirty="0">
                <a:solidFill>
                  <a:schemeClr val="bg1"/>
                </a:solidFill>
              </a:rPr>
              <a:t>.  It involves: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Planning the </a:t>
            </a:r>
            <a:r>
              <a:rPr lang="en-US" sz="1800" dirty="0" err="1">
                <a:solidFill>
                  <a:schemeClr val="bg1"/>
                </a:solidFill>
              </a:rPr>
              <a:t>redwork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>
                <a:solidFill>
                  <a:schemeClr val="bg1"/>
                </a:solidFill>
              </a:rPr>
              <a:t>What, How, and For how long?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Reflecting on the </a:t>
            </a:r>
            <a:r>
              <a:rPr lang="en-US" sz="1800" dirty="0" err="1">
                <a:solidFill>
                  <a:schemeClr val="bg1"/>
                </a:solidFill>
              </a:rPr>
              <a:t>redwork</a:t>
            </a:r>
            <a:r>
              <a:rPr lang="en-US" sz="1800" dirty="0">
                <a:solidFill>
                  <a:schemeClr val="bg1"/>
                </a:solidFill>
              </a:rPr>
              <a:t> period just finished – </a:t>
            </a:r>
            <a:r>
              <a:rPr lang="en-US" sz="1800" b="1" dirty="0">
                <a:solidFill>
                  <a:schemeClr val="bg1"/>
                </a:solidFill>
              </a:rPr>
              <a:t>What went well?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Choosing improvements for the next </a:t>
            </a:r>
            <a:r>
              <a:rPr lang="en-US" sz="1800" dirty="0" err="1">
                <a:solidFill>
                  <a:schemeClr val="bg1"/>
                </a:solidFill>
              </a:rPr>
              <a:t>redwork</a:t>
            </a:r>
            <a:r>
              <a:rPr lang="en-US" sz="1800" dirty="0">
                <a:solidFill>
                  <a:schemeClr val="bg1"/>
                </a:solidFill>
              </a:rPr>
              <a:t> period – </a:t>
            </a:r>
            <a:r>
              <a:rPr lang="en-US" sz="1800" b="1" dirty="0">
                <a:solidFill>
                  <a:schemeClr val="bg1"/>
                </a:solidFill>
              </a:rPr>
              <a:t>What can we do better?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1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Ask yourself questions about how you’re doing.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 Your questions should reflect how you define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your </a:t>
            </a:r>
            <a:r>
              <a:rPr lang="en-US" sz="1800" b="1" i="1" dirty="0">
                <a:solidFill>
                  <a:schemeClr val="bg1"/>
                </a:solidFill>
                <a:sym typeface="Wingdings" panose="05000000000000000000" pitchFamily="2" charset="2"/>
              </a:rPr>
              <a:t>particular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role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Your questions will be </a:t>
            </a:r>
            <a:r>
              <a:rPr lang="en-US" sz="1800" b="0" dirty="0">
                <a:solidFill>
                  <a:schemeClr val="bg1"/>
                </a:solidFill>
              </a:rPr>
              <a:t>only yours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My questions probably won’t make sense to you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Things to consider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</a:t>
            </a:r>
            <a:r>
              <a:rPr lang="en-US" sz="1800" b="0" dirty="0">
                <a:solidFill>
                  <a:schemeClr val="bg1"/>
                </a:solidFill>
              </a:rPr>
              <a:t>Keep it </a:t>
            </a:r>
            <a:r>
              <a:rPr lang="en-US" sz="1800" b="0" dirty="0">
                <a:solidFill>
                  <a:srgbClr val="3EFFC0"/>
                </a:solidFill>
              </a:rPr>
              <a:t>positive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– </a:t>
            </a:r>
            <a:r>
              <a:rPr lang="en-US" sz="1800" b="1" dirty="0">
                <a:solidFill>
                  <a:schemeClr val="bg1"/>
                </a:solidFill>
              </a:rPr>
              <a:t>You’ll stop doing Personal </a:t>
            </a:r>
            <a:r>
              <a:rPr lang="en-US" sz="1800" b="1" dirty="0" err="1">
                <a:solidFill>
                  <a:schemeClr val="bg1"/>
                </a:solidFill>
              </a:rPr>
              <a:t>Bluework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if you get yourself depressed every time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</a:t>
            </a:r>
            <a:r>
              <a:rPr lang="en-US" sz="1800" b="0" dirty="0">
                <a:solidFill>
                  <a:schemeClr val="bg1"/>
                </a:solidFill>
              </a:rPr>
              <a:t>Reflect on what </a:t>
            </a:r>
            <a:r>
              <a:rPr lang="en-US" sz="1800" b="0" dirty="0">
                <a:solidFill>
                  <a:srgbClr val="3EFFC0"/>
                </a:solidFill>
              </a:rPr>
              <a:t>you</a:t>
            </a:r>
            <a:r>
              <a:rPr lang="en-US" sz="1800" b="0" i="1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bg1"/>
                </a:solidFill>
              </a:rPr>
              <a:t>did well </a:t>
            </a:r>
            <a:r>
              <a:rPr lang="en-US" sz="1800" dirty="0">
                <a:solidFill>
                  <a:schemeClr val="bg1"/>
                </a:solidFill>
              </a:rPr>
              <a:t>– Keeps you </a:t>
            </a:r>
            <a:r>
              <a:rPr lang="en-US" sz="1800" b="1" dirty="0">
                <a:solidFill>
                  <a:schemeClr val="bg1"/>
                </a:solidFill>
              </a:rPr>
              <a:t>motivated</a:t>
            </a:r>
            <a:r>
              <a:rPr lang="en-US" sz="1800" dirty="0">
                <a:solidFill>
                  <a:schemeClr val="bg1"/>
                </a:solidFill>
              </a:rPr>
              <a:t>, shows the </a:t>
            </a:r>
            <a:r>
              <a:rPr lang="en-US" sz="1800" b="1" dirty="0">
                <a:solidFill>
                  <a:schemeClr val="bg1"/>
                </a:solidFill>
              </a:rPr>
              <a:t>value you’re bringing</a:t>
            </a:r>
            <a:r>
              <a:rPr lang="en-US" sz="1800" dirty="0">
                <a:solidFill>
                  <a:schemeClr val="bg1"/>
                </a:solidFill>
              </a:rPr>
              <a:t>, and provides </a:t>
            </a:r>
            <a:r>
              <a:rPr lang="en-US" sz="1800" b="1" dirty="0">
                <a:solidFill>
                  <a:schemeClr val="bg1"/>
                </a:solidFill>
              </a:rPr>
              <a:t>talking points for O3s </a:t>
            </a:r>
            <a:r>
              <a:rPr lang="en-US" sz="1800" dirty="0">
                <a:solidFill>
                  <a:schemeClr val="bg1"/>
                </a:solidFill>
              </a:rPr>
              <a:t>with a difficult boss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US" sz="1800" b="1" dirty="0">
                <a:solidFill>
                  <a:srgbClr val="3EFFC0"/>
                </a:solidFill>
                <a:sym typeface="Wingdings" panose="05000000000000000000" pitchFamily="2" charset="2"/>
              </a:rPr>
              <a:t>Short list </a:t>
            </a:r>
            <a:r>
              <a:rPr lang="en-US" sz="1800" b="0" dirty="0">
                <a:solidFill>
                  <a:schemeClr val="bg1"/>
                </a:solidFill>
                <a:sym typeface="Wingdings" panose="05000000000000000000" pitchFamily="2" charset="2"/>
              </a:rPr>
              <a:t>improvements to make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–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Don’t boil the ocean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.  Capture ideas, but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limit improvements to 1-3 things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to keep your productivity from falling victim to your improvement.</a:t>
            </a:r>
          </a:p>
          <a:p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r>
              <a:rPr lang="en-US" sz="1800" b="0" dirty="0">
                <a:solidFill>
                  <a:schemeClr val="bg1"/>
                </a:solidFill>
                <a:sym typeface="Wingdings" panose="05000000000000000000" pitchFamily="2" charset="2"/>
              </a:rPr>
              <a:t>Keep a </a:t>
            </a:r>
            <a:r>
              <a:rPr lang="en-US" sz="1800" b="0" dirty="0">
                <a:solidFill>
                  <a:srgbClr val="3EFFC0"/>
                </a:solidFill>
                <a:sym typeface="Wingdings" panose="05000000000000000000" pitchFamily="2" charset="2"/>
              </a:rPr>
              <a:t>regular</a:t>
            </a:r>
            <a:r>
              <a:rPr lang="en-US" sz="1800" b="0" dirty="0">
                <a:solidFill>
                  <a:schemeClr val="bg1"/>
                </a:solidFill>
                <a:sym typeface="Wingdings" panose="05000000000000000000" pitchFamily="2" charset="2"/>
              </a:rPr>
              <a:t> cadence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–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Form the good habit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of introspection!  Also helps to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timebox experiments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, and provides a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frequency for capturing data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on your progress.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1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842598"/>
            <a:ext cx="8556988" cy="1820862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70809C9-BA48-4A28-B8CF-92FA8B271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8" cy="2439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5CDCBC-0F41-41CE-899D-BDF05F680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FD67-813A-47D6-93D5-82C8D380F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5EEFFD9-A2F0-46DC-A7BD-71A765012766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0B8742-C532-4276-A55B-E4E96C675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" descr="{&quot;templafy&quot;:{&quot;id&quot;:&quot;547ba180-6d7b-41b1-b4f8-ff8aa7f1b8d9&quot;}}" title="Form.Cigna_Confidentiality.EvernorthConfidentiality">
            <a:extLst>
              <a:ext uri="{FF2B5EF4-FFF2-40B4-BE49-F238E27FC236}">
                <a16:creationId xmlns:a16="http://schemas.microsoft.com/office/drawing/2014/main" id="{C20DE79F-6308-486F-873C-4D4FAED5AC1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2" name="text" descr="{&quot;templafy&quot;:{&quot;id&quot;:&quot;86d0c498-3a14-4529-8832-63db9684a2ff&quot;}}" title="Form.Cigna_Confidentiality.Cigna_confidentiality">
            <a:extLst>
              <a:ext uri="{FF2B5EF4-FFF2-40B4-BE49-F238E27FC236}">
                <a16:creationId xmlns:a16="http://schemas.microsoft.com/office/drawing/2014/main" id="{8C83A681-8413-4FB4-BB30-D7F89383A65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341020-96C8-4613-97C9-D3A4F3E2BEAC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9DB83E-41D5-4916-BA79-720394694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19CCF-CDC6-487F-8499-7A10CB4B4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823571-F84B-48FC-89FD-0CA13B222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24DDBB-3AFD-4645-A6B0-83933EC31346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78E7BD0E-27C8-430D-BAE4-F0A6C08D73C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1932" y="360000"/>
            <a:ext cx="2732106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XXXX-XXXX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0A57-127C-4DEF-AB06-FFF0DF48E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1838" y="360000"/>
            <a:ext cx="8559800" cy="6138000"/>
          </a:xfrm>
        </p:spPr>
        <p:txBody>
          <a:bodyPr tIns="468000" anchor="ctr"/>
          <a:lstStyle>
            <a:lvl1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F21B62-C4F4-4E29-BC6B-4327021AE59C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92904C-84EF-40AB-B25F-2EB150291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0" name="text" descr="{&quot;templafy&quot;:{&quot;id&quot;:&quot;d9445c1d-6298-4ff1-932f-28d4c8702774&quot;}}" title="Form.Cigna_Confidentiality.EvernorthConfidentiality">
            <a:extLst>
              <a:ext uri="{FF2B5EF4-FFF2-40B4-BE49-F238E27FC236}">
                <a16:creationId xmlns:a16="http://schemas.microsoft.com/office/drawing/2014/main" id="{5F9B0CBC-1AE4-4659-B35D-877B0314942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5631e0e-255d-4ad4-b3f7-81df8b50f8bc&quot;}}" title="Form.Cigna_Confidentiality.Cigna_confidentiality">
            <a:extLst>
              <a:ext uri="{FF2B5EF4-FFF2-40B4-BE49-F238E27FC236}">
                <a16:creationId xmlns:a16="http://schemas.microsoft.com/office/drawing/2014/main" id="{A159AC3E-12E3-4B1C-AE15-1DC6DF697E0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3599B9A-265E-48B1-A624-8755E27FCB18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1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agenda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98CD12B5-7C2C-492E-95CC-04945D0ABEA3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6ED9E-B5BB-4283-826A-1BC5F7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c6ffe149-018d-4898-98e9-51ebc92a489c&quot;}}" title="Form.Cigna_Confidentiality.EvernorthConfidentiality">
            <a:extLst>
              <a:ext uri="{FF2B5EF4-FFF2-40B4-BE49-F238E27FC236}">
                <a16:creationId xmlns:a16="http://schemas.microsoft.com/office/drawing/2014/main" id="{D5CD773A-E157-4D9A-A53D-7A5BE0C08C0D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bddf949e-8a08-4915-a441-042d5562f3ee&quot;}}" title="Form.Cigna_Confidentiality.Cigna_confidentiality">
            <a:extLst>
              <a:ext uri="{FF2B5EF4-FFF2-40B4-BE49-F238E27FC236}">
                <a16:creationId xmlns:a16="http://schemas.microsoft.com/office/drawing/2014/main" id="{52BA8FCB-04F7-461A-99E7-B15F176C946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2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8AF732-8644-4777-A412-FBE26EAC8B14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38F-58E3-4A4E-B317-D556CB4BD7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400" y="129600"/>
            <a:ext cx="7588250" cy="2690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cap="all" spc="150" baseline="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9912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488" y="1608138"/>
            <a:ext cx="5645150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52F9DB5-248F-47E7-A76C-76CB21AAC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5BC739D3-B727-456F-B7C6-A0BA01E092E8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9" y="1608138"/>
            <a:ext cx="3706811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608138"/>
            <a:ext cx="3703637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E692-02A6-4F11-A231-6703A0AE1F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28000" y="1608138"/>
            <a:ext cx="3703638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281E362-EFF0-46A7-978C-2F46B77AD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9582FA-1A3E-480C-9896-4127CAA226DA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BD18B41-82B5-4DE4-A301-53A11C4B0C38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036C9A-58D8-4CD5-8553-B64CAC3D22A8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30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6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194256"/>
            <a:ext cx="6618287" cy="4777919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88F304F-8934-49D4-A37E-C5947342D0B9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7587024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0"/>
            <a:ext cx="7587025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BDD9EDA-9937-4E4A-B139-CEF9DD452326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1" name="text" descr="{&quot;templafy&quot;:{&quot;id&quot;:&quot;c641d740-4d84-4762-8a58-242e834337a3&quot;}}" title="Form.Cigna_Confidentiality.EvernorthConfidentiality">
            <a:extLst>
              <a:ext uri="{FF2B5EF4-FFF2-40B4-BE49-F238E27FC236}">
                <a16:creationId xmlns:a16="http://schemas.microsoft.com/office/drawing/2014/main" id="{4AB505AC-05E9-49C6-AEB8-F8C7367257B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e04f3f0b-e4d7-44cb-9089-8c57be0396b8&quot;}}" title="Form.Cigna_Confidentiality.Cigna_confidentiality">
            <a:extLst>
              <a:ext uri="{FF2B5EF4-FFF2-40B4-BE49-F238E27FC236}">
                <a16:creationId xmlns:a16="http://schemas.microsoft.com/office/drawing/2014/main" id="{6A154A6A-08DA-4759-AEAC-EDEA5E65EE8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71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E4101F5-5257-482E-A538-ADAC9A73086C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E62EB-2D81-8B43-A566-88ABEC772BE9}"/>
              </a:ext>
            </a:extLst>
          </p:cNvPr>
          <p:cNvSpPr/>
          <p:nvPr userDrawn="1"/>
        </p:nvSpPr>
        <p:spPr>
          <a:xfrm>
            <a:off x="6319777" y="520861"/>
            <a:ext cx="5416952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04863" indent="-265113"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BB9BF0F-1019-415A-BF12-F21B115F8848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37F22-DBA2-4F47-8C19-81662A5DF9A9}"/>
              </a:ext>
            </a:extLst>
          </p:cNvPr>
          <p:cNvSpPr/>
          <p:nvPr userDrawn="1"/>
        </p:nvSpPr>
        <p:spPr>
          <a:xfrm>
            <a:off x="7359449" y="425191"/>
            <a:ext cx="4330981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EFCEC39-2372-4045-99EE-39B177B035B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FEFCC8B-062A-BD44-A926-C1136469C5B1}"/>
              </a:ext>
            </a:extLst>
          </p:cNvPr>
          <p:cNvSpPr/>
          <p:nvPr userDrawn="1"/>
        </p:nvSpPr>
        <p:spPr>
          <a:xfrm>
            <a:off x="8356921" y="659757"/>
            <a:ext cx="3379807" cy="5120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31ED8FA-6833-4B9B-BC29-AB9F487B0404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CF02C55-7208-48B3-80BE-7F51B362FBE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0A6DD46-B671-41B0-AFF3-D58E06547350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E96656-FB30-4DC0-B294-A53D43CC5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2dee36b9-9751-4ded-a149-85d8757825e3&quot;}}" title="Form.Cigna_Confidentiality.EvernorthConfidentiality">
            <a:extLst>
              <a:ext uri="{FF2B5EF4-FFF2-40B4-BE49-F238E27FC236}">
                <a16:creationId xmlns:a16="http://schemas.microsoft.com/office/drawing/2014/main" id="{179FA152-A235-4745-BF20-BDFAEAF315FA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9aff1d1-d366-41dd-95a5-9798f8e71004&quot;}}" title="Form.Cigna_Confidentiality.Cigna_confidentiality">
            <a:extLst>
              <a:ext uri="{FF2B5EF4-FFF2-40B4-BE49-F238E27FC236}">
                <a16:creationId xmlns:a16="http://schemas.microsoft.com/office/drawing/2014/main" id="{9E82B773-27FC-4A37-860F-91489E0132F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7AA79E-46A4-4FC7-8E3B-DE0BA004FD7B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73EC67-C24F-417A-8AFF-8C5956CA5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8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0B2BF0-6EC9-40DF-9CB4-4138D91B7E34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370681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0" y="1609199"/>
            <a:ext cx="3704080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214938" y="3600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214938" y="32544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2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91164" y="3600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91164" y="32544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A721E3A-672A-48B9-8C43-EE960D374719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4F0C388-2B1F-4F56-9D85-B290B98203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273526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1" y="1609199"/>
            <a:ext cx="2733245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43388" y="3600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8" y="32544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57242" y="3600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157242" y="32544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BCE8D801-EF6F-417A-AE54-EF4B467BE7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7130" y="3600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BC8AE6A5-C0DA-4E70-9B5B-794B2DD66E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0067130" y="32544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F3B26F-2B10-4C48-8742-ECF78E3EDE0B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78ECD0E-3051-48C9-B861-FC55CC541F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6618287" cy="106838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C94FD4-54C8-45B4-9DA7-E81EA29123C1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8556987" cy="1820863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9D95A4B-FCFC-48EF-98F8-6CE38573E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7" cy="17659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4356DE-44CC-4A57-B1CC-48C0CC55B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9C89-1139-49DB-8863-361B196D66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84929F5-B353-419F-879B-13513065700D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A9BC73-6944-4885-9960-E66A391BED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" descr="{&quot;templafy&quot;:{&quot;id&quot;:&quot;0696453b-099a-48cc-901c-34f7c64ab139&quot;}}" title="Form.Cigna_Confidentiality.EvernorthConfidentiality">
            <a:extLst>
              <a:ext uri="{FF2B5EF4-FFF2-40B4-BE49-F238E27FC236}">
                <a16:creationId xmlns:a16="http://schemas.microsoft.com/office/drawing/2014/main" id="{351F1E21-0C07-4F19-B8F7-5C8CCA364B4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978ce250-14ca-4887-9b67-58a52e1173b4&quot;}}" title="Form.Cigna_Confidentiality.Cigna_confidentiality">
            <a:extLst>
              <a:ext uri="{FF2B5EF4-FFF2-40B4-BE49-F238E27FC236}">
                <a16:creationId xmlns:a16="http://schemas.microsoft.com/office/drawing/2014/main" id="{8453E8F5-BB6A-474A-BE59-37FDF635B37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88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A655C7-CF4D-4744-9276-B426F65AE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6B3DB25-56C7-A24E-8BD8-29AD5E72A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29600"/>
            <a:ext cx="7589837" cy="26924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cap="all" spc="15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Category or Subtopic Goes Here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4106-8929-431D-8754-FFAC8DF7F73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r">
              <a:defRPr/>
            </a:lvl1pPr>
          </a:lstStyle>
          <a:p>
            <a:fld id="{91F2A218-8EC3-4ABD-95C2-C85E74315FA4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B85E8-E9A6-42E6-832D-DAE6C6B71D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8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793A-CEE2-4344-8BF2-10C43BA188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55E3C9A-D44E-4F76-AC89-1CD406B62E1D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FEE09BE-0BC3-4B9F-A94D-D67FDE9949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5E0337-74F5-4572-A0BC-0CB01539B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6" cy="1068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9ADD6E-C7FE-4C30-817F-771FC6C3F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text" descr="{&quot;templafy&quot;:{&quot;id&quot;:&quot;b4e207ad-6d83-4c79-83ff-4003187b004f&quot;}}" title="Form.Cigna_Confidentiality.EvernorthConfidentiality">
            <a:extLst>
              <a:ext uri="{FF2B5EF4-FFF2-40B4-BE49-F238E27FC236}">
                <a16:creationId xmlns:a16="http://schemas.microsoft.com/office/drawing/2014/main" id="{1F510359-C3CB-46BD-8EB1-4D7106D45B2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b8977812-2056-40dc-8898-3d3de5394739&quot;}}" title="Form.Cigna_Confidentiality.Cigna_confidentiality">
            <a:extLst>
              <a:ext uri="{FF2B5EF4-FFF2-40B4-BE49-F238E27FC236}">
                <a16:creationId xmlns:a16="http://schemas.microsoft.com/office/drawing/2014/main" id="{5D94009D-18AC-47B8-8A6C-B74CF145CAF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4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0C85652-6B06-4BCD-9A94-877AFB38C7DE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EDC7333-558C-4005-82A2-C278C95B6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6660" y="1523708"/>
            <a:ext cx="2786833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endParaRPr lang="en-US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073493" y="1791789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775" y="1523708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8654" y="3232912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79195" y="2509729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73493" y="3034518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85076" y="4223464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85076" y="5551617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29514" y="3844258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0257" y="1523708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58775" y="358775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 dirty="0"/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682" y="4551541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85075" y="4987076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682" y="2132936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5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invGray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invGray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invGray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 dirty="0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AC90A1C-3154-41CE-8000-9969C211DABE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b9617627-b491-4480-b334-b8b23bcefbf6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09ebe668-4851-4c45-a3ed-9b10ee1dca6b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2caf9668-f89d-4bda-a5b9-61d472741e49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b5d0465d-619b-4aa3-897f-ac62da73575c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70F7CC-6F44-4B1E-9CD8-24DA9F690952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4475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235c2134-719c-4ca7-91ea-c4623d069c35&quot;}}" title="Form.Cigna_Confidentiality.EvernorthConfidentiality">
            <a:extLst>
              <a:ext uri="{FF2B5EF4-FFF2-40B4-BE49-F238E27FC236}">
                <a16:creationId xmlns:a16="http://schemas.microsoft.com/office/drawing/2014/main" id="{2AB6C64D-3766-457C-953B-443416D8A0E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2e54a093-e819-42ea-bc33-4154b0cd7054&quot;}}" title="Form.Cigna_Confidentiality.Cigna_confidentiality">
            <a:extLst>
              <a:ext uri="{FF2B5EF4-FFF2-40B4-BE49-F238E27FC236}">
                <a16:creationId xmlns:a16="http://schemas.microsoft.com/office/drawing/2014/main" id="{A5D8DB24-F7D7-4234-80CA-B6417442A45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9C2A2F5-A266-42EA-AAAE-A14820526928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5dbaec42-b1c1-4407-8b0c-dacf25f09d94&quot;}}" title="Form.Cigna_Confidentiality.EvernorthConfidentiality">
            <a:extLst>
              <a:ext uri="{FF2B5EF4-FFF2-40B4-BE49-F238E27FC236}">
                <a16:creationId xmlns:a16="http://schemas.microsoft.com/office/drawing/2014/main" id="{5EDBBA72-6371-4DAF-B4B7-9533A418EB9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0447e1f6-357f-4723-a50c-574d54d7ab4a&quot;}}" title="Form.Cigna_Confidentiality.Cigna_confidentiality">
            <a:extLst>
              <a:ext uri="{FF2B5EF4-FFF2-40B4-BE49-F238E27FC236}">
                <a16:creationId xmlns:a16="http://schemas.microsoft.com/office/drawing/2014/main" id="{2E41E432-EE37-48C1-B961-7468D0DFFC89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3D3D956-63D9-4C8D-8186-AF44CD20FF07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5BF43B5A-B549-EB40-B266-D759277FB1E4}"/>
              </a:ext>
            </a:extLst>
          </p:cNvPr>
          <p:cNvSpPr>
            <a:spLocks/>
          </p:cNvSpPr>
          <p:nvPr userDrawn="1"/>
        </p:nvSpPr>
        <p:spPr bwMode="auto">
          <a:xfrm>
            <a:off x="4168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19EA0AE3-789B-9B41-B48D-281FECECB7B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c328b3a5-7a82-48ba-b4ca-a950acbc7a4f&quot;}}" title="Form.Cigna_Confidentiality.EvernorthConfidentiality">
            <a:extLst>
              <a:ext uri="{FF2B5EF4-FFF2-40B4-BE49-F238E27FC236}">
                <a16:creationId xmlns:a16="http://schemas.microsoft.com/office/drawing/2014/main" id="{6A8E02FE-B36B-4D3C-9810-194114003EF1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aae1d233-12d0-458e-8f5b-0b0c0ee073ea&quot;}}" title="Form.Cigna_Confidentiality.Cigna_confidentiality">
            <a:extLst>
              <a:ext uri="{FF2B5EF4-FFF2-40B4-BE49-F238E27FC236}">
                <a16:creationId xmlns:a16="http://schemas.microsoft.com/office/drawing/2014/main" id="{39EAAD98-79EC-41B3-A59D-D287C756CF91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B56BFD0-295D-4062-9406-6B534F0F041D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35C74C-E626-458B-8DFD-976AC756073E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id&quot;:&quot;88aec523-185c-4e5d-a823-4f131765dae9&quot;}}" title="Form.Cigna_Confidentiality.EvernorthConfidentiality">
            <a:extLst>
              <a:ext uri="{FF2B5EF4-FFF2-40B4-BE49-F238E27FC236}">
                <a16:creationId xmlns:a16="http://schemas.microsoft.com/office/drawing/2014/main" id="{17C04FF4-86F2-421B-B968-825CA17DD88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5467599f-b744-4321-8b46-531200d33e90&quot;}}" title="Form.Cigna_Confidentiality.Cigna_confidentiality">
            <a:extLst>
              <a:ext uri="{FF2B5EF4-FFF2-40B4-BE49-F238E27FC236}">
                <a16:creationId xmlns:a16="http://schemas.microsoft.com/office/drawing/2014/main" id="{BD2F269E-4784-44B3-AD4F-A48E3571859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56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46" Type="http://schemas.openxmlformats.org/officeDocument/2006/relationships/tags" Target="../tags/tag11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608138"/>
            <a:ext cx="11472411" cy="4364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</a:t>
            </a:r>
            <a:endParaRPr lang="en-US" dirty="0"/>
          </a:p>
          <a:p>
            <a:pPr lvl="1"/>
            <a:r>
              <a:rPr lang="en-US" noProof="0" dirty="0"/>
              <a:t>Level 2</a:t>
            </a:r>
            <a:endParaRPr lang="en-US" dirty="0"/>
          </a:p>
          <a:p>
            <a:pPr lvl="2"/>
            <a:r>
              <a:rPr lang="en-US" noProof="0" dirty="0"/>
              <a:t>Level 3</a:t>
            </a:r>
            <a:endParaRPr lang="en-US" dirty="0"/>
          </a:p>
          <a:p>
            <a:pPr lvl="3"/>
            <a:r>
              <a:rPr lang="en-US" noProof="0" dirty="0"/>
              <a:t>Level 4, Header</a:t>
            </a:r>
            <a:endParaRPr lang="en-US" dirty="0"/>
          </a:p>
          <a:p>
            <a:pPr lvl="4"/>
            <a:r>
              <a:rPr lang="en-US" noProof="0" dirty="0"/>
              <a:t>Level 5, Body</a:t>
            </a:r>
            <a:endParaRPr lang="en-US" dirty="0"/>
          </a:p>
          <a:p>
            <a:pPr lvl="5"/>
            <a:r>
              <a:rPr lang="en-US" noProof="0" dirty="0"/>
              <a:t>Level 6</a:t>
            </a:r>
            <a:endParaRPr lang="en-US" dirty="0"/>
          </a:p>
          <a:p>
            <a:pPr lvl="6"/>
            <a:r>
              <a:rPr lang="en-US" noProof="0" dirty="0"/>
              <a:t>Level 7, Small Header</a:t>
            </a:r>
            <a:endParaRPr lang="en-US" dirty="0"/>
          </a:p>
          <a:p>
            <a:pPr lvl="7"/>
            <a:r>
              <a:rPr lang="en-US" noProof="0" dirty="0"/>
              <a:t>Level 8, Small Body</a:t>
            </a:r>
            <a:endParaRPr lang="en-US" dirty="0"/>
          </a:p>
          <a:p>
            <a:pPr lvl="8"/>
            <a:r>
              <a:rPr lang="en-US" noProof="0" dirty="0"/>
              <a:t>Level 9, Infographic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360362"/>
            <a:ext cx="7589836" cy="1068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88538" y="6344191"/>
            <a:ext cx="149887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all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algn="r"/>
            <a:fld id="{D9490F39-9670-48C6-B7AF-75704D3194A0}" type="datetime1">
              <a:rPr lang="en-US" smtClean="0"/>
              <a:pPr algn="r"/>
              <a:t>1/3/2023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800" y="6344191"/>
            <a:ext cx="2664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" descr="{&quot;templafy&quot;:{&quot;id&quot;:&quot;f0c64a55-9e5f-4f36-993e-4f6e3c7c1da7&quot;}}" title="Form.Cigna_Confidentiality.EvernorthConfidentiality">
            <a:extLst>
              <a:ext uri="{FF2B5EF4-FFF2-40B4-BE49-F238E27FC236}">
                <a16:creationId xmlns:a16="http://schemas.microsoft.com/office/drawing/2014/main" id="{0218BFDC-C593-4060-86CB-6BA121C02B8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6" name="C" hidden="1">
            <a:extLst>
              <a:ext uri="{FF2B5EF4-FFF2-40B4-BE49-F238E27FC236}">
                <a16:creationId xmlns:a16="http://schemas.microsoft.com/office/drawing/2014/main" id="{1C4B9106-8C42-4FD6-BE41-D1A11D08B0DE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60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2" name="1-" hidden="1">
            <a:extLst>
              <a:ext uri="{FF2B5EF4-FFF2-40B4-BE49-F238E27FC236}">
                <a16:creationId xmlns:a16="http://schemas.microsoft.com/office/drawing/2014/main" id="{881042B9-FC01-4F98-ACD8-49BC2F3E922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1151000" y="360000"/>
            <a:ext cx="180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4" name="C" hidden="1">
            <a:extLst>
              <a:ext uri="{FF2B5EF4-FFF2-40B4-BE49-F238E27FC236}">
                <a16:creationId xmlns:a16="http://schemas.microsoft.com/office/drawing/2014/main" id="{59C7C277-9424-433C-8660-29713F1B7FB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1103758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6" name="1" hidden="1">
            <a:extLst>
              <a:ext uri="{FF2B5EF4-FFF2-40B4-BE49-F238E27FC236}">
                <a16:creationId xmlns:a16="http://schemas.microsoft.com/office/drawing/2014/main" id="{AD6D570A-8EAB-4316-A81F-BA83274CE3DF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2123710" y="359997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8" name="C" hidden="1">
            <a:extLst>
              <a:ext uri="{FF2B5EF4-FFF2-40B4-BE49-F238E27FC236}">
                <a16:creationId xmlns:a16="http://schemas.microsoft.com/office/drawing/2014/main" id="{AF9B7D13-D0E0-4CE3-8CA5-02630940ED3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10068154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0" name="1" hidden="1">
            <a:extLst>
              <a:ext uri="{FF2B5EF4-FFF2-40B4-BE49-F238E27FC236}">
                <a16:creationId xmlns:a16="http://schemas.microsoft.com/office/drawing/2014/main" id="{033FDCAC-185D-4077-BE01-7E2E533BA12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309300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2" name="C" hidden="1">
            <a:extLst>
              <a:ext uri="{FF2B5EF4-FFF2-40B4-BE49-F238E27FC236}">
                <a16:creationId xmlns:a16="http://schemas.microsoft.com/office/drawing/2014/main" id="{59D95ABC-476B-43DD-B11D-841FD1CCCE1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909820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4" name="1" hidden="1">
            <a:extLst>
              <a:ext uri="{FF2B5EF4-FFF2-40B4-BE49-F238E27FC236}">
                <a16:creationId xmlns:a16="http://schemas.microsoft.com/office/drawing/2014/main" id="{5786BE75-81AB-4139-B2E5-FC8F4EB28B6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064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6" name="C" hidden="1">
            <a:extLst>
              <a:ext uri="{FF2B5EF4-FFF2-40B4-BE49-F238E27FC236}">
                <a16:creationId xmlns:a16="http://schemas.microsoft.com/office/drawing/2014/main" id="{129A9A3B-B084-4187-8ACA-4F0D6C08FE4E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8128823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8" name="1" hidden="1">
            <a:extLst>
              <a:ext uri="{FF2B5EF4-FFF2-40B4-BE49-F238E27FC236}">
                <a16:creationId xmlns:a16="http://schemas.microsoft.com/office/drawing/2014/main" id="{DEC24EF5-2922-409A-98A1-4BE1189C8532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035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0" name="C" hidden="1">
            <a:extLst>
              <a:ext uri="{FF2B5EF4-FFF2-40B4-BE49-F238E27FC236}">
                <a16:creationId xmlns:a16="http://schemas.microsoft.com/office/drawing/2014/main" id="{9E90051A-07FE-4055-B29A-3240854D0EDD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15732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2" name="1" hidden="1">
            <a:extLst>
              <a:ext uri="{FF2B5EF4-FFF2-40B4-BE49-F238E27FC236}">
                <a16:creationId xmlns:a16="http://schemas.microsoft.com/office/drawing/2014/main" id="{A3700F78-6579-4287-82B2-6DFA45008FBC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6007384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4" name="C" hidden="1">
            <a:extLst>
              <a:ext uri="{FF2B5EF4-FFF2-40B4-BE49-F238E27FC236}">
                <a16:creationId xmlns:a16="http://schemas.microsoft.com/office/drawing/2014/main" id="{1DA00B94-1AAF-46A9-9411-BB34A0426C6A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618604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6" name="1" hidden="1">
            <a:extLst>
              <a:ext uri="{FF2B5EF4-FFF2-40B4-BE49-F238E27FC236}">
                <a16:creationId xmlns:a16="http://schemas.microsoft.com/office/drawing/2014/main" id="{ECDF4EC4-C654-4CC0-A697-7C7F7626564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6975706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8" name="C" hidden="1">
            <a:extLst>
              <a:ext uri="{FF2B5EF4-FFF2-40B4-BE49-F238E27FC236}">
                <a16:creationId xmlns:a16="http://schemas.microsoft.com/office/drawing/2014/main" id="{6A79D1EE-D920-468B-9064-1E73DB948D90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521628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0" name="1" hidden="1">
            <a:extLst>
              <a:ext uri="{FF2B5EF4-FFF2-40B4-BE49-F238E27FC236}">
                <a16:creationId xmlns:a16="http://schemas.microsoft.com/office/drawing/2014/main" id="{B375DE0F-1FC3-4AAD-B356-C9A3A482C506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7948823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2" name="C" hidden="1">
            <a:extLst>
              <a:ext uri="{FF2B5EF4-FFF2-40B4-BE49-F238E27FC236}">
                <a16:creationId xmlns:a16="http://schemas.microsoft.com/office/drawing/2014/main" id="{82A4A22E-F58E-400A-BF42-0B345083C2DA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424426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4" name="1" hidden="1">
            <a:extLst>
              <a:ext uri="{FF2B5EF4-FFF2-40B4-BE49-F238E27FC236}">
                <a16:creationId xmlns:a16="http://schemas.microsoft.com/office/drawing/2014/main" id="{18F2331C-BB65-4FCB-BB33-C3286B6868D4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8918208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6" name="C" hidden="1">
            <a:extLst>
              <a:ext uri="{FF2B5EF4-FFF2-40B4-BE49-F238E27FC236}">
                <a16:creationId xmlns:a16="http://schemas.microsoft.com/office/drawing/2014/main" id="{0B31BD39-E957-4B61-99A5-4BA424B9346E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7341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8" name="1" hidden="1">
            <a:extLst>
              <a:ext uri="{FF2B5EF4-FFF2-40B4-BE49-F238E27FC236}">
                <a16:creationId xmlns:a16="http://schemas.microsoft.com/office/drawing/2014/main" id="{51C7EEDE-B06B-4A00-9549-E9285576C892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59298" y="359998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0" name="C" hidden="1">
            <a:extLst>
              <a:ext uri="{FF2B5EF4-FFF2-40B4-BE49-F238E27FC236}">
                <a16:creationId xmlns:a16="http://schemas.microsoft.com/office/drawing/2014/main" id="{346FE888-2B04-40EA-9D03-3CBF808A53C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230197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2" name="1" hidden="1">
            <a:extLst>
              <a:ext uri="{FF2B5EF4-FFF2-40B4-BE49-F238E27FC236}">
                <a16:creationId xmlns:a16="http://schemas.microsoft.com/office/drawing/2014/main" id="{8ED580F1-63D4-4934-8F07-895D75D68EFC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988971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4" name="C" hidden="1">
            <a:extLst>
              <a:ext uri="{FF2B5EF4-FFF2-40B4-BE49-F238E27FC236}">
                <a16:creationId xmlns:a16="http://schemas.microsoft.com/office/drawing/2014/main" id="{64E6E6C5-4F17-4E72-A63A-4DC01755A9FF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1331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7DBA84-7BEB-4F76-968F-371B7546850B}"/>
              </a:ext>
            </a:extLst>
          </p:cNvPr>
          <p:cNvPicPr>
            <a:picLocks noChangeAspect="1"/>
          </p:cNvPicPr>
          <p:nvPr userDrawn="1"/>
        </p:nvPicPr>
        <p:blipFill>
          <a:blip r:embed="rId5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8" name="text" descr="{&quot;templafy&quot;:{&quot;id&quot;:&quot;7f8b88c7-7057-48b0-b2cb-aff3b038618f&quot;}}" title="Form.Cigna_Confidentiality.Cigna_confidentiality">
            <a:extLst>
              <a:ext uri="{FF2B5EF4-FFF2-40B4-BE49-F238E27FC236}">
                <a16:creationId xmlns:a16="http://schemas.microsoft.com/office/drawing/2014/main" id="{707EE37D-5AC8-496F-918C-A354CCA61E7B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78" r:id="rId3"/>
    <p:sldLayoutId id="2147483764" r:id="rId4"/>
    <p:sldLayoutId id="2147483793" r:id="rId5"/>
    <p:sldLayoutId id="2147483731" r:id="rId6"/>
    <p:sldLayoutId id="2147483788" r:id="rId7"/>
    <p:sldLayoutId id="2147483783" r:id="rId8"/>
    <p:sldLayoutId id="2147483789" r:id="rId9"/>
    <p:sldLayoutId id="2147483779" r:id="rId10"/>
    <p:sldLayoutId id="2147483737" r:id="rId11"/>
    <p:sldLayoutId id="2147483765" r:id="rId12"/>
    <p:sldLayoutId id="2147483732" r:id="rId13"/>
    <p:sldLayoutId id="2147483790" r:id="rId14"/>
    <p:sldLayoutId id="2147483755" r:id="rId15"/>
    <p:sldLayoutId id="2147483766" r:id="rId16"/>
    <p:sldLayoutId id="2147483757" r:id="rId17"/>
    <p:sldLayoutId id="2147483767" r:id="rId18"/>
    <p:sldLayoutId id="2147483791" r:id="rId19"/>
    <p:sldLayoutId id="2147483768" r:id="rId20"/>
    <p:sldLayoutId id="2147483785" r:id="rId21"/>
    <p:sldLayoutId id="2147483786" r:id="rId22"/>
    <p:sldLayoutId id="2147483787" r:id="rId23"/>
    <p:sldLayoutId id="2147483769" r:id="rId24"/>
    <p:sldLayoutId id="2147483780" r:id="rId25"/>
    <p:sldLayoutId id="2147483773" r:id="rId26"/>
    <p:sldLayoutId id="2147483739" r:id="rId27"/>
    <p:sldLayoutId id="2147483770" r:id="rId28"/>
    <p:sldLayoutId id="2147483743" r:id="rId29"/>
    <p:sldLayoutId id="2147483792" r:id="rId30"/>
    <p:sldLayoutId id="2147483777" r:id="rId31"/>
    <p:sldLayoutId id="2147483744" r:id="rId32"/>
    <p:sldLayoutId id="2147483784" r:id="rId33"/>
    <p:sldLayoutId id="2147483751" r:id="rId34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Segoe UI" panose="020B0502040204020203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6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​"/>
        <a:defRPr sz="6000" b="1" kern="1200" spc="-150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725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6" pos="4394" userDrawn="1">
          <p15:clr>
            <a:srgbClr val="F26B43"/>
          </p15:clr>
        </p15:guide>
        <p15:guide id="7" pos="838" userDrawn="1">
          <p15:clr>
            <a:srgbClr val="F26B43"/>
          </p15:clr>
        </p15:guide>
        <p15:guide id="9" pos="2673" userDrawn="1">
          <p15:clr>
            <a:srgbClr val="F26B43"/>
          </p15:clr>
        </p15:guide>
        <p15:guide id="10" pos="3171" userDrawn="1">
          <p15:clr>
            <a:srgbClr val="F26B43"/>
          </p15:clr>
        </p15:guide>
        <p15:guide id="11" pos="6229" userDrawn="1">
          <p15:clr>
            <a:srgbClr val="F26B43"/>
          </p15:clr>
        </p15:guide>
        <p15:guide id="13" pos="6840" userDrawn="1">
          <p15:clr>
            <a:srgbClr val="F26B43"/>
          </p15:clr>
        </p15:guide>
        <p15:guide id="16" pos="5120" userDrawn="1">
          <p15:clr>
            <a:srgbClr val="F26B43"/>
          </p15:clr>
        </p15:guide>
        <p15:guide id="17" pos="3285" userDrawn="1">
          <p15:clr>
            <a:srgbClr val="F26B43"/>
          </p15:clr>
        </p15:guide>
        <p15:guide id="18" pos="3784" userDrawn="1">
          <p15:clr>
            <a:srgbClr val="F26B43"/>
          </p15:clr>
        </p15:guide>
        <p15:guide id="20" pos="1948" userDrawn="1">
          <p15:clr>
            <a:srgbClr val="F26B43"/>
          </p15:clr>
        </p15:guide>
        <p15:guide id="21" pos="6952" userDrawn="1">
          <p15:clr>
            <a:srgbClr val="F26B43"/>
          </p15:clr>
        </p15:guide>
        <p15:guide id="22" pos="7451" userDrawn="1">
          <p15:clr>
            <a:srgbClr val="F26B43"/>
          </p15:clr>
        </p15:guide>
        <p15:guide id="23" pos="2061" userDrawn="1">
          <p15:clr>
            <a:srgbClr val="F26B43"/>
          </p15:clr>
        </p15:guide>
        <p15:guide id="24" pos="2560" userDrawn="1">
          <p15:clr>
            <a:srgbClr val="F26B43"/>
          </p15:clr>
        </p15:guide>
        <p15:guide id="26" pos="6342" userDrawn="1">
          <p15:clr>
            <a:srgbClr val="F26B43"/>
          </p15:clr>
        </p15:guide>
        <p15:guide id="28" pos="5006" userDrawn="1">
          <p15:clr>
            <a:srgbClr val="F26B43"/>
          </p15:clr>
        </p15:guide>
        <p15:guide id="29" pos="4507" userDrawn="1">
          <p15:clr>
            <a:srgbClr val="F26B43"/>
          </p15:clr>
        </p15:guide>
        <p15:guide id="30" pos="3897" userDrawn="1">
          <p15:clr>
            <a:srgbClr val="F26B43"/>
          </p15:clr>
        </p15:guide>
        <p15:guide id="31" pos="5731" userDrawn="1">
          <p15:clr>
            <a:srgbClr val="F26B43"/>
          </p15:clr>
        </p15:guide>
        <p15:guide id="32" pos="5617" userDrawn="1">
          <p15:clr>
            <a:srgbClr val="F26B43"/>
          </p15:clr>
        </p15:guide>
        <p15:guide id="33" pos="1337" userDrawn="1">
          <p15:clr>
            <a:srgbClr val="F26B43"/>
          </p15:clr>
        </p15:guide>
        <p15:guide id="34" pos="1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2EDD40-1362-4812-8AD5-B28F968FC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</a:t>
            </a:r>
            <a:r>
              <a:rPr lang="en-US" dirty="0" err="1"/>
              <a:t>Bluework</a:t>
            </a:r>
            <a:r>
              <a:rPr lang="en-US" dirty="0"/>
              <a:t>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6E195-98CC-49D6-A1B1-49B583F6C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Retrospectives for the </a:t>
            </a:r>
            <a:r>
              <a:rPr lang="en-US" dirty="0" err="1"/>
              <a:t>Teamless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68C9-EC09-449D-A3B8-F5A1F9E0FB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EFFD9-A2F0-46DC-A7BD-71A765012766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F167-8D6F-448B-8102-6675C945C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68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89" y="1608363"/>
            <a:ext cx="11115674" cy="4364037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Purpose: Iterative Improvement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So…What’s “</a:t>
            </a:r>
            <a:r>
              <a:rPr lang="en-US" sz="1800" dirty="0" err="1">
                <a:solidFill>
                  <a:schemeClr val="bg1"/>
                </a:solidFill>
              </a:rPr>
              <a:t>Bluework</a:t>
            </a:r>
            <a:r>
              <a:rPr lang="en-US" sz="1800" dirty="0">
                <a:solidFill>
                  <a:schemeClr val="bg1"/>
                </a:solidFill>
              </a:rPr>
              <a:t>”?</a:t>
            </a:r>
          </a:p>
          <a:p>
            <a:r>
              <a:rPr lang="en-US" sz="1800" dirty="0">
                <a:solidFill>
                  <a:schemeClr val="bg1"/>
                </a:solidFill>
              </a:rPr>
              <a:t>How Phil thinks about Personal </a:t>
            </a:r>
            <a:r>
              <a:rPr lang="en-US" sz="1800" dirty="0" err="1">
                <a:solidFill>
                  <a:schemeClr val="bg1"/>
                </a:solidFill>
              </a:rPr>
              <a:t>Bluework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Example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8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753878" cy="613305"/>
          </a:xfrm>
        </p:spPr>
        <p:txBody>
          <a:bodyPr/>
          <a:lstStyle/>
          <a:p>
            <a:r>
              <a:rPr lang="en-US" dirty="0"/>
              <a:t>Goal: Iterative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515878" cy="49953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You’re never sitting still</a:t>
            </a:r>
          </a:p>
          <a:p>
            <a:r>
              <a:rPr lang="en-US" sz="1800" dirty="0">
                <a:solidFill>
                  <a:schemeClr val="bg1"/>
                </a:solidFill>
              </a:rPr>
              <a:t>Scrum teams have Retrospectives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Scrum teams are challenged to constantly improve…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How quickly they deliver value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Stability of their solutions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Trust on the team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Skills on the team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Relationships with stakeholders</a:t>
            </a:r>
          </a:p>
          <a:p>
            <a:r>
              <a:rPr lang="en-US" sz="1800" b="1" i="1" dirty="0">
                <a:solidFill>
                  <a:schemeClr val="bg1"/>
                </a:solidFill>
              </a:rPr>
              <a:t>Individuals who don’t get to work with a team need to work on the same things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753878" cy="613305"/>
          </a:xfrm>
        </p:spPr>
        <p:txBody>
          <a:bodyPr/>
          <a:lstStyle/>
          <a:p>
            <a:r>
              <a:rPr lang="en-US" dirty="0"/>
              <a:t>So…What’s “</a:t>
            </a:r>
            <a:r>
              <a:rPr lang="en-US" dirty="0" err="1"/>
              <a:t>Bluework</a:t>
            </a:r>
            <a:r>
              <a:rPr lang="en-US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210162" cy="49953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Leadership is Language is the second book by Ret. Capt. David </a:t>
            </a:r>
            <a:r>
              <a:rPr lang="en-US" sz="1800" dirty="0" err="1">
                <a:solidFill>
                  <a:schemeClr val="bg1"/>
                </a:solidFill>
              </a:rPr>
              <a:t>Marquet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It documents the lessons he learned in his Navy career about the verbal patterns used by management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Across industries, management still relies on language and verbal patterns derived from the Industrial Revolution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Management did the thinking, “resources” did the doing</a:t>
            </a:r>
          </a:p>
          <a:p>
            <a:r>
              <a:rPr lang="en-US" sz="1800" b="1" i="1" dirty="0">
                <a:solidFill>
                  <a:schemeClr val="bg1"/>
                </a:solidFill>
              </a:rPr>
              <a:t>But that is not the world of knowledge work!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AA06A2-35F2-EE94-255D-348899E8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25" y="817866"/>
            <a:ext cx="31527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753878" cy="613305"/>
          </a:xfrm>
        </p:spPr>
        <p:txBody>
          <a:bodyPr/>
          <a:lstStyle/>
          <a:p>
            <a:r>
              <a:rPr lang="en-US" dirty="0"/>
              <a:t>So…What’s “</a:t>
            </a:r>
            <a:r>
              <a:rPr lang="en-US" dirty="0" err="1"/>
              <a:t>Bluework</a:t>
            </a:r>
            <a:r>
              <a:rPr lang="en-US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210162" cy="49953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Now, staff at all levels do thinking – planning, improving, etc.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Marquet</a:t>
            </a:r>
            <a:r>
              <a:rPr lang="en-US" sz="1800" dirty="0">
                <a:solidFill>
                  <a:schemeClr val="bg1"/>
                </a:solidFill>
              </a:rPr>
              <a:t> calls the “in the flow” doing of work </a:t>
            </a:r>
            <a:r>
              <a:rPr lang="en-US" sz="1800" b="1" dirty="0" err="1">
                <a:solidFill>
                  <a:schemeClr val="bg1"/>
                </a:solidFill>
              </a:rPr>
              <a:t>Redwork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And he calls the </a:t>
            </a:r>
            <a:r>
              <a:rPr lang="en-US" sz="1800" i="1" dirty="0">
                <a:solidFill>
                  <a:schemeClr val="bg1"/>
                </a:solidFill>
              </a:rPr>
              <a:t>thinking about </a:t>
            </a:r>
            <a:r>
              <a:rPr lang="en-US" sz="1800" dirty="0">
                <a:solidFill>
                  <a:schemeClr val="bg1"/>
                </a:solidFill>
              </a:rPr>
              <a:t>the work </a:t>
            </a:r>
            <a:r>
              <a:rPr lang="en-US" sz="1800" b="1" dirty="0" err="1">
                <a:solidFill>
                  <a:schemeClr val="bg1"/>
                </a:solidFill>
              </a:rPr>
              <a:t>Bluework</a:t>
            </a:r>
            <a:r>
              <a:rPr lang="en-US" sz="1800" dirty="0">
                <a:solidFill>
                  <a:schemeClr val="bg1"/>
                </a:solidFill>
              </a:rPr>
              <a:t>.  It involves: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Planning the </a:t>
            </a:r>
            <a:r>
              <a:rPr lang="en-US" sz="1800" dirty="0" err="1">
                <a:solidFill>
                  <a:schemeClr val="bg1"/>
                </a:solidFill>
              </a:rPr>
              <a:t>redwork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Reflecting on the </a:t>
            </a:r>
            <a:r>
              <a:rPr lang="en-US" sz="1800" dirty="0" err="1">
                <a:solidFill>
                  <a:schemeClr val="bg1"/>
                </a:solidFill>
              </a:rPr>
              <a:t>redwork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Choosing improvements for the </a:t>
            </a:r>
            <a:r>
              <a:rPr lang="en-US" sz="1800" dirty="0" err="1">
                <a:solidFill>
                  <a:schemeClr val="bg1"/>
                </a:solidFill>
              </a:rPr>
              <a:t>redwork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AA06A2-35F2-EE94-255D-348899E8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25" y="817866"/>
            <a:ext cx="31527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753878" cy="613305"/>
          </a:xfrm>
        </p:spPr>
        <p:txBody>
          <a:bodyPr/>
          <a:lstStyle/>
          <a:p>
            <a:r>
              <a:rPr lang="en-US" dirty="0"/>
              <a:t>How Phil Thinks about Personal </a:t>
            </a:r>
            <a:r>
              <a:rPr lang="en-US" dirty="0" err="1"/>
              <a:t>Bluework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515878" cy="49953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Ask yourself questions about how you’re doing.</a:t>
            </a:r>
          </a:p>
          <a:p>
            <a:r>
              <a:rPr lang="en-US" sz="1800" dirty="0">
                <a:solidFill>
                  <a:schemeClr val="bg1"/>
                </a:solidFill>
              </a:rPr>
              <a:t>Your questions will be </a:t>
            </a:r>
            <a:r>
              <a:rPr lang="en-US" sz="1800" b="1" dirty="0">
                <a:solidFill>
                  <a:schemeClr val="bg1"/>
                </a:solidFill>
              </a:rPr>
              <a:t>only yours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Things to consider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Keep it </a:t>
            </a:r>
            <a:r>
              <a:rPr lang="en-US" sz="1800" dirty="0">
                <a:solidFill>
                  <a:srgbClr val="3EFFC0"/>
                </a:solidFill>
              </a:rPr>
              <a:t>positive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Reflect on what </a:t>
            </a:r>
            <a:r>
              <a:rPr lang="en-US" sz="1800" dirty="0">
                <a:solidFill>
                  <a:srgbClr val="3EFFC0"/>
                </a:solidFill>
              </a:rPr>
              <a:t>you</a:t>
            </a:r>
            <a:r>
              <a:rPr lang="en-US" sz="1800" i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did well</a:t>
            </a:r>
          </a:p>
          <a:p>
            <a:pPr lvl="1"/>
            <a:r>
              <a:rPr lang="en-US" sz="1800" dirty="0">
                <a:solidFill>
                  <a:srgbClr val="3EFFC0"/>
                </a:solidFill>
                <a:sym typeface="Wingdings" panose="05000000000000000000" pitchFamily="2" charset="2"/>
              </a:rPr>
              <a:t>Short list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improvements to make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Keep a </a:t>
            </a:r>
            <a:r>
              <a:rPr lang="en-US" sz="1800" dirty="0">
                <a:solidFill>
                  <a:srgbClr val="3EFFC0"/>
                </a:solidFill>
                <a:sym typeface="Wingdings" panose="05000000000000000000" pitchFamily="2" charset="2"/>
              </a:rPr>
              <a:t>regular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cadence</a:t>
            </a:r>
          </a:p>
        </p:txBody>
      </p:sp>
    </p:spTree>
    <p:extLst>
      <p:ext uri="{BB962C8B-B14F-4D97-AF65-F5344CB8AC3E}">
        <p14:creationId xmlns:p14="http://schemas.microsoft.com/office/powerpoint/2010/main" val="354459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753878" cy="61330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515878" cy="4995334"/>
          </a:xfrm>
        </p:spPr>
        <p:txBody>
          <a:bodyPr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8" y="897466"/>
            <a:ext cx="11206799" cy="499533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7059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Evernorth 16:9">
  <a:themeElements>
    <a:clrScheme name="Evernorth 2021">
      <a:dk1>
        <a:srgbClr val="000000"/>
      </a:dk1>
      <a:lt1>
        <a:srgbClr val="FFFFFF"/>
      </a:lt1>
      <a:dk2>
        <a:srgbClr val="2A2A2A"/>
      </a:dk2>
      <a:lt2>
        <a:srgbClr val="F7F7F7"/>
      </a:lt2>
      <a:accent1>
        <a:srgbClr val="3EFFC0"/>
      </a:accent1>
      <a:accent2>
        <a:srgbClr val="0033FF"/>
      </a:accent2>
      <a:accent3>
        <a:srgbClr val="33CCFF"/>
      </a:accent3>
      <a:accent4>
        <a:srgbClr val="CCFF66"/>
      </a:accent4>
      <a:accent5>
        <a:srgbClr val="66CC33"/>
      </a:accent5>
      <a:accent6>
        <a:srgbClr val="D5D5D5"/>
      </a:accent6>
      <a:hlink>
        <a:srgbClr val="0033FF"/>
      </a:hlink>
      <a:folHlink>
        <a:srgbClr val="0033FF"/>
      </a:folHlink>
    </a:clrScheme>
    <a:fontScheme name="Cigna 2020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Evernorth.potx" id="{CF99AB89-BA1D-443F-B964-59F6B3F98DD3}" vid="{9B147206-36C6-4C9B-A1BE-3863A2B43C2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0,"isValidatorEnabled":false,"isLocked":false,"elementsMetadata":[],"slideId":"637613426736953145","enableDocumentContentUpdater":true,"version":"1.12"}]]></TemplafySlideTemplateConfiguration>
</file>

<file path=customXml/item3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4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5.xml><?xml version="1.0" encoding="utf-8"?>
<TemplafyTemplateConfiguration><![CDATA[{"elementsMetadata":[{"type":"shape","id":"f0c64a55-9e5f-4f36-993e-4f6e3c7c1da7","elementConfiguration":{"binding":"Form.Cigna_Confidentiality.EvernorthConfidentiality","disableUpdates":false,"type":"text"}},{"type":"shape","id":"7f8b88c7-7057-48b0-b2cb-aff3b038618f","elementConfiguration":{"binding":"Form.Cigna_Confidentiality.Cigna_confidentiality","disableUpdates":false,"type":"text"}},{"type":"shape","id":"5dbaec42-b1c1-4407-8b0c-dacf25f09d94","elementConfiguration":{"binding":"Form.Cigna_Confidentiality.EvernorthConfidentiality","disableUpdates":false,"type":"text"}},{"type":"shape","id":"0447e1f6-357f-4723-a50c-574d54d7ab4a","elementConfiguration":{"binding":"Form.Cigna_Confidentiality.Cigna_confidentiality","disableUpdates":false,"type":"text"}},{"type":"shape","id":"c6ffe149-018d-4898-98e9-51ebc92a489c","elementConfiguration":{"binding":"Form.Cigna_Confidentiality.EvernorthConfidentiality","disableUpdates":false,"type":"text"}},{"type":"shape","id":"bddf949e-8a08-4915-a441-042d5562f3ee","elementConfiguration":{"binding":"Form.Cigna_Confidentiality.Cigna_confidentiality","disableUpdates":false,"type":"text"}},{"type":"shape","id":"c641d740-4d84-4762-8a58-242e834337a3","elementConfiguration":{"binding":"Form.Cigna_Confidentiality.EvernorthConfidentiality","disableUpdates":false,"type":"text"}},{"type":"shape","id":"e04f3f0b-e4d7-44cb-9089-8c57be0396b8","elementConfiguration":{"binding":"Form.Cigna_Confidentiality.Cigna_confidentiality","disableUpdates":false,"type":"text"}},{"type":"shape","id":"547ba180-6d7b-41b1-b4f8-ff8aa7f1b8d9","elementConfiguration":{"binding":"Form.Cigna_Confidentiality.EvernorthConfidentiality","disableUpdates":false,"type":"text"}},{"type":"shape","id":"86d0c498-3a14-4529-8832-63db9684a2ff","elementConfiguration":{"binding":"Form.Cigna_Confidentiality.Cigna_confidentiality","disableUpdates":false,"type":"text"}},{"type":"shape","id":"235c2134-719c-4ca7-91ea-c4623d069c35","elementConfiguration":{"binding":"Form.Cigna_Confidentiality.EvernorthConfidentiality","disableUpdates":false,"type":"text"}},{"type":"shape","id":"2e54a093-e819-42ea-bc33-4154b0cd7054","elementConfiguration":{"binding":"Form.Cigna_Confidentiality.Cigna_confidentiality","disableUpdates":false,"type":"text"}},{"type":"shape","id":"d9445c1d-6298-4ff1-932f-28d4c8702774","elementConfiguration":{"binding":"Form.Cigna_Confidentiality.EvernorthConfidentiality","disableUpdates":false,"type":"text"}},{"type":"shape","id":"15631e0e-255d-4ad4-b3f7-81df8b50f8bc","elementConfiguration":{"binding":"Form.Cigna_Confidentiality.Cigna_confidentiality","disableUpdates":false,"type":"text"}},{"type":"shape","id":"2dee36b9-9751-4ded-a149-85d8757825e3","elementConfiguration":{"binding":"Form.Cigna_Confidentiality.EvernorthConfidentiality","disableUpdates":false,"type":"text"}},{"type":"shape","id":"19aff1d1-d366-41dd-95a5-9798f8e71004","elementConfiguration":{"binding":"Form.Cigna_Confidentiality.Cigna_confidentiality","disableUpdates":false,"type":"text"}},{"type":"shape","id":"2caf9668-f89d-4bda-a5b9-61d472741e49","elementConfiguration":{"binding":"Form.Cigna_Confidentiality.EvernorthConfidentiality","disableUpdates":false,"type":"text"}},{"type":"shape","id":"b5d0465d-619b-4aa3-897f-ac62da73575c","elementConfiguration":{"binding":"Form.Cigna_Confidentiality.Cigna_confidentiality","disableUpdates":false,"type":"text"}},{"type":"shape","id":"b4e207ad-6d83-4c79-83ff-4003187b004f","elementConfiguration":{"binding":"Form.Cigna_Confidentiality.EvernorthConfidentiality","disableUpdates":false,"type":"text"}},{"type":"shape","id":"b8977812-2056-40dc-8898-3d3de5394739","elementConfiguration":{"binding":"Form.Cigna_Confidentiality.Cigna_confidentiality","disableUpdates":false,"type":"text"}},{"type":"shape","id":"b9617627-b491-4480-b334-b8b23bcefbf6","elementConfiguration":{"binding":"Form.Cigna_Confidentiality.EvernorthConfidentiality","disableUpdates":false,"type":"text"}},{"type":"shape","id":"09ebe668-4851-4c45-a3ed-9b10ee1dca6b","elementConfiguration":{"binding":"Form.Cigna_Confidentiality.Cigna_confidentiality","disableUpdates":false,"type":"text"}},{"type":"shape","id":"88aec523-185c-4e5d-a823-4f131765dae9","elementConfiguration":{"binding":"Form.Cigna_Confidentiality.EvernorthConfidentiality","disableUpdates":false,"type":"text"}},{"type":"shape","id":"5467599f-b744-4321-8b46-531200d33e90","elementConfiguration":{"binding":"Form.Cigna_Confidentiality.Cigna_confidentiality","disableUpdates":false,"type":"text"}},{"type":"shape","id":"c328b3a5-7a82-48ba-b4ca-a950acbc7a4f","elementConfiguration":{"binding":"Form.Cigna_Confidentiality.EvernorthConfidentiality","disableUpdates":false,"type":"text"}},{"type":"shape","id":"aae1d233-12d0-458e-8f5b-0b0c0ee073ea","elementConfiguration":{"binding":"Form.Cigna_Confidentiality.Cigna_confidentiality","disableUpdates":false,"type":"text"}},{"type":"shape","id":"0696453b-099a-48cc-901c-34f7c64ab139","elementConfiguration":{"binding":"Form.Cigna_Confidentiality.EvernorthConfidentiality","disableUpdates":false,"type":"text"}},{"type":"shape","id":"978ce250-14ca-4887-9b67-58a52e1173b4","elementConfiguration":{"binding":"Form.Cigna_Confidentiality.Cigna_confidentiality","disableUpdates":false,"type":"text"}}],"transformationConfigurations":[{"language":"{{DocumentLanguage}}","disableUpdates":false,"type":"proofingLanguage"}],"templateName":"","templateDescription":"","enableDocumentContentUpdater":true,"version":"1.12"}]]></TemplafyTemplateConfiguration>
</file>

<file path=customXml/item6.xml><?xml version="1.0" encoding="utf-8"?>
<TemplafyFormConfiguration><![CDATA[{"formFields":[{"dataSource":"Confidentiality","displayColumn":"cigna_confidentiality","defaultValue":"2","hideIfNoUserInteractionRequired":false,"distinct":true,"required":false,"autoSelectFirstOption":false,"helpTexts":{"prefix":"","postfix":""},"spacing":{},"type":"dropDown","name":"Cigna_Confidentiality","label":"Internal Stamp Only","fullyQualifiedName":"Cigna_Confidentiality"}],"formDataEntries":[{"name":"Cigna_Confidentiality","value":"aKBTu2fPbzfKbYCIYAfo4Q=="}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4C081D5-428B-472D-BCDF-DB206DE580DE}">
  <ds:schemaRefs/>
</ds:datastoreItem>
</file>

<file path=customXml/itemProps2.xml><?xml version="1.0" encoding="utf-8"?>
<ds:datastoreItem xmlns:ds="http://schemas.openxmlformats.org/officeDocument/2006/customXml" ds:itemID="{12546B32-2351-4076-83EF-E5A9B4AFAD40}">
  <ds:schemaRefs/>
</ds:datastoreItem>
</file>

<file path=customXml/itemProps3.xml><?xml version="1.0" encoding="utf-8"?>
<ds:datastoreItem xmlns:ds="http://schemas.openxmlformats.org/officeDocument/2006/customXml" ds:itemID="{69959F0B-2648-4794-8D32-9E1511ED07D7}">
  <ds:schemaRefs/>
</ds:datastoreItem>
</file>

<file path=customXml/itemProps4.xml><?xml version="1.0" encoding="utf-8"?>
<ds:datastoreItem xmlns:ds="http://schemas.openxmlformats.org/officeDocument/2006/customXml" ds:itemID="{DCB564C8-A237-475B-B0A2-F7FBB27790CC}">
  <ds:schemaRefs/>
</ds:datastoreItem>
</file>

<file path=customXml/itemProps5.xml><?xml version="1.0" encoding="utf-8"?>
<ds:datastoreItem xmlns:ds="http://schemas.openxmlformats.org/officeDocument/2006/customXml" ds:itemID="{9E4D2E6F-FE49-4FFB-A5F2-EDA5AAB1D111}">
  <ds:schemaRefs/>
</ds:datastoreItem>
</file>

<file path=customXml/itemProps6.xml><?xml version="1.0" encoding="utf-8"?>
<ds:datastoreItem xmlns:ds="http://schemas.openxmlformats.org/officeDocument/2006/customXml" ds:itemID="{180E6B4A-02B3-49EE-B6F9-C0FE6F86CE81}">
  <ds:schemaRefs/>
</ds:datastoreItem>
</file>

<file path=customXml/itemProps7.xml><?xml version="1.0" encoding="utf-8"?>
<ds:datastoreItem xmlns:ds="http://schemas.openxmlformats.org/officeDocument/2006/customXml" ds:itemID="{6D58C35B-A86D-4831-A748-0749BF4D8337}">
  <ds:schemaRefs/>
</ds:datastoreItem>
</file>

<file path=customXml/itemProps8.xml><?xml version="1.0" encoding="utf-8"?>
<ds:datastoreItem xmlns:ds="http://schemas.openxmlformats.org/officeDocument/2006/customXml" ds:itemID="{572020D8-0F8A-4694-A5D5-3FD346308D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602</Words>
  <Application>Microsoft Office PowerPoint</Application>
  <PresentationFormat>Widescreen</PresentationFormat>
  <Paragraphs>85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Consolas</vt:lpstr>
      <vt:lpstr>Segoe UI</vt:lpstr>
      <vt:lpstr>Evernorth 16:9</vt:lpstr>
      <vt:lpstr>Personal Bluework Sessions</vt:lpstr>
      <vt:lpstr>Agenda</vt:lpstr>
      <vt:lpstr>Goal: Iterative Improvement</vt:lpstr>
      <vt:lpstr>So…What’s “Bluework”?</vt:lpstr>
      <vt:lpstr>So…What’s “Bluework”?</vt:lpstr>
      <vt:lpstr>How Phil Thinks about Personal Bluework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2021-07-08T09:02:18Z</dcterms:created>
  <dcterms:modified xsi:type="dcterms:W3CDTF">2023-01-03T19:43:29Z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enantId">
    <vt:lpwstr>cigna</vt:lpwstr>
  </property>
  <property fmtid="{D5CDD505-2E9C-101B-9397-08002B2CF9AE}" pid="3" name="TemplafyTemplateId">
    <vt:lpwstr>637473387261166379</vt:lpwstr>
  </property>
  <property fmtid="{D5CDD505-2E9C-101B-9397-08002B2CF9AE}" pid="4" name="TemplafyUserProfileId">
    <vt:lpwstr>637560228367785803</vt:lpwstr>
  </property>
  <property fmtid="{D5CDD505-2E9C-101B-9397-08002B2CF9AE}" pid="5" name="TemplafyLanguageCode">
    <vt:lpwstr>en-US</vt:lpwstr>
  </property>
</Properties>
</file>