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6858000" cx="12192000"/>
  <p:notesSz cx="6858000" cy="9144000"/>
  <p:embeddedFontLst>
    <p:embeddedFont>
      <p:font typeface="Roboto"/>
      <p:regular r:id="rId68"/>
      <p:bold r:id="rId69"/>
      <p:italic r:id="rId70"/>
      <p:boldItalic r:id="rId71"/>
    </p:embeddedFont>
    <p:embeddedFont>
      <p:font typeface="Noto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">
          <p15:clr>
            <a:srgbClr val="A4A3A4"/>
          </p15:clr>
        </p15:guide>
        <p15:guide id="2" pos="778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1956">
          <p15:clr>
            <a:srgbClr val="A4A3A4"/>
          </p15:clr>
        </p15:guide>
        <p15:guide id="5" pos="1345">
          <p15:clr>
            <a:srgbClr val="A4A3A4"/>
          </p15:clr>
        </p15:guide>
        <p15:guide id="6" pos="6924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157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6" roundtripDataSignature="AMtx7mhPiCTxVcuufj0jVvEZoh6pzAn9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7C67A4-9386-4C83-B5A8-982C3E8B406E}">
  <a:tblStyle styleId="{827C67A4-9386-4C83-B5A8-982C3E8B406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9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9EFF7"/>
          </a:solidFill>
        </a:fill>
      </a:tcStyle>
    </a:firstRow>
    <a:neCell>
      <a:tcTxStyle/>
    </a:neCell>
    <a:nwCell>
      <a:tcTxStyle/>
    </a:nwCell>
  </a:tblStyle>
  <a:tblStyle styleId="{DD712D32-702C-4662-AB51-742130872BD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BF1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BF1E8"/>
          </a:solidFill>
        </a:fill>
      </a:tcStyle>
    </a:firstRow>
    <a:neCell>
      <a:tcTxStyle/>
    </a:neCell>
    <a:nwCell>
      <a:tcTxStyle/>
    </a:nwCell>
  </a:tblStyle>
  <a:tblStyle styleId="{17190AED-8029-4207-AD0B-C4FB0E37B64B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" orient="horz"/>
        <p:guide pos="778"/>
        <p:guide pos="890" orient="horz"/>
        <p:guide pos="1956" orient="horz"/>
        <p:guide pos="1345"/>
        <p:guide pos="6924"/>
        <p:guide pos="3748" orient="horz"/>
        <p:guide pos="15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NotoSans-bold.fntdata"/><Relationship Id="rId72" Type="http://schemas.openxmlformats.org/officeDocument/2006/relationships/font" Target="fonts/NotoSans-regular.fntdata"/><Relationship Id="rId31" Type="http://schemas.openxmlformats.org/officeDocument/2006/relationships/slide" Target="slides/slide25.xml"/><Relationship Id="rId75" Type="http://schemas.openxmlformats.org/officeDocument/2006/relationships/font" Target="fonts/NotoSans-boldItalic.fntdata"/><Relationship Id="rId30" Type="http://schemas.openxmlformats.org/officeDocument/2006/relationships/slide" Target="slides/slide24.xml"/><Relationship Id="rId74" Type="http://schemas.openxmlformats.org/officeDocument/2006/relationships/font" Target="fonts/NotoSans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customschemas.google.com/relationships/presentationmetadata" Target="meta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5-4182-A5B9-8D80762CEB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5-4182-A5B9-8D80762CEB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5-4182-A5B9-8D80762CE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744136"/>
        <c:axId val="465738888"/>
      </c:barChart>
      <c:catAx>
        <c:axId val="465744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738888"/>
        <c:crosses val="autoZero"/>
        <c:auto val="1"/>
        <c:lblAlgn val="ctr"/>
        <c:lblOffset val="100"/>
        <c:noMultiLvlLbl val="0"/>
      </c:catAx>
      <c:valAx>
        <c:axId val="46573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744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1C-4A4F-98D9-2773C25508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C-4A4F-98D9-2773C25508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C-4A4F-98D9-2773C2550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5924296"/>
        <c:axId val="565924624"/>
      </c:lineChart>
      <c:catAx>
        <c:axId val="56592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924624"/>
        <c:crosses val="autoZero"/>
        <c:auto val="1"/>
        <c:lblAlgn val="ctr"/>
        <c:lblOffset val="100"/>
        <c:noMultiLvlLbl val="0"/>
      </c:catAx>
      <c:valAx>
        <c:axId val="56592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92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C9-4F0D-A58D-88C2737EF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648568"/>
        <c:axId val="299648896"/>
      </c:scatterChart>
      <c:valAx>
        <c:axId val="299648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648896"/>
        <c:crosses val="autoZero"/>
        <c:crossBetween val="midCat"/>
      </c:valAx>
      <c:valAx>
        <c:axId val="29964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648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29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1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37.png"/><Relationship Id="rId5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43.png"/><Relationship Id="rId5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image" Target="../media/image46.png"/><Relationship Id="rId5" Type="http://schemas.openxmlformats.org/officeDocument/2006/relationships/image" Target="../media/image4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Relationship Id="rId4" Type="http://schemas.openxmlformats.org/officeDocument/2006/relationships/image" Target="../media/image58.png"/><Relationship Id="rId5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54.png"/><Relationship Id="rId5" Type="http://schemas.openxmlformats.org/officeDocument/2006/relationships/image" Target="../media/image5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image" Target="../media/image53.png"/><Relationship Id="rId5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Relationship Id="rId4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Relationship Id="rId4" Type="http://schemas.openxmlformats.org/officeDocument/2006/relationships/image" Target="../media/image7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Relationship Id="rId4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Relationship Id="rId4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Relationship Id="rId4" Type="http://schemas.openxmlformats.org/officeDocument/2006/relationships/chart" Target="../charts/chart1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Relationship Id="rId4" Type="http://schemas.openxmlformats.org/officeDocument/2006/relationships/image" Target="../media/image7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Relationship Id="rId4" Type="http://schemas.openxmlformats.org/officeDocument/2006/relationships/image" Target="../media/image6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Relationship Id="rId4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Relationship Id="rId4" Type="http://schemas.openxmlformats.org/officeDocument/2006/relationships/image" Target="../media/image6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Relationship Id="rId4" Type="http://schemas.openxmlformats.org/officeDocument/2006/relationships/image" Target="../media/image6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Relationship Id="rId4" Type="http://schemas.openxmlformats.org/officeDocument/2006/relationships/image" Target="../media/image6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Relationship Id="rId4" Type="http://schemas.openxmlformats.org/officeDocument/2006/relationships/image" Target="../media/image6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Relationship Id="rId4" Type="http://schemas.openxmlformats.org/officeDocument/2006/relationships/chart" Target="../charts/chart2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Relationship Id="rId4" Type="http://schemas.openxmlformats.org/officeDocument/2006/relationships/image" Target="../media/image7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Relationship Id="rId4" Type="http://schemas.openxmlformats.org/officeDocument/2006/relationships/chart" Target="../charts/chart3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Relationship Id="rId4" Type="http://schemas.openxmlformats.org/officeDocument/2006/relationships/image" Target="../media/image6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7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7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7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1A1F57"/>
                </a:solidFill>
                <a:latin typeface="Noto Sans"/>
                <a:ea typeface="Noto Sans"/>
                <a:cs typeface="Noto Sans"/>
                <a:sym typeface="Noto Sans"/>
              </a:rPr>
              <a:t>데이터 분석과 파이썬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154113" y="2977174"/>
            <a:ext cx="8565587" cy="70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인간이 대화하기 위하여 사용하는 언어 ex)영어, 한국어, 중국어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인간이 컴퓨터에게 명령을 내리기 위하여 사용하는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언어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ex)파이썬, 자바, C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154113" y="2591940"/>
            <a:ext cx="8840871" cy="3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컴퓨터 언어 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154113" y="1663604"/>
            <a:ext cx="9537333" cy="612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어떤 기존 시스템 또는 계획 중인 시스템에서 </a:t>
            </a: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와 </a:t>
            </a: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의 흐름을 체계적으로 조사하는 것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출처) 네이버 지식백과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54113" y="4183494"/>
            <a:ext cx="85655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인간이 컴퓨터에게 명령을 내리기 위해서 코드를 작성하는 행동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154113" y="3844940"/>
            <a:ext cx="8840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코딩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154113" y="1328219"/>
            <a:ext cx="8840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 분석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154113" y="4799744"/>
            <a:ext cx="8840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파이썬의 특징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54113" y="5138298"/>
            <a:ext cx="8565587" cy="1025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언어들 중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배우기가 쉬운 편에 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속합니다.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데이터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를 다루는데 용이합니다.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다양한 모듈/패키지가 존재하여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활용범위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가 넓습니다.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Dataframe 만들기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1154112" y="1343332"/>
            <a:ext cx="9655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Dataframe : 2차원 자료구조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6096000" y="2019160"/>
            <a:ext cx="43844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딕셔너리로 데이터프레임을 만들어서 </a:t>
            </a:r>
            <a:endParaRPr sz="1800">
              <a:solidFill>
                <a:srgbClr val="38562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변수 df에 저장하기</a:t>
            </a:r>
            <a:endParaRPr sz="1800">
              <a:solidFill>
                <a:srgbClr val="3856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6125165" y="2840552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변수 df 출력하기</a:t>
            </a:r>
            <a:endParaRPr sz="1800">
              <a:solidFill>
                <a:srgbClr val="33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6096000" y="5435509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변수 df의 형태(타입) 확인하기</a:t>
            </a:r>
            <a:endParaRPr sz="18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803" y="1818416"/>
            <a:ext cx="48672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불러오기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8868729" y="1440710"/>
            <a:ext cx="24909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‘house_price.csv’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파일 업로드하기</a:t>
            </a:r>
            <a:endParaRPr sz="1800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368" y="1278065"/>
            <a:ext cx="7939508" cy="36718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/>
          <p:nvPr/>
        </p:nvSpPr>
        <p:spPr>
          <a:xfrm>
            <a:off x="9039053" y="3060192"/>
            <a:ext cx="206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파일 읽어오기</a:t>
            </a:r>
            <a:endParaRPr sz="1800">
              <a:solidFill>
                <a:srgbClr val="33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495300" y="430213"/>
            <a:ext cx="4700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살펴보기 – 상위/하위 별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2"/>
          <p:cNvSpPr/>
          <p:nvPr/>
        </p:nvSpPr>
        <p:spPr>
          <a:xfrm>
            <a:off x="7500436" y="1381781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상위 5개 데이터 보기</a:t>
            </a:r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7814713" y="4735722"/>
            <a:ext cx="28151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하위 5개 데이터보기</a:t>
            </a:r>
            <a:endParaRPr sz="1800">
              <a:solidFill>
                <a:srgbClr val="33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7500435" y="5407382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데이터의 행과 열 개수 확인하기</a:t>
            </a:r>
            <a:endParaRPr sz="18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7500435" y="3977390"/>
            <a:ext cx="4384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상위 10개 데이터 보기</a:t>
            </a:r>
            <a:endParaRPr sz="1800">
              <a:solidFill>
                <a:srgbClr val="3856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708" y="1201484"/>
            <a:ext cx="5649465" cy="24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286" y="3965258"/>
            <a:ext cx="5783467" cy="44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521" y="4703636"/>
            <a:ext cx="5984653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4764" y="5372862"/>
            <a:ext cx="6101524" cy="75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495300" y="430213"/>
            <a:ext cx="4595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살펴보기 – 열(column) 별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7320767" y="3524750"/>
            <a:ext cx="328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“지역명”, “규모구분”,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“연도” 열들의 데이터 보기</a:t>
            </a:r>
            <a:endParaRPr sz="1800">
              <a:solidFill>
                <a:srgbClr val="33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7345151" y="1725249"/>
            <a:ext cx="328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“지역명” 열의 데이터 보기 </a:t>
            </a:r>
            <a:endParaRPr sz="1800">
              <a:solidFill>
                <a:srgbClr val="3856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95" y="1276541"/>
            <a:ext cx="5934437" cy="162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485" y="3527489"/>
            <a:ext cx="5067315" cy="254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495300" y="430213"/>
            <a:ext cx="4595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살펴보기 – 행(row) 별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7501625" y="4986993"/>
            <a:ext cx="328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1행, 3행, 5행의 </a:t>
            </a:r>
            <a:endParaRPr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데이터 보기</a:t>
            </a:r>
            <a:endParaRPr sz="1800">
              <a:solidFill>
                <a:srgbClr val="33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7524107" y="2938222"/>
            <a:ext cx="32847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1행부터 5행까지의 </a:t>
            </a:r>
            <a:endParaRPr sz="1800">
              <a:solidFill>
                <a:srgbClr val="38562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데이터 보기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499723" y="1235677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1 행의 데이터 보기</a:t>
            </a:r>
            <a:endParaRPr/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378" y="1201865"/>
            <a:ext cx="51149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474" y="2864930"/>
            <a:ext cx="51435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9905" y="4671441"/>
            <a:ext cx="52101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/>
        </p:nvSpPr>
        <p:spPr>
          <a:xfrm>
            <a:off x="495299" y="430213"/>
            <a:ext cx="5109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살펴보기 – 행(row) &amp; 열(column) 별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097" y="1308926"/>
            <a:ext cx="4784873" cy="403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5316" y="1401128"/>
            <a:ext cx="4580763" cy="3861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44" name="Google Shape;2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495299" y="430213"/>
            <a:ext cx="6274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이름과 형태 바꾸기 </a:t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6838802" y="4419328"/>
            <a:ext cx="3094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새로운 컬럼 만들기</a:t>
            </a:r>
            <a:endParaRPr sz="1800">
              <a:solidFill>
                <a:srgbClr val="33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6745376" y="2805427"/>
            <a:ext cx="3040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컬럼 이름 바꾸기</a:t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6818844" y="1197476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df의 데이터의 컬럼별 형태 보기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6793992" y="3302852"/>
            <a:ext cx="3284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컬럼의 형태 바꾸기</a:t>
            </a:r>
            <a:endParaRPr/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561" y="1188911"/>
            <a:ext cx="493395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939" y="4481703"/>
            <a:ext cx="54768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56" name="Google Shape;2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495299" y="430213"/>
            <a:ext cx="9308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추가하기/칼럼 삭제하기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5210943" y="1283992"/>
            <a:ext cx="3646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컬럼 추가하기</a:t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7190082" y="5149921"/>
            <a:ext cx="23743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axis=1 → 열을 뜻함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axis=0 → 행을 뜻함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7271391" y="4014519"/>
            <a:ext cx="2031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컬럼 삭제하기</a:t>
            </a:r>
            <a:endParaRPr/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100" y="1245489"/>
            <a:ext cx="2333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7871" y="1874901"/>
            <a:ext cx="63436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7342" y="3922395"/>
            <a:ext cx="53435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68" name="Google Shape;2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8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 지정하여 칼럼 추가하기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8685663" y="1417623"/>
            <a:ext cx="30403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위치 지정하여 </a:t>
            </a:r>
            <a:endParaRPr sz="1800">
              <a:solidFill>
                <a:srgbClr val="38562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컬럼 추가하기</a:t>
            </a:r>
            <a:endParaRPr/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547" y="1277874"/>
            <a:ext cx="6830758" cy="271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9"/>
          <p:cNvSpPr txBox="1"/>
          <p:nvPr/>
        </p:nvSpPr>
        <p:spPr>
          <a:xfrm>
            <a:off x="495299" y="430213"/>
            <a:ext cx="8112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조건에 따라 컬럼 추가하기  </a:t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7954676" y="3828359"/>
            <a:ext cx="313242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조건에 따라 컬럼 추가하기</a:t>
            </a:r>
            <a:endParaRPr sz="1800">
              <a:solidFill>
                <a:srgbClr val="38562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(조건에 따라 특정 값 넣기)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954676" y="1239323"/>
            <a:ext cx="407386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조건에 따라 컬럼 추가하기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(조건에 성립하면 True,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성립하지 않으면 False 값 넣기)</a:t>
            </a:r>
            <a:endParaRPr sz="1600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097" y="1233297"/>
            <a:ext cx="64293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865" y="3820287"/>
            <a:ext cx="64293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154112" y="1620363"/>
            <a:ext cx="8840871" cy="3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데이터를 저장/관리 할 공간이 필요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154111" y="2522805"/>
            <a:ext cx="990661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부동산 데이터를 활용하여 주택 가격 변화 추이, 아파트별 전세 가격 현황 등을 분석하고자 한다면,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부동산 데이터들을 저장할 공간이 필요합니다.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이렇듯 데이터를 저장하는 공간을 코딩에서는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변수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라고 부릅니다.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86" name="Google Shape;2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0"/>
          <p:cNvSpPr txBox="1"/>
          <p:nvPr/>
        </p:nvSpPr>
        <p:spPr>
          <a:xfrm>
            <a:off x="495299" y="430213"/>
            <a:ext cx="9070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조건이 2개 이상일 경우 &amp; 활용해서 컬럼 추가하기 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1078659" y="4712715"/>
            <a:ext cx="853969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조건이 2개 이상일 경우, 2개의 조건 모두 참 일 때 값을 넣고 싶다면..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ko-KR" sz="4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사용 </a:t>
            </a:r>
            <a:endParaRPr sz="1600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19" y="1297686"/>
            <a:ext cx="7081697" cy="290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294" name="Google Shape;2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 txBox="1"/>
          <p:nvPr/>
        </p:nvSpPr>
        <p:spPr>
          <a:xfrm>
            <a:off x="495299" y="430213"/>
            <a:ext cx="9352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조건이 2개 이상일 경우 | 활용해서 컬럼 추가하기 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1334689" y="4605214"/>
            <a:ext cx="90314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조건이 2개 이상일 경우, 2개의 조건 중 하나라도 참 일 때 값을 넣고 싶다면..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 사용 </a:t>
            </a:r>
            <a:endParaRPr/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26" y="1216914"/>
            <a:ext cx="7918934" cy="269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2"/>
          <p:cNvSpPr txBox="1"/>
          <p:nvPr/>
        </p:nvSpPr>
        <p:spPr>
          <a:xfrm>
            <a:off x="495299" y="430213"/>
            <a:ext cx="9352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컬럼의 데이터 변경하기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1334689" y="4605214"/>
            <a:ext cx="9031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컬럼의 기존 데이터를 변경하여 데이터 만들기</a:t>
            </a:r>
            <a:endParaRPr/>
          </a:p>
        </p:txBody>
      </p:sp>
      <p:pic>
        <p:nvPicPr>
          <p:cNvPr id="305" name="Google Shape;3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970" y="1371218"/>
            <a:ext cx="7724827" cy="285940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/>
          <p:nvPr/>
        </p:nvSpPr>
        <p:spPr>
          <a:xfrm>
            <a:off x="1384230" y="5357539"/>
            <a:ext cx="69307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※ lambda 표현식 : 일시적으로 계산, 조건 등을 활용하고자 할 때 사용  </a:t>
            </a:r>
            <a:endParaRPr sz="14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11" name="Google Shape;3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확인하기 / 위치 조정하기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771360" y="3059668"/>
            <a:ext cx="9031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컬럼 위치 조정하기</a:t>
            </a:r>
            <a:endParaRPr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771360" y="1401167"/>
            <a:ext cx="3651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데이터프레임의 컬럼 확인하기</a:t>
            </a:r>
            <a:endParaRPr sz="1600">
              <a:solidFill>
                <a:srgbClr val="38562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637" y="1908239"/>
            <a:ext cx="9015476" cy="77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115" y="3603308"/>
            <a:ext cx="8617592" cy="249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21" name="Google Shape;3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수학/통계 연산 활용하기 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6969549" y="1545782"/>
            <a:ext cx="4446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해당 데이터프레임의 통계값 보기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7127633" y="2037550"/>
            <a:ext cx="4073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※ 연산 가능한 컬럼들만 확인가능</a:t>
            </a:r>
            <a:endParaRPr sz="14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6969549" y="5156004"/>
            <a:ext cx="4058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최댓값 보기</a:t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6969549" y="4261027"/>
            <a:ext cx="4964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평균값 보기</a:t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6969549" y="5875910"/>
            <a:ext cx="4058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최솟값 보기</a:t>
            </a:r>
            <a:endParaRPr sz="1800">
              <a:solidFill>
                <a:srgbClr val="7030A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371" y="1169861"/>
            <a:ext cx="4637341" cy="310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515" y="4275392"/>
            <a:ext cx="24288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34" name="Google Shape;3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 정렬하기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8485227" y="1229258"/>
            <a:ext cx="2157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내림차순 정렬하기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8485227" y="3674297"/>
            <a:ext cx="2271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오름차순 정렬하기</a:t>
            </a:r>
            <a:endParaRPr/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616" y="1215200"/>
            <a:ext cx="7043837" cy="238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673" y="3784092"/>
            <a:ext cx="6823433" cy="250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44" name="Google Shape;3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6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별로 정렬하기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8533172" y="1285410"/>
            <a:ext cx="2515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지역명 별로 정렬하기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8496595" y="3962097"/>
            <a:ext cx="2522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분양가 별로 정렬하기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145" y="1270826"/>
            <a:ext cx="6963846" cy="233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287" y="3878390"/>
            <a:ext cx="7058390" cy="243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54" name="Google Shape;3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7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문자열로 변환하기 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817351" y="1385151"/>
            <a:ext cx="2778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문자열 변환하기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7"/>
          <p:cNvSpPr/>
          <p:nvPr/>
        </p:nvSpPr>
        <p:spPr>
          <a:xfrm>
            <a:off x="817350" y="5260581"/>
            <a:ext cx="5278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문자열을 이어서 새로운 컬럼의 값으로 넣기</a:t>
            </a:r>
            <a:endParaRPr/>
          </a:p>
        </p:txBody>
      </p:sp>
      <p:pic>
        <p:nvPicPr>
          <p:cNvPr id="358" name="Google Shape;3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700" y="1877186"/>
            <a:ext cx="9698103" cy="314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63" name="Google Shape;3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Datetime으로 변환하기 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4110714" y="4795918"/>
            <a:ext cx="3350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datatime 형태로 변환하기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489" y="1615821"/>
            <a:ext cx="24669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5697" y="5408676"/>
            <a:ext cx="6067615" cy="579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9136" y="1562291"/>
            <a:ext cx="27146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8"/>
          <p:cNvSpPr/>
          <p:nvPr/>
        </p:nvSpPr>
        <p:spPr>
          <a:xfrm>
            <a:off x="4852416" y="2474976"/>
            <a:ext cx="841248" cy="6583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74" name="Google Shape;3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9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 또는 월 데이터만 가져오기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6645009" y="1447258"/>
            <a:ext cx="3350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연 데이터만 가져오기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6657201" y="3439397"/>
            <a:ext cx="2522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월 데이터만 가져오기</a:t>
            </a: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440" y="1464564"/>
            <a:ext cx="2979039" cy="372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Noto Sans"/>
                <a:ea typeface="Noto Sans"/>
                <a:cs typeface="Noto Sans"/>
                <a:sym typeface="Noto Sans"/>
              </a:rPr>
              <a:t>변수 만드는 방법</a:t>
            </a:r>
            <a:endParaRPr b="1" sz="1800">
              <a:solidFill>
                <a:srgbClr val="1A1F57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154113" y="1294884"/>
            <a:ext cx="8840871" cy="82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      =      6</a:t>
            </a:r>
            <a:endParaRPr b="1" sz="4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54113" y="2320513"/>
            <a:ext cx="85655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데이터를 저장하는 공간 이름                               저장할 데이터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918200" y="2785505"/>
            <a:ext cx="85655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변수이름,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변수명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변수값</a:t>
            </a:r>
            <a:endParaRPr b="1" sz="1600" u="sng">
              <a:solidFill>
                <a:srgbClr val="2DAFB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41586" y="4225841"/>
            <a:ext cx="8840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&lt;변수명 작성 규칙&gt;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154113" y="4546511"/>
            <a:ext cx="8565587" cy="165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6   : (o) 대/소문자를 구분합니다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b = 6   : (x) 띄어쓰기는 할 수 없습니다.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a_b = 6  : (o) 특수기호는 밑줄 기호만 사용할 수 있습니다.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1a = 6  : (x) 숫자가 맨 앞으로 오거나 숫자 단독으로 사용할 수 없습니다.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 = 6  : (o) 맨 앞에 문자가 있으면 숫자를 사용할 수 있습니다.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141585" y="3426296"/>
            <a:ext cx="100861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변수명은 단순히 데이터를 저장하는 공간을 부르는 명칭으로 코딩하는 사람 마음대로 지을 수 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다만, 아래 규칙을 지켜야 합니다.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83" name="Google Shape;3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비어 있는 값 확인하기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761665" y="1525695"/>
            <a:ext cx="3350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비어 있는 값 확인하기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505" y="2010156"/>
            <a:ext cx="9566591" cy="356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91" name="Google Shape;3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1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비어 있는 값에 값 채우기 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870104" y="1456086"/>
            <a:ext cx="4009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비어 있는 값에 값 채우기 </a:t>
            </a:r>
            <a:endParaRPr/>
          </a:p>
        </p:txBody>
      </p:sp>
      <p:pic>
        <p:nvPicPr>
          <p:cNvPr id="394" name="Google Shape;3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177" y="1882712"/>
            <a:ext cx="9927974" cy="398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399" name="Google Shape;3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컬럼 만들어서 비어 있는 값에 값 채우기 (1) </a:t>
            </a: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796168" y="1258764"/>
            <a:ext cx="6244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새로운 컬럼 만들어서 비어 있는 값에 값 채우기 (1) 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89" y="1682496"/>
            <a:ext cx="10731692" cy="460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07" name="Google Shape;40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3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컬럼 만들어서 비어 있는 값에 값 채우기 (2)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761665" y="1401192"/>
            <a:ext cx="5886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새로운 컬럼 만들어서 비어 있는 값에 값 채우기 (2) </a:t>
            </a:r>
            <a:endParaRPr/>
          </a:p>
        </p:txBody>
      </p:sp>
      <p:pic>
        <p:nvPicPr>
          <p:cNvPr id="410" name="Google Shape;4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694" y="2323529"/>
            <a:ext cx="11007090" cy="2809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15" name="Google Shape;4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4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조건에 해당하는 데이터 검색하기 (1)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761665" y="1156180"/>
            <a:ext cx="6773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등호 활용하여 특정 조건에 해당하는 데이터 검색하기</a:t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>
            <a:off x="760257" y="3900349"/>
            <a:ext cx="7634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부등호 활용하여 특정 조건에 해당하는 데이터 검색하기</a:t>
            </a:r>
            <a:endParaRPr/>
          </a:p>
        </p:txBody>
      </p:sp>
      <p:pic>
        <p:nvPicPr>
          <p:cNvPr id="419" name="Google Shape;4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356" y="1539621"/>
            <a:ext cx="73628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931" y="4318254"/>
            <a:ext cx="73056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25" name="Google Shape;42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5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조건에 해당하는 데이터 검색하기 (2)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35"/>
          <p:cNvSpPr/>
          <p:nvPr/>
        </p:nvSpPr>
        <p:spPr>
          <a:xfrm>
            <a:off x="737281" y="1132968"/>
            <a:ext cx="5886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여러 특정 값에 해당하는 데이터 검색하기</a:t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773857" y="3833947"/>
            <a:ext cx="6360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특정 문자가 들어가 있는 데이터 검색하기</a:t>
            </a:r>
            <a:endParaRPr/>
          </a:p>
        </p:txBody>
      </p:sp>
      <p:pic>
        <p:nvPicPr>
          <p:cNvPr id="429" name="Google Shape;4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786" y="1548003"/>
            <a:ext cx="70961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794" y="4311396"/>
            <a:ext cx="72771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35" name="Google Shape;4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6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조건 중 하나만 성립해도 데이터 검색하기 </a:t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705539" y="1229758"/>
            <a:ext cx="6609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여러 조건 중 하나만 성립해도 데이터 검색하기</a:t>
            </a:r>
            <a:endParaRPr/>
          </a:p>
        </p:txBody>
      </p:sp>
      <p:pic>
        <p:nvPicPr>
          <p:cNvPr id="438" name="Google Shape;43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862" y="1757363"/>
            <a:ext cx="61055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0618" y="4016121"/>
            <a:ext cx="724852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6"/>
          <p:cNvSpPr/>
          <p:nvPr/>
        </p:nvSpPr>
        <p:spPr>
          <a:xfrm>
            <a:off x="896550" y="3479971"/>
            <a:ext cx="47117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※ 각각의 조건을 괄호( ) 로 묶어주어야 한다.</a:t>
            </a:r>
            <a:endParaRPr sz="14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45" name="Google Shape;4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7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조건을 모두 만족하는 데이터 검색하기 / 새로 저장하기 </a:t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761665" y="1269307"/>
            <a:ext cx="8382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여러 조건을 모두 만족하는 데이터 검색해서 새로운 변수에 저장하기</a:t>
            </a:r>
            <a:endParaRPr/>
          </a:p>
        </p:txBody>
      </p:sp>
      <p:pic>
        <p:nvPicPr>
          <p:cNvPr id="448" name="Google Shape;44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595" y="2035874"/>
            <a:ext cx="8467430" cy="268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53" name="Google Shape;4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8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이동하기 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771360" y="1401167"/>
            <a:ext cx="3651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앞 행의 데이터 가져오기</a:t>
            </a:r>
            <a:endParaRPr sz="1800">
              <a:solidFill>
                <a:srgbClr val="38562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6" name="Google Shape;4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530" y="2103500"/>
            <a:ext cx="10504443" cy="350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61" name="Google Shape;4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9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이동하기 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771360" y="1401167"/>
            <a:ext cx="36511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뒤 행의 데이터 가져오기</a:t>
            </a:r>
            <a:endParaRPr sz="1800">
              <a:solidFill>
                <a:srgbClr val="38562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4" name="Google Shape;46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428" y="2036826"/>
            <a:ext cx="10498340" cy="3656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Noto Sans"/>
                <a:ea typeface="Noto Sans"/>
                <a:cs typeface="Noto Sans"/>
                <a:sym typeface="Noto Sans"/>
              </a:rPr>
              <a:t>자료형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54112" y="1167486"/>
            <a:ext cx="965585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데이터는 종류가 다양하기 때문에 저장할 데이터의 형태에 따라 변수의 형태도 달라집니다.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이를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자료형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이라고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파이썬에서는 아래와 같이 데이터의 형태에 따라 다양한 자료형이 존재합니다.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382038" y="2050972"/>
            <a:ext cx="8565587" cy="447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1) a=6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정수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2) b=3.14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실수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3) c=“python”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문자열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4) d=[1, 2, 3, 4, 5]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리스트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e={“사과”:”apple”, “포도”:”grape”, “오렌지”:”orange”}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딕셔너리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endParaRPr b="1" sz="1600" u="sng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6) f=True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부울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bool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69" name="Google Shape;4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0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조건으로 컬럼 검색하기</a:t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7086265" y="1318523"/>
            <a:ext cx="4337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특정 조건으로 컬럼 검색하기</a:t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7086265" y="3829338"/>
            <a:ext cx="39744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특정 조건으로 여러 컬럼 검색하기</a:t>
            </a:r>
            <a:endParaRPr/>
          </a:p>
        </p:txBody>
      </p:sp>
      <p:pic>
        <p:nvPicPr>
          <p:cNvPr id="473" name="Google Shape;47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348" y="1320165"/>
            <a:ext cx="43148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5962" y="3904869"/>
            <a:ext cx="54197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79" name="Google Shape;4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1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피벗테이블로 보기</a:t>
            </a:r>
            <a:endParaRPr/>
          </a:p>
        </p:txBody>
      </p:sp>
      <p:sp>
        <p:nvSpPr>
          <p:cNvPr id="481" name="Google Shape;481;p41"/>
          <p:cNvSpPr/>
          <p:nvPr/>
        </p:nvSpPr>
        <p:spPr>
          <a:xfrm>
            <a:off x="6829279" y="1117408"/>
            <a:ext cx="4550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지역별 평당분양가 피벗테이블로 보기</a:t>
            </a:r>
            <a:endParaRPr/>
          </a:p>
        </p:txBody>
      </p:sp>
      <p:sp>
        <p:nvSpPr>
          <p:cNvPr id="482" name="Google Shape;482;p41"/>
          <p:cNvSpPr/>
          <p:nvPr/>
        </p:nvSpPr>
        <p:spPr>
          <a:xfrm>
            <a:off x="7276297" y="3229542"/>
            <a:ext cx="32622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지역별/규모별 평당분양가 피벗테이블로 보기</a:t>
            </a:r>
            <a:endParaRPr/>
          </a:p>
        </p:txBody>
      </p:sp>
      <p:pic>
        <p:nvPicPr>
          <p:cNvPr id="483" name="Google Shape;4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62" y="1139190"/>
            <a:ext cx="4641389" cy="211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97" y="3373565"/>
            <a:ext cx="5649548" cy="29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/>
          <p:nvPr/>
        </p:nvSpPr>
        <p:spPr>
          <a:xfrm>
            <a:off x="5611625" y="5869948"/>
            <a:ext cx="61658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피벗 테이블 : 여러 데이터 중에서 자신이 원하는 데이터만을 가지고 </a:t>
            </a:r>
            <a:endParaRPr sz="1400">
              <a:solidFill>
                <a:srgbClr val="D776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원하는 행과 열에 데이터를 배치하여 새로운 보고서를 만드는 기능</a:t>
            </a:r>
            <a:endParaRPr sz="14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490" name="Google Shape;4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2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특정 컬럼을 기준으로 다른 컬럼 데이터의 통계수치 보기</a:t>
            </a: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7132319" y="1056448"/>
            <a:ext cx="41985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특정 컬럼을 기준으로 다른 컬럼 </a:t>
            </a:r>
            <a:endParaRPr sz="1800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데이터의 총 합 구하기 </a:t>
            </a:r>
            <a:endParaRPr/>
          </a:p>
        </p:txBody>
      </p:sp>
      <p:sp>
        <p:nvSpPr>
          <p:cNvPr id="493" name="Google Shape;493;p42"/>
          <p:cNvSpPr/>
          <p:nvPr/>
        </p:nvSpPr>
        <p:spPr>
          <a:xfrm>
            <a:off x="8929719" y="4229286"/>
            <a:ext cx="28721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특정 컬럼을 기준으로 </a:t>
            </a:r>
            <a:endParaRPr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다른 컬럼 데이터의 </a:t>
            </a:r>
            <a:endParaRPr sz="1800">
              <a:solidFill>
                <a:srgbClr val="3333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개수 구하기</a:t>
            </a:r>
            <a:endParaRPr/>
          </a:p>
        </p:txBody>
      </p:sp>
      <p:pic>
        <p:nvPicPr>
          <p:cNvPr id="494" name="Google Shape;49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765" y="4242435"/>
            <a:ext cx="74485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378" y="1160717"/>
            <a:ext cx="48387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00" name="Google Shape;5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3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특정 컬럼을 기준으로 다른 컬럼 데이터의 통계수치 보기</a:t>
            </a: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7487647" y="1239328"/>
            <a:ext cx="4550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특정 컬럼들을 기준으로 </a:t>
            </a:r>
            <a:endParaRPr sz="1800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다른 컬럼 데이터의 평균값 구하기 </a:t>
            </a:r>
            <a:endParaRPr/>
          </a:p>
        </p:txBody>
      </p:sp>
      <p:pic>
        <p:nvPicPr>
          <p:cNvPr id="503" name="Google Shape;50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457" y="1135761"/>
            <a:ext cx="688657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08" name="Google Shape;5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4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파일로 저장하기</a:t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734825" y="1229758"/>
            <a:ext cx="4550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엑셀 파일로 저장하기</a:t>
            </a:r>
            <a:endParaRPr/>
          </a:p>
        </p:txBody>
      </p:sp>
      <p:pic>
        <p:nvPicPr>
          <p:cNvPr id="511" name="Google Shape;51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178" y="1937576"/>
            <a:ext cx="6203061" cy="216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16" name="Google Shape;5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5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1154113" y="2977174"/>
            <a:ext cx="8565587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matplotlib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seaborn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1154113" y="2591940"/>
            <a:ext cx="8840871" cy="3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파이썬의 시각화 도구</a:t>
            </a:r>
            <a:endParaRPr/>
          </a:p>
        </p:txBody>
      </p:sp>
      <p:sp>
        <p:nvSpPr>
          <p:cNvPr id="520" name="Google Shape;520;p45"/>
          <p:cNvSpPr txBox="1"/>
          <p:nvPr/>
        </p:nvSpPr>
        <p:spPr>
          <a:xfrm>
            <a:off x="1154113" y="1663604"/>
            <a:ext cx="9537333" cy="612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 분석 결과를 이해하기 쉽도록 시각화 도구를 통해 전달하는 것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출처) 네이버 지식백과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1154113" y="5872012"/>
            <a:ext cx="85655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▶ seaborn이 가장 이쁘게 그래프를 표현해주어 우리는 주로 seaborn을 활용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1154113" y="1328219"/>
            <a:ext cx="8840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시각화</a:t>
            </a:r>
            <a:endParaRPr/>
          </a:p>
        </p:txBody>
      </p:sp>
      <p:pic>
        <p:nvPicPr>
          <p:cNvPr id="523" name="Google Shape;5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113" y="4180250"/>
            <a:ext cx="5145332" cy="154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28" name="Google Shape;5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6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한글 안 깨져 나오게 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0" name="Google Shape;5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311" y="1252537"/>
            <a:ext cx="9960037" cy="46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35" name="Google Shape;5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7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막대 그래프</a:t>
            </a:r>
            <a:endParaRPr/>
          </a:p>
        </p:txBody>
      </p:sp>
      <p:sp>
        <p:nvSpPr>
          <p:cNvPr id="537" name="Google Shape;537;p47"/>
          <p:cNvSpPr txBox="1"/>
          <p:nvPr/>
        </p:nvSpPr>
        <p:spPr>
          <a:xfrm>
            <a:off x="1129729" y="1745782"/>
            <a:ext cx="8565587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사물의 양을 막대 모양의 길이로 나타낸 그래프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크고 작음을 한눈에 비교하고자 할 때 활용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항목이 적을 수록 가로가 좋고 항목이 많을 수록 세로가 좋다.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47"/>
          <p:cNvSpPr txBox="1"/>
          <p:nvPr/>
        </p:nvSpPr>
        <p:spPr>
          <a:xfrm>
            <a:off x="1129729" y="1360548"/>
            <a:ext cx="8840871" cy="3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막대 그래프</a:t>
            </a:r>
            <a:endParaRPr/>
          </a:p>
        </p:txBody>
      </p:sp>
      <p:graphicFrame>
        <p:nvGraphicFramePr>
          <p:cNvPr id="539" name="Google Shape;539;p47"/>
          <p:cNvGraphicFramePr/>
          <p:nvPr/>
        </p:nvGraphicFramePr>
        <p:xfrm>
          <a:off x="2032000" y="3183612"/>
          <a:ext cx="5557520" cy="2954721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44" name="Google Shape;5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8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countplot – 컬럼의 데이터 개수 세기</a:t>
            </a:r>
            <a:endParaRPr/>
          </a:p>
        </p:txBody>
      </p:sp>
      <p:sp>
        <p:nvSpPr>
          <p:cNvPr id="546" name="Google Shape;546;p48"/>
          <p:cNvSpPr txBox="1"/>
          <p:nvPr/>
        </p:nvSpPr>
        <p:spPr>
          <a:xfrm>
            <a:off x="719653" y="1167647"/>
            <a:ext cx="4724173" cy="38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데이터의 수를 세어 막대그래프로 표현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7" name="Google Shape;54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972" y="1763486"/>
            <a:ext cx="6657975" cy="469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52" name="Google Shape;5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9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countplot – 카테고리별 개수 세기</a:t>
            </a:r>
            <a:endParaRPr/>
          </a:p>
        </p:txBody>
      </p:sp>
      <p:pic>
        <p:nvPicPr>
          <p:cNvPr id="554" name="Google Shape;5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838" y="1409422"/>
            <a:ext cx="6705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정수/실수/문자열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775368" y="1118987"/>
            <a:ext cx="8565587" cy="152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1) a=6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정수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2) b=3.14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실수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/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6096000" y="12002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{827C67A4-9386-4C83-B5A8-982C3E8B406E}</a:tableStyleId>
              </a:tblPr>
              <a:tblGrid>
                <a:gridCol w="1597275"/>
                <a:gridCol w="1547450"/>
                <a:gridCol w="1776050"/>
              </a:tblGrid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a=5, b=2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사용법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결과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더하기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a + 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빼기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u="none" cap="none" strike="noStrike"/>
                        <a:t>a – 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곱하기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a * 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나누기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a / 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몫 구하기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a // 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나머지 구하기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a % 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제곱 구하기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a ** b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0" name="Google Shape;130;p5"/>
          <p:cNvSpPr/>
          <p:nvPr/>
        </p:nvSpPr>
        <p:spPr>
          <a:xfrm>
            <a:off x="775368" y="4209939"/>
            <a:ext cx="6096000" cy="7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3) c=“python”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문자열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/>
          </a:p>
        </p:txBody>
      </p:sp>
      <p:graphicFrame>
        <p:nvGraphicFramePr>
          <p:cNvPr id="131" name="Google Shape;131;p5"/>
          <p:cNvGraphicFramePr/>
          <p:nvPr/>
        </p:nvGraphicFramePr>
        <p:xfrm>
          <a:off x="6096000" y="41006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{DD712D32-702C-4662-AB51-742130872BDB}</a:tableStyleId>
              </a:tblPr>
              <a:tblGrid>
                <a:gridCol w="1709525"/>
                <a:gridCol w="1364975"/>
                <a:gridCol w="1846250"/>
              </a:tblGrid>
              <a:tr h="17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c=“데이터 분석”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d=“시작”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사용법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결과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문자 이어주기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c + d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‘데이터 분석시작’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글자 가져오기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c[0]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‘데’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c[3]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 ’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c[1:5]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‘이터 분’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c[-1]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‘석’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리스트로 분리하기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c.split()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['데이터', '분석']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2" name="Google Shape;132;p5"/>
          <p:cNvSpPr/>
          <p:nvPr/>
        </p:nvSpPr>
        <p:spPr>
          <a:xfrm>
            <a:off x="1175237" y="5295670"/>
            <a:ext cx="3711272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문자는 따옴표로 묶어주어야 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 u="sng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(작은따옴표, 큰따옴표 무관)</a:t>
            </a:r>
            <a:endParaRPr sz="13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59" name="Google Shape;55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0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barplot 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1" name="Google Shape;56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648" y="1399897"/>
            <a:ext cx="675322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66" name="Google Shape;56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1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barplot – 크기 설정하기</a:t>
            </a:r>
            <a:endParaRPr/>
          </a:p>
        </p:txBody>
      </p:sp>
      <p:pic>
        <p:nvPicPr>
          <p:cNvPr id="568" name="Google Shape;56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646" y="1120707"/>
            <a:ext cx="8268788" cy="53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73" name="Google Shape;5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2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barplot – 색깔 설정하기(1)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5" name="Google Shape;57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311" y="1056186"/>
            <a:ext cx="8322810" cy="546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80" name="Google Shape;5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3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barplot – 색깔 설정하기(2)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2" name="Google Shape;58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204" y="1101298"/>
            <a:ext cx="8207148" cy="537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87" name="Google Shape;5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111" y="1001000"/>
            <a:ext cx="11639777" cy="560880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4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barplot – 여러 개의 그래프 넣기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594" name="Google Shape;59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5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꺾은 선 그래프</a:t>
            </a:r>
            <a:endParaRPr/>
          </a:p>
        </p:txBody>
      </p:sp>
      <p:sp>
        <p:nvSpPr>
          <p:cNvPr id="596" name="Google Shape;596;p55"/>
          <p:cNvSpPr txBox="1"/>
          <p:nvPr/>
        </p:nvSpPr>
        <p:spPr>
          <a:xfrm>
            <a:off x="1129729" y="1745782"/>
            <a:ext cx="8565587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수량을 점으로 표시하고 그 점들을 선분으로 이어 그린 그래프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시간에 따라 지속적으로 변화하는 값을 표현할 때 유용 (ex. 추세)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조사하지 않은 중간의 값도 대략 예측할 수 있다.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55"/>
          <p:cNvSpPr txBox="1"/>
          <p:nvPr/>
        </p:nvSpPr>
        <p:spPr>
          <a:xfrm>
            <a:off x="1129729" y="1360548"/>
            <a:ext cx="8840871" cy="3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꺾은 선 그래프</a:t>
            </a:r>
            <a:endParaRPr/>
          </a:p>
        </p:txBody>
      </p:sp>
      <p:graphicFrame>
        <p:nvGraphicFramePr>
          <p:cNvPr id="598" name="Google Shape;598;p55"/>
          <p:cNvGraphicFramePr/>
          <p:nvPr/>
        </p:nvGraphicFramePr>
        <p:xfrm>
          <a:off x="2032000" y="2899954"/>
          <a:ext cx="5387703" cy="3238379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603" name="Google Shape;6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6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pointplot </a:t>
            </a:r>
            <a:endParaRPr/>
          </a:p>
        </p:txBody>
      </p:sp>
      <p:pic>
        <p:nvPicPr>
          <p:cNvPr id="605" name="Google Shape;60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59" y="1059939"/>
            <a:ext cx="10846525" cy="549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610" name="Google Shape;6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7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산점도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1129729" y="1745782"/>
            <a:ext cx="8565587" cy="70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좌표평면 상에서 각각의 관찰값들을 점으로 표현하는 방식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회귀분석을 할 때 매우 유용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57"/>
          <p:cNvSpPr txBox="1"/>
          <p:nvPr/>
        </p:nvSpPr>
        <p:spPr>
          <a:xfrm>
            <a:off x="1129729" y="1360548"/>
            <a:ext cx="8840871" cy="385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산점도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14" name="Google Shape;614;p57"/>
          <p:cNvGraphicFramePr/>
          <p:nvPr/>
        </p:nvGraphicFramePr>
        <p:xfrm>
          <a:off x="2032000" y="2730137"/>
          <a:ext cx="4930503" cy="3408196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619" name="Google Shape;61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8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lmplot </a:t>
            </a:r>
            <a:endParaRPr/>
          </a:p>
        </p:txBody>
      </p:sp>
      <p:pic>
        <p:nvPicPr>
          <p:cNvPr id="621" name="Google Shape;62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444" y="952728"/>
            <a:ext cx="6202681" cy="567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626" name="Google Shape;62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9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lmplot – 카테고리에 따른 분포 </a:t>
            </a:r>
            <a:endParaRPr/>
          </a:p>
        </p:txBody>
      </p:sp>
      <p:pic>
        <p:nvPicPr>
          <p:cNvPr id="628" name="Google Shape;62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643" y="1045029"/>
            <a:ext cx="7409203" cy="55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리스트/딕셔너리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819331" y="1356380"/>
            <a:ext cx="8565587" cy="7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4) d=[1, 2, 3, 4, 5]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리스트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/>
          </a:p>
        </p:txBody>
      </p:sp>
      <p:graphicFrame>
        <p:nvGraphicFramePr>
          <p:cNvPr id="140" name="Google Shape;140;p6"/>
          <p:cNvGraphicFramePr/>
          <p:nvPr/>
        </p:nvGraphicFramePr>
        <p:xfrm>
          <a:off x="6096000" y="1306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{827C67A4-9386-4C83-B5A8-982C3E8B406E}</a:tableStyleId>
              </a:tblPr>
              <a:tblGrid>
                <a:gridCol w="1597275"/>
                <a:gridCol w="1547450"/>
                <a:gridCol w="1776050"/>
              </a:tblGrid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d=[1,2,3,4,5]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사용법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결과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3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값 가져오기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d[0]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d[1]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d[1:4]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[2,3,4]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d[-1]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값 수정하기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d[0]=0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[0,2,3,4,5]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리스트 합치기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+ [6,7,8]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[0,2,3,4,5,6,7,8]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265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값 추가하기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d.append(9)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[0,2,3,4,5,9]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6"/>
          <p:cNvSpPr/>
          <p:nvPr/>
        </p:nvSpPr>
        <p:spPr>
          <a:xfrm>
            <a:off x="819331" y="4011738"/>
            <a:ext cx="8658778" cy="7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e={“가”:1, “나”:2, “다”:[3,4,5]}</a:t>
            </a: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데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딕셔너리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endParaRPr b="1" sz="1600" u="sng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2" name="Google Shape;142;p6"/>
          <p:cNvGraphicFramePr/>
          <p:nvPr/>
        </p:nvGraphicFramePr>
        <p:xfrm>
          <a:off x="5753099" y="4259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{DD712D32-702C-4662-AB51-742130872BDB}</a:tableStyleId>
              </a:tblPr>
              <a:tblGrid>
                <a:gridCol w="1816550"/>
                <a:gridCol w="1644700"/>
                <a:gridCol w="2145325"/>
              </a:tblGrid>
              <a:tr h="17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사용법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결과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값 가져오기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e["가"]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글자 가져오기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e["다"]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[3,4,5]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값 수정하기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e["나"]=6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{"가":1, "나":6, "다":[3,4,5]}</a:t>
                      </a: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값 추가하기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e["라"]=7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{"가":1,"나":6, </a:t>
                      </a:r>
                      <a:b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ko-KR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"다":[3,4,5],＂라":7}</a:t>
                      </a:r>
                      <a:r>
                        <a:rPr lang="ko-KR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633" name="Google Shape;6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60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lmplot  - 카테고리를 구분하여 보기</a:t>
            </a:r>
            <a:endParaRPr/>
          </a:p>
        </p:txBody>
      </p:sp>
      <p:pic>
        <p:nvPicPr>
          <p:cNvPr id="635" name="Google Shape;63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143" y="1088286"/>
            <a:ext cx="9727202" cy="544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640" name="Google Shape;64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1"/>
          <p:cNvSpPr txBox="1"/>
          <p:nvPr/>
        </p:nvSpPr>
        <p:spPr>
          <a:xfrm>
            <a:off x="495299" y="430213"/>
            <a:ext cx="7233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lmplot - 카테고리를 구분하여 행으로 보기 </a:t>
            </a:r>
            <a:endParaRPr/>
          </a:p>
        </p:txBody>
      </p:sp>
      <p:pic>
        <p:nvPicPr>
          <p:cNvPr id="642" name="Google Shape;64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457" y="1066903"/>
            <a:ext cx="7985401" cy="552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Noto Sans"/>
                <a:ea typeface="Noto Sans"/>
                <a:cs typeface="Noto Sans"/>
                <a:sym typeface="Noto Sans"/>
              </a:rPr>
              <a:t>판다스 ( pandas 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154112" y="1343332"/>
            <a:ext cx="96558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판다스는 데이터를 분석할 수 있는 다양한 기능을 가진 모듈을 말합니다.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‘엑셀’과 유사하나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1) 엑셀보다 복잡한 기능을 쉽게 사용 가능하고, 2) 대용량의 데이터를 처리할 수 있습니다.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판다스에서는 데이터의 형태에 따라 다음과 같이 자료형을 표현합니다.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406006" y="2875814"/>
            <a:ext cx="8565587" cy="3584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해당 컬럼의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정수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 int64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해당 컬럼의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실수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float64</a:t>
            </a:r>
            <a:endParaRPr/>
          </a:p>
          <a:p>
            <a:pPr indent="-1841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None/>
            </a:pPr>
            <a:r>
              <a:t/>
            </a:r>
            <a:endParaRPr b="1" sz="1600" u="sng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해당 컬럼의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문자열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endParaRPr/>
          </a:p>
          <a:p>
            <a:pPr indent="-1841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None/>
            </a:pPr>
            <a:r>
              <a:t/>
            </a:r>
            <a:endParaRPr b="1" sz="1600" u="sng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해당 컬럼의 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날짜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일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endParaRPr/>
          </a:p>
          <a:p>
            <a:pPr indent="-1841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None/>
            </a:pPr>
            <a:r>
              <a:t/>
            </a:r>
            <a:endParaRPr b="1" sz="1600" u="sng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1차원 자료구조일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Series</a:t>
            </a:r>
            <a:endParaRPr/>
          </a:p>
          <a:p>
            <a:pPr indent="-1841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DAFB8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데이터가 </a:t>
            </a:r>
            <a:r>
              <a:rPr b="1" lang="ko-KR" sz="1600" u="sng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2차원 자료구조일</a:t>
            </a: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경우 -&gt; </a:t>
            </a:r>
            <a:r>
              <a:rPr b="1" lang="ko-KR" sz="1600" u="sng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DataFrame</a:t>
            </a:r>
            <a:endParaRPr b="1" sz="1600" u="sng">
              <a:solidFill>
                <a:srgbClr val="E7456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구조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157;p8"/>
          <p:cNvGraphicFramePr/>
          <p:nvPr/>
        </p:nvGraphicFramePr>
        <p:xfrm>
          <a:off x="1864420" y="2003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{17190AED-8029-4207-AD0B-C4FB0E37B64B}</a:tableStyleId>
              </a:tblPr>
              <a:tblGrid>
                <a:gridCol w="720525"/>
                <a:gridCol w="1099050"/>
                <a:gridCol w="2532175"/>
                <a:gridCol w="1208300"/>
                <a:gridCol w="1390000"/>
                <a:gridCol w="1390000"/>
              </a:tblGrid>
              <a:tr h="42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지역명</a:t>
                      </a:r>
                      <a:endParaRPr b="1"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규모구분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연도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월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분양가격(㎡)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서울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전체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5841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209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서울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전용면적 60㎡이하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5652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09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서울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전용면적 60㎡초과 85㎡이하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5882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201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서울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전용면적 85㎡초과 102㎡이하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5721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09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서울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전용면적 102㎡초과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405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인천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전체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3163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09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인천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전용면적 60㎡이하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3488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4209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인천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전용면적 60㎡초과 85㎡이하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2015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3119</a:t>
                      </a:r>
                      <a:endParaRPr/>
                    </a:p>
                  </a:txBody>
                  <a:tcPr marT="36250" marB="36250" marR="72525" marL="72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8"/>
          <p:cNvSpPr/>
          <p:nvPr/>
        </p:nvSpPr>
        <p:spPr>
          <a:xfrm>
            <a:off x="1781768" y="139768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DAFB8"/>
                </a:solidFill>
                <a:latin typeface="Consolas"/>
                <a:ea typeface="Consolas"/>
                <a:cs typeface="Consolas"/>
                <a:sym typeface="Consolas"/>
              </a:rPr>
              <a:t>인덱스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654855" y="3459440"/>
            <a:ext cx="1175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행 (row)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5493856" y="1397684"/>
            <a:ext cx="15552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열 (column)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0510933" y="3960129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8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139328" y="1818920"/>
            <a:ext cx="173184" cy="49433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DAFB8"/>
          </a:solidFill>
          <a:ln cap="flat" cmpd="sng" w="12700">
            <a:solidFill>
              <a:srgbClr val="2DAFB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8"/>
          <p:cNvSpPr/>
          <p:nvPr/>
        </p:nvSpPr>
        <p:spPr>
          <a:xfrm rot="5400000">
            <a:off x="10203342" y="3940527"/>
            <a:ext cx="143127" cy="4085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127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스크린샷이(가) 표시된 사진&#10;&#10;자동 생성된 설명"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495300" y="430213"/>
            <a:ext cx="3861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1A1F57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Series 만들기</a:t>
            </a:r>
            <a:endParaRPr b="1" sz="1800">
              <a:solidFill>
                <a:srgbClr val="1A1F5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1154112" y="1343332"/>
            <a:ext cx="9655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Series : 1차원 자료구조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5863875" y="1988530"/>
            <a:ext cx="3107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E74565"/>
                </a:solidFill>
                <a:latin typeface="Consolas"/>
                <a:ea typeface="Consolas"/>
                <a:cs typeface="Consolas"/>
                <a:sym typeface="Consolas"/>
              </a:rPr>
              <a:t>pandas 모듈 불러오기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5863874" y="2583178"/>
            <a:ext cx="56540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85623"/>
                </a:solidFill>
                <a:latin typeface="Consolas"/>
                <a:ea typeface="Consolas"/>
                <a:cs typeface="Consolas"/>
                <a:sym typeface="Consolas"/>
              </a:rPr>
              <a:t>리스트로 시리즈를 만들어서 변수 se에 저장하기</a:t>
            </a:r>
            <a:endParaRPr sz="1800">
              <a:solidFill>
                <a:srgbClr val="3856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112" y="1847543"/>
            <a:ext cx="4332288" cy="4298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>
            <a:off x="5863875" y="3177826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변수 se 출력하기</a:t>
            </a:r>
            <a:endParaRPr sz="1800">
              <a:solidFill>
                <a:srgbClr val="33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5863875" y="5330002"/>
            <a:ext cx="40738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7765B"/>
                </a:solidFill>
                <a:latin typeface="Consolas"/>
                <a:ea typeface="Consolas"/>
                <a:cs typeface="Consolas"/>
                <a:sym typeface="Consolas"/>
              </a:rPr>
              <a:t>변수 se의 형태(타입) 확인하기</a:t>
            </a:r>
            <a:endParaRPr sz="1800">
              <a:solidFill>
                <a:srgbClr val="D7765B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2019-06-24T08:52:13Z</dcterms:created>
  <dc:creator>Park Ethan</dc:creator>
</cp:coreProperties>
</file>