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68" r:id="rId4"/>
    <p:sldId id="271" r:id="rId5"/>
    <p:sldId id="274" r:id="rId6"/>
    <p:sldId id="277" r:id="rId7"/>
    <p:sldId id="278" r:id="rId8"/>
    <p:sldId id="279" r:id="rId9"/>
    <p:sldId id="276" r:id="rId10"/>
    <p:sldId id="280" r:id="rId11"/>
    <p:sldId id="281" r:id="rId12"/>
    <p:sldId id="283" r:id="rId13"/>
    <p:sldId id="284" r:id="rId14"/>
    <p:sldId id="285" r:id="rId15"/>
    <p:sldId id="286" r:id="rId16"/>
    <p:sldId id="287" r:id="rId17"/>
    <p:sldId id="28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6000"/>
    <a:srgbClr val="FF6600"/>
    <a:srgbClr val="3B3B3B"/>
    <a:srgbClr val="FFD1E4"/>
    <a:srgbClr val="FFFF85"/>
    <a:srgbClr val="FE67A3"/>
    <a:srgbClr val="EBE304"/>
    <a:srgbClr val="FF8D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6"/>
  </p:normalViewPr>
  <p:slideViewPr>
    <p:cSldViewPr snapToGrid="0">
      <p:cViewPr>
        <p:scale>
          <a:sx n="70" d="100"/>
          <a:sy n="70" d="100"/>
        </p:scale>
        <p:origin x="7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summar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summary.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City.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City.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City.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City.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City.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City.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summar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OAO\Documents\Data%20Glacier\DataGlacier\Week2\Cab%20Investment%20Case%20Study\summar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rgbClr val="3B3B3B"/>
                </a:solidFill>
                <a:latin typeface="+mn-lt"/>
                <a:ea typeface="+mn-ea"/>
                <a:cs typeface="+mn-cs"/>
              </a:defRPr>
            </a:pPr>
            <a:r>
              <a:rPr lang="en-US" sz="2000" dirty="0"/>
              <a:t>Taxi Market</a:t>
            </a:r>
          </a:p>
        </c:rich>
      </c:tx>
      <c:overlay val="0"/>
      <c:spPr>
        <a:noFill/>
        <a:ln>
          <a:noFill/>
        </a:ln>
        <a:effectLst/>
      </c:spPr>
      <c:txPr>
        <a:bodyPr rot="0" spcFirstLastPara="1" vertOverflow="ellipsis" vert="horz" wrap="square" anchor="ctr" anchorCtr="1"/>
        <a:lstStyle/>
        <a:p>
          <a:pPr>
            <a:defRPr sz="2000" b="0" i="0" u="none" strike="noStrike" kern="1200" spc="0" baseline="0">
              <a:solidFill>
                <a:srgbClr val="3B3B3B"/>
              </a:solidFill>
              <a:latin typeface="+mn-lt"/>
              <a:ea typeface="+mn-ea"/>
              <a:cs typeface="+mn-cs"/>
            </a:defRPr>
          </a:pPr>
          <a:endParaRPr lang="en-US"/>
        </a:p>
      </c:txPr>
    </c:title>
    <c:autoTitleDeleted val="0"/>
    <c:plotArea>
      <c:layout/>
      <c:barChart>
        <c:barDir val="col"/>
        <c:grouping val="clustered"/>
        <c:varyColors val="0"/>
        <c:ser>
          <c:idx val="0"/>
          <c:order val="0"/>
          <c:tx>
            <c:strRef>
              <c:f>Final!$L$10</c:f>
              <c:strCache>
                <c:ptCount val="1"/>
                <c:pt idx="0">
                  <c:v>2019</c:v>
                </c:pt>
              </c:strCache>
            </c:strRef>
          </c:tx>
          <c:spPr>
            <a:solidFill>
              <a:srgbClr val="FF6600"/>
            </a:solidFill>
            <a:ln>
              <a:noFill/>
            </a:ln>
            <a:effectLst/>
          </c:spPr>
          <c:invertIfNegative val="0"/>
          <c:cat>
            <c:strRef>
              <c:f>Final!$K$11:$K$12</c:f>
              <c:strCache>
                <c:ptCount val="2"/>
                <c:pt idx="0">
                  <c:v>Online Booking</c:v>
                </c:pt>
                <c:pt idx="1">
                  <c:v>Offline Booking</c:v>
                </c:pt>
              </c:strCache>
            </c:strRef>
          </c:cat>
          <c:val>
            <c:numRef>
              <c:f>Final!$L$11:$L$12</c:f>
              <c:numCache>
                <c:formatCode>General</c:formatCode>
                <c:ptCount val="2"/>
                <c:pt idx="0">
                  <c:v>100</c:v>
                </c:pt>
                <c:pt idx="1">
                  <c:v>20</c:v>
                </c:pt>
              </c:numCache>
            </c:numRef>
          </c:val>
          <c:extLst>
            <c:ext xmlns:c16="http://schemas.microsoft.com/office/drawing/2014/chart" uri="{C3380CC4-5D6E-409C-BE32-E72D297353CC}">
              <c16:uniqueId val="{00000000-D666-4A55-843F-2E668C551994}"/>
            </c:ext>
          </c:extLst>
        </c:ser>
        <c:ser>
          <c:idx val="1"/>
          <c:order val="1"/>
          <c:tx>
            <c:strRef>
              <c:f>Final!$M$10</c:f>
              <c:strCache>
                <c:ptCount val="1"/>
                <c:pt idx="0">
                  <c:v>2027</c:v>
                </c:pt>
              </c:strCache>
            </c:strRef>
          </c:tx>
          <c:spPr>
            <a:solidFill>
              <a:srgbClr val="3B3B3B"/>
            </a:solidFill>
            <a:ln>
              <a:noFill/>
            </a:ln>
            <a:effectLst/>
          </c:spPr>
          <c:invertIfNegative val="0"/>
          <c:cat>
            <c:strRef>
              <c:f>Final!$K$11:$K$12</c:f>
              <c:strCache>
                <c:ptCount val="2"/>
                <c:pt idx="0">
                  <c:v>Online Booking</c:v>
                </c:pt>
                <c:pt idx="1">
                  <c:v>Offline Booking</c:v>
                </c:pt>
              </c:strCache>
            </c:strRef>
          </c:cat>
          <c:val>
            <c:numRef>
              <c:f>Final!$M$11:$M$12</c:f>
              <c:numCache>
                <c:formatCode>General</c:formatCode>
                <c:ptCount val="2"/>
                <c:pt idx="0">
                  <c:v>185</c:v>
                </c:pt>
                <c:pt idx="1">
                  <c:v>35</c:v>
                </c:pt>
              </c:numCache>
            </c:numRef>
          </c:val>
          <c:extLst>
            <c:ext xmlns:c16="http://schemas.microsoft.com/office/drawing/2014/chart" uri="{C3380CC4-5D6E-409C-BE32-E72D297353CC}">
              <c16:uniqueId val="{00000001-D666-4A55-843F-2E668C551994}"/>
            </c:ext>
          </c:extLst>
        </c:ser>
        <c:dLbls>
          <c:showLegendKey val="0"/>
          <c:showVal val="0"/>
          <c:showCatName val="0"/>
          <c:showSerName val="0"/>
          <c:showPercent val="0"/>
          <c:showBubbleSize val="0"/>
        </c:dLbls>
        <c:gapWidth val="100"/>
        <c:overlap val="-27"/>
        <c:axId val="1797812128"/>
        <c:axId val="1797812960"/>
      </c:barChart>
      <c:catAx>
        <c:axId val="1797812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rgbClr val="3B3B3B"/>
                </a:solidFill>
                <a:latin typeface="+mn-lt"/>
                <a:ea typeface="+mn-ea"/>
                <a:cs typeface="+mn-cs"/>
              </a:defRPr>
            </a:pPr>
            <a:endParaRPr lang="en-US"/>
          </a:p>
        </c:txPr>
        <c:crossAx val="1797812960"/>
        <c:crosses val="autoZero"/>
        <c:auto val="1"/>
        <c:lblAlgn val="ctr"/>
        <c:lblOffset val="100"/>
        <c:noMultiLvlLbl val="0"/>
      </c:catAx>
      <c:valAx>
        <c:axId val="1797812960"/>
        <c:scaling>
          <c:orientation val="minMax"/>
          <c:max val="220"/>
          <c:min val="0"/>
        </c:scaling>
        <c:delete val="1"/>
        <c:axPos val="l"/>
        <c:numFmt formatCode="General" sourceLinked="1"/>
        <c:majorTickMark val="none"/>
        <c:minorTickMark val="none"/>
        <c:tickLblPos val="nextTo"/>
        <c:crossAx val="1797812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rgbClr val="3B3B3B"/>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3B3B3B"/>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r>
              <a:rPr lang="en-US" sz="1800" dirty="0">
                <a:solidFill>
                  <a:srgbClr val="3B3B3B"/>
                </a:solidFill>
              </a:rPr>
              <a:t>Trips per Gender</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1109282748038447"/>
          <c:y val="0.13031406696314329"/>
          <c:w val="0.72780135403845159"/>
          <c:h val="0.70780913913422372"/>
        </c:manualLayout>
      </c:layout>
      <c:barChart>
        <c:barDir val="col"/>
        <c:grouping val="clustered"/>
        <c:varyColors val="0"/>
        <c:ser>
          <c:idx val="0"/>
          <c:order val="0"/>
          <c:tx>
            <c:strRef>
              <c:f>Final!$S$11</c:f>
              <c:strCache>
                <c:ptCount val="1"/>
                <c:pt idx="0">
                  <c:v>Yellow Cab</c:v>
                </c:pt>
              </c:strCache>
            </c:strRef>
          </c:tx>
          <c:spPr>
            <a:solidFill>
              <a:srgbClr val="EBE304"/>
            </a:solidFill>
            <a:ln>
              <a:noFill/>
            </a:ln>
            <a:effectLst/>
          </c:spPr>
          <c:invertIfNegative val="0"/>
          <c:dLbls>
            <c:dLbl>
              <c:idx val="0"/>
              <c:tx>
                <c:rich>
                  <a:bodyPr/>
                  <a:lstStyle/>
                  <a:p>
                    <a:fld id="{A84EE7AF-F511-4EC8-B581-583D755A0575}" type="CELLRANGE">
                      <a:rPr lang="en-US"/>
                      <a:pPr/>
                      <a:t>[CELLRANGE]</a:t>
                    </a:fld>
                    <a:endParaRPr lang="en-US" baseline="0"/>
                  </a:p>
                  <a:p>
                    <a:fld id="{C46DA05D-2B0D-497A-981B-7E68178FAA0A}" type="VALUE">
                      <a:rPr lang="en-US"/>
                      <a:pPr/>
                      <a:t>[VALUE]</a:t>
                    </a:fld>
                    <a:endParaRPr lang="en-US"/>
                  </a:p>
                </c:rich>
              </c:tx>
              <c:dLblPos val="ctr"/>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0-3571-45ED-A4CD-9E996528EE9F}"/>
                </c:ext>
              </c:extLst>
            </c:dLbl>
            <c:dLbl>
              <c:idx val="1"/>
              <c:tx>
                <c:rich>
                  <a:bodyPr/>
                  <a:lstStyle/>
                  <a:p>
                    <a:fld id="{F8657903-99F2-4EF9-BC3E-E0D2C28D849E}" type="CELLRANGE">
                      <a:rPr lang="en-US"/>
                      <a:pPr/>
                      <a:t>[CELLRANGE]</a:t>
                    </a:fld>
                    <a:endParaRPr lang="en-US" baseline="0"/>
                  </a:p>
                  <a:p>
                    <a:fld id="{5308A21A-D4AD-449B-B5F3-3DAA1E38DE53}" type="VALUE">
                      <a:rPr lang="en-US"/>
                      <a:pPr/>
                      <a:t>[VALUE]</a:t>
                    </a:fld>
                    <a:endParaRPr lang="en-US"/>
                  </a:p>
                </c:rich>
              </c:tx>
              <c:dLblPos val="ctr"/>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3571-45ED-A4CD-9E996528EE9F}"/>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DataLabelsRange val="1"/>
                <c15:showLeaderLines val="0"/>
              </c:ext>
            </c:extLst>
          </c:dLbls>
          <c:cat>
            <c:strRef>
              <c:f>Final!$R$12:$R$13</c:f>
              <c:strCache>
                <c:ptCount val="2"/>
                <c:pt idx="0">
                  <c:v>Male</c:v>
                </c:pt>
                <c:pt idx="1">
                  <c:v>Female</c:v>
                </c:pt>
              </c:strCache>
            </c:strRef>
          </c:cat>
          <c:val>
            <c:numRef>
              <c:f>Final!$S$12:$S$13</c:f>
              <c:numCache>
                <c:formatCode>#,##0</c:formatCode>
                <c:ptCount val="2"/>
                <c:pt idx="0">
                  <c:v>158681</c:v>
                </c:pt>
                <c:pt idx="1">
                  <c:v>116000</c:v>
                </c:pt>
              </c:numCache>
            </c:numRef>
          </c:val>
          <c:extLst>
            <c:ext xmlns:c15="http://schemas.microsoft.com/office/drawing/2012/chart" uri="{02D57815-91ED-43cb-92C2-25804820EDAC}">
              <c15:datalabelsRange>
                <c15:f>Final!$U$12:$U$13</c15:f>
                <c15:dlblRangeCache>
                  <c:ptCount val="2"/>
                  <c:pt idx="0">
                    <c:v>77%</c:v>
                  </c:pt>
                  <c:pt idx="1">
                    <c:v>76%</c:v>
                  </c:pt>
                </c15:dlblRangeCache>
              </c15:datalabelsRange>
            </c:ext>
            <c:ext xmlns:c16="http://schemas.microsoft.com/office/drawing/2014/chart" uri="{C3380CC4-5D6E-409C-BE32-E72D297353CC}">
              <c16:uniqueId val="{00000002-3571-45ED-A4CD-9E996528EE9F}"/>
            </c:ext>
          </c:extLst>
        </c:ser>
        <c:ser>
          <c:idx val="1"/>
          <c:order val="1"/>
          <c:tx>
            <c:strRef>
              <c:f>Final!$T$11</c:f>
              <c:strCache>
                <c:ptCount val="1"/>
                <c:pt idx="0">
                  <c:v>Pink Cab</c:v>
                </c:pt>
              </c:strCache>
            </c:strRef>
          </c:tx>
          <c:spPr>
            <a:solidFill>
              <a:srgbClr val="FE67A3"/>
            </a:solidFill>
            <a:ln>
              <a:noFill/>
            </a:ln>
            <a:effectLst/>
          </c:spPr>
          <c:invertIfNegative val="0"/>
          <c:dLbls>
            <c:dLbl>
              <c:idx val="0"/>
              <c:tx>
                <c:rich>
                  <a:bodyPr/>
                  <a:lstStyle/>
                  <a:p>
                    <a:fld id="{F901C598-F9D6-4D42-99F1-FB70A37FBC4F}" type="CELLRANGE">
                      <a:rPr lang="en-US"/>
                      <a:pPr/>
                      <a:t>[CELLRANGE]</a:t>
                    </a:fld>
                    <a:endParaRPr lang="en-US" baseline="0"/>
                  </a:p>
                  <a:p>
                    <a:fld id="{5BEF0818-F1DD-40CB-B3AD-70F86A3EB464}" type="VALUE">
                      <a:rPr lang="en-US"/>
                      <a:pPr/>
                      <a:t>[VALUE]</a:t>
                    </a:fld>
                    <a:endParaRPr lang="en-US"/>
                  </a:p>
                </c:rich>
              </c:tx>
              <c:dLblPos val="ctr"/>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3571-45ED-A4CD-9E996528EE9F}"/>
                </c:ext>
              </c:extLst>
            </c:dLbl>
            <c:dLbl>
              <c:idx val="1"/>
              <c:tx>
                <c:rich>
                  <a:bodyPr/>
                  <a:lstStyle/>
                  <a:p>
                    <a:fld id="{743BB5FC-EB2A-4881-B3E9-37596146DE71}" type="CELLRANGE">
                      <a:rPr lang="en-US"/>
                      <a:pPr/>
                      <a:t>[CELLRANGE]</a:t>
                    </a:fld>
                    <a:endParaRPr lang="en-US" baseline="0"/>
                  </a:p>
                  <a:p>
                    <a:fld id="{0F511D75-3A07-4835-94C9-0437487ECD52}" type="VALUE">
                      <a:rPr lang="en-US"/>
                      <a:pPr/>
                      <a:t>[VALUE]</a:t>
                    </a:fld>
                    <a:endParaRPr lang="en-US"/>
                  </a:p>
                </c:rich>
              </c:tx>
              <c:dLblPos val="ctr"/>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4-3571-45ED-A4CD-9E996528EE9F}"/>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Final!$R$12:$R$13</c:f>
              <c:strCache>
                <c:ptCount val="2"/>
                <c:pt idx="0">
                  <c:v>Male</c:v>
                </c:pt>
                <c:pt idx="1">
                  <c:v>Female</c:v>
                </c:pt>
              </c:strCache>
            </c:strRef>
          </c:cat>
          <c:val>
            <c:numRef>
              <c:f>Final!$T$12:$T$13</c:f>
              <c:numCache>
                <c:formatCode>#,##0</c:formatCode>
                <c:ptCount val="2"/>
                <c:pt idx="0">
                  <c:v>47231</c:v>
                </c:pt>
                <c:pt idx="1">
                  <c:v>37480</c:v>
                </c:pt>
              </c:numCache>
            </c:numRef>
          </c:val>
          <c:extLst>
            <c:ext xmlns:c15="http://schemas.microsoft.com/office/drawing/2012/chart" uri="{02D57815-91ED-43cb-92C2-25804820EDAC}">
              <c15:datalabelsRange>
                <c15:f>Final!$V$12:$V$13</c15:f>
                <c15:dlblRangeCache>
                  <c:ptCount val="2"/>
                  <c:pt idx="0">
                    <c:v>23%</c:v>
                  </c:pt>
                  <c:pt idx="1">
                    <c:v>24%</c:v>
                  </c:pt>
                </c15:dlblRangeCache>
              </c15:datalabelsRange>
            </c:ext>
            <c:ext xmlns:c16="http://schemas.microsoft.com/office/drawing/2014/chart" uri="{C3380CC4-5D6E-409C-BE32-E72D297353CC}">
              <c16:uniqueId val="{00000005-3571-45ED-A4CD-9E996528EE9F}"/>
            </c:ext>
          </c:extLst>
        </c:ser>
        <c:dLbls>
          <c:dLblPos val="outEnd"/>
          <c:showLegendKey val="0"/>
          <c:showVal val="1"/>
          <c:showCatName val="0"/>
          <c:showSerName val="0"/>
          <c:showPercent val="0"/>
          <c:showBubbleSize val="0"/>
        </c:dLbls>
        <c:gapWidth val="100"/>
        <c:overlap val="-17"/>
        <c:axId val="1897424608"/>
        <c:axId val="1897415040"/>
      </c:barChart>
      <c:catAx>
        <c:axId val="189742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897415040"/>
        <c:crosses val="autoZero"/>
        <c:auto val="1"/>
        <c:lblAlgn val="ctr"/>
        <c:lblOffset val="100"/>
        <c:noMultiLvlLbl val="0"/>
      </c:catAx>
      <c:valAx>
        <c:axId val="1897415040"/>
        <c:scaling>
          <c:orientation val="minMax"/>
        </c:scaling>
        <c:delete val="1"/>
        <c:axPos val="l"/>
        <c:numFmt formatCode="#,##0" sourceLinked="1"/>
        <c:majorTickMark val="none"/>
        <c:minorTickMark val="none"/>
        <c:tickLblPos val="nextTo"/>
        <c:crossAx val="1897424608"/>
        <c:crosses val="autoZero"/>
        <c:crossBetween val="between"/>
      </c:valAx>
      <c:spPr>
        <a:noFill/>
        <a:ln>
          <a:noFill/>
        </a:ln>
        <a:effectLst/>
      </c:spPr>
    </c:plotArea>
    <c:legend>
      <c:legendPos val="l"/>
      <c:layout>
        <c:manualLayout>
          <c:xMode val="edge"/>
          <c:yMode val="edge"/>
          <c:x val="1.6319991775752177E-2"/>
          <c:y val="0.40089024152002939"/>
          <c:w val="0.1974588359262559"/>
          <c:h val="0.22558820611915428"/>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3B3B3B"/>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102086801443768E-2"/>
          <c:y val="2.5736115594302545E-2"/>
          <c:w val="0.95467716727231078"/>
          <c:h val="0.75142913756105478"/>
        </c:manualLayout>
      </c:layout>
      <c:barChart>
        <c:barDir val="col"/>
        <c:grouping val="clustered"/>
        <c:varyColors val="0"/>
        <c:ser>
          <c:idx val="0"/>
          <c:order val="0"/>
          <c:tx>
            <c:strRef>
              <c:f>City!$E$1</c:f>
              <c:strCache>
                <c:ptCount val="1"/>
                <c:pt idx="0">
                  <c:v>Users/100k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City!$B$2:$B$22</c:f>
              <c:strCache>
                <c:ptCount val="20"/>
                <c:pt idx="0">
                  <c:v>San Francisco CA</c:v>
                </c:pt>
                <c:pt idx="1">
                  <c:v>Boston MA</c:v>
                </c:pt>
                <c:pt idx="2">
                  <c:v>Washington DC</c:v>
                </c:pt>
                <c:pt idx="3">
                  <c:v>Los Angeles CA</c:v>
                </c:pt>
                <c:pt idx="4">
                  <c:v>Chicago IL</c:v>
                </c:pt>
                <c:pt idx="5">
                  <c:v>San Diego CA</c:v>
                </c:pt>
                <c:pt idx="6">
                  <c:v>Seattle WA</c:v>
                </c:pt>
                <c:pt idx="7">
                  <c:v>New York NY</c:v>
                </c:pt>
                <c:pt idx="8">
                  <c:v>Atlanta GA</c:v>
                </c:pt>
                <c:pt idx="9">
                  <c:v>Nashville TN</c:v>
                </c:pt>
                <c:pt idx="10">
                  <c:v>Dallas TX</c:v>
                </c:pt>
                <c:pt idx="11">
                  <c:v>Silicon Valley</c:v>
                </c:pt>
                <c:pt idx="12">
                  <c:v>Austin TX</c:v>
                </c:pt>
                <c:pt idx="13">
                  <c:v>Denver CO</c:v>
                </c:pt>
                <c:pt idx="14">
                  <c:v>Miami FL</c:v>
                </c:pt>
                <c:pt idx="15">
                  <c:v>Sacramento CA</c:v>
                </c:pt>
                <c:pt idx="16">
                  <c:v>Orange County</c:v>
                </c:pt>
                <c:pt idx="17">
                  <c:v>Tucson AZ</c:v>
                </c:pt>
                <c:pt idx="18">
                  <c:v>Pittsburgh PA</c:v>
                </c:pt>
                <c:pt idx="19">
                  <c:v>Phoenix AZ</c:v>
                </c:pt>
              </c:strCache>
            </c:strRef>
          </c:cat>
          <c:val>
            <c:numRef>
              <c:f>City!$E$2:$E$22</c:f>
              <c:numCache>
                <c:formatCode>#,##0</c:formatCode>
                <c:ptCount val="21"/>
                <c:pt idx="0">
                  <c:v>33928.216890012722</c:v>
                </c:pt>
                <c:pt idx="1">
                  <c:v>32141.078371517622</c:v>
                </c:pt>
                <c:pt idx="2">
                  <c:v>30320.704580777779</c:v>
                </c:pt>
                <c:pt idx="3">
                  <c:v>9036.2794091923879</c:v>
                </c:pt>
                <c:pt idx="4">
                  <c:v>8412.1260478842851</c:v>
                </c:pt>
                <c:pt idx="5">
                  <c:v>7296.4129314182001</c:v>
                </c:pt>
                <c:pt idx="6">
                  <c:v>3733.8470110452627</c:v>
                </c:pt>
                <c:pt idx="7">
                  <c:v>3594.5141453492374</c:v>
                </c:pt>
                <c:pt idx="8">
                  <c:v>3031.2252649146812</c:v>
                </c:pt>
                <c:pt idx="9">
                  <c:v>2832.9131331652534</c:v>
                </c:pt>
                <c:pt idx="10">
                  <c:v>2349.8580985631684</c:v>
                </c:pt>
                <c:pt idx="11">
                  <c:v>2313.7560939157224</c:v>
                </c:pt>
                <c:pt idx="12">
                  <c:v>2144.7053213836198</c:v>
                </c:pt>
                <c:pt idx="13">
                  <c:v>1646.8385764080861</c:v>
                </c:pt>
                <c:pt idx="14">
                  <c:v>1319.8621518793568</c:v>
                </c:pt>
                <c:pt idx="15">
                  <c:v>1290.6393831901732</c:v>
                </c:pt>
                <c:pt idx="16">
                  <c:v>1261.326849061091</c:v>
                </c:pt>
                <c:pt idx="17">
                  <c:v>904.59614659778731</c:v>
                </c:pt>
                <c:pt idx="18">
                  <c:v>672.03482848630756</c:v>
                </c:pt>
                <c:pt idx="19">
                  <c:v>649.68289161323264</c:v>
                </c:pt>
              </c:numCache>
            </c:numRef>
          </c:val>
          <c:extLst>
            <c:ext xmlns:c16="http://schemas.microsoft.com/office/drawing/2014/chart" uri="{C3380CC4-5D6E-409C-BE32-E72D297353CC}">
              <c16:uniqueId val="{00000000-2434-4452-A32B-19937CBB1451}"/>
            </c:ext>
          </c:extLst>
        </c:ser>
        <c:dLbls>
          <c:dLblPos val="outEnd"/>
          <c:showLegendKey val="0"/>
          <c:showVal val="1"/>
          <c:showCatName val="0"/>
          <c:showSerName val="0"/>
          <c:showPercent val="0"/>
          <c:showBubbleSize val="0"/>
        </c:dLbls>
        <c:gapWidth val="30"/>
        <c:overlap val="-27"/>
        <c:axId val="1650111520"/>
        <c:axId val="1650111936"/>
      </c:barChart>
      <c:catAx>
        <c:axId val="165011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4500000" spcFirstLastPara="1" vertOverflow="ellipsis" vert="horz" wrap="square" anchor="ctr" anchorCtr="1"/>
          <a:lstStyle/>
          <a:p>
            <a:pPr>
              <a:defRPr sz="1100" b="0" i="0" u="none" strike="noStrike" kern="1200" baseline="0">
                <a:solidFill>
                  <a:srgbClr val="3B3B3B"/>
                </a:solidFill>
                <a:latin typeface="+mn-lt"/>
                <a:ea typeface="+mn-ea"/>
                <a:cs typeface="+mn-cs"/>
              </a:defRPr>
            </a:pPr>
            <a:endParaRPr lang="en-US"/>
          </a:p>
        </c:txPr>
        <c:crossAx val="1650111936"/>
        <c:crosses val="autoZero"/>
        <c:auto val="1"/>
        <c:lblAlgn val="ctr"/>
        <c:lblOffset val="100"/>
        <c:noMultiLvlLbl val="0"/>
      </c:catAx>
      <c:valAx>
        <c:axId val="1650111936"/>
        <c:scaling>
          <c:orientation val="minMax"/>
          <c:max val="35000"/>
          <c:min val="0"/>
        </c:scaling>
        <c:delete val="1"/>
        <c:axPos val="l"/>
        <c:numFmt formatCode="#,##0" sourceLinked="1"/>
        <c:majorTickMark val="none"/>
        <c:minorTickMark val="none"/>
        <c:tickLblPos val="nextTo"/>
        <c:crossAx val="1650111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City!$J$2</c:f>
              <c:strCache>
                <c:ptCount val="1"/>
                <c:pt idx="0">
                  <c:v>Users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A65-4061-ACDE-DFA529455D91}"/>
              </c:ext>
            </c:extLst>
          </c:dPt>
          <c:dPt>
            <c:idx val="1"/>
            <c:bubble3D val="0"/>
            <c:spPr>
              <a:solidFill>
                <a:srgbClr val="FF8D3F"/>
              </a:solidFill>
              <a:ln w="19050">
                <a:solidFill>
                  <a:schemeClr val="lt1"/>
                </a:solidFill>
              </a:ln>
              <a:effectLst/>
            </c:spPr>
            <c:extLst>
              <c:ext xmlns:c16="http://schemas.microsoft.com/office/drawing/2014/chart" uri="{C3380CC4-5D6E-409C-BE32-E72D297353CC}">
                <c16:uniqueId val="{00000003-3A65-4061-ACDE-DFA529455D91}"/>
              </c:ext>
            </c:extLst>
          </c:dPt>
          <c:dPt>
            <c:idx val="2"/>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5-3A65-4061-ACDE-DFA529455D91}"/>
              </c:ext>
            </c:extLst>
          </c:dPt>
          <c:dPt>
            <c:idx val="3"/>
            <c:bubble3D val="0"/>
            <c:spPr>
              <a:solidFill>
                <a:schemeClr val="accent2">
                  <a:lumMod val="20000"/>
                  <a:lumOff val="80000"/>
                </a:schemeClr>
              </a:solidFill>
              <a:ln w="19050">
                <a:solidFill>
                  <a:schemeClr val="lt1"/>
                </a:solidFill>
              </a:ln>
              <a:effectLst/>
            </c:spPr>
            <c:extLst>
              <c:ext xmlns:c16="http://schemas.microsoft.com/office/drawing/2014/chart" uri="{C3380CC4-5D6E-409C-BE32-E72D297353CC}">
                <c16:uniqueId val="{00000007-3A65-4061-ACDE-DFA529455D91}"/>
              </c:ext>
            </c:extLst>
          </c:dPt>
          <c:dPt>
            <c:idx val="4"/>
            <c:bubble3D val="0"/>
            <c:spPr>
              <a:solidFill>
                <a:schemeClr val="bg2"/>
              </a:solidFill>
              <a:ln w="19050">
                <a:solidFill>
                  <a:schemeClr val="lt1"/>
                </a:solidFill>
              </a:ln>
              <a:effectLst/>
            </c:spPr>
            <c:extLst>
              <c:ext xmlns:c16="http://schemas.microsoft.com/office/drawing/2014/chart" uri="{C3380CC4-5D6E-409C-BE32-E72D297353CC}">
                <c16:uniqueId val="{00000009-3A65-4061-ACDE-DFA529455D91}"/>
              </c:ext>
            </c:extLst>
          </c:dPt>
          <c:dPt>
            <c:idx val="5"/>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B-3A65-4061-ACDE-DFA529455D91}"/>
              </c:ext>
            </c:extLst>
          </c:dPt>
          <c:dPt>
            <c:idx val="6"/>
            <c:bubble3D val="0"/>
            <c:spPr>
              <a:solidFill>
                <a:schemeClr val="tx2"/>
              </a:solidFill>
              <a:ln w="19050">
                <a:solidFill>
                  <a:schemeClr val="lt1"/>
                </a:solidFill>
              </a:ln>
              <a:effectLst/>
            </c:spPr>
            <c:extLst>
              <c:ext xmlns:c16="http://schemas.microsoft.com/office/drawing/2014/chart" uri="{C3380CC4-5D6E-409C-BE32-E72D297353CC}">
                <c16:uniqueId val="{0000000D-3A65-4061-ACDE-DFA529455D91}"/>
              </c:ext>
            </c:extLst>
          </c:dPt>
          <c:dLbls>
            <c:dLbl>
              <c:idx val="6"/>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6="http://schemas.microsoft.com/office/drawing/2014/chart" uri="{C3380CC4-5D6E-409C-BE32-E72D297353CC}">
                  <c16:uniqueId val="{0000000D-3A65-4061-ACDE-DFA529455D91}"/>
                </c:ext>
              </c:extLst>
            </c:dLbl>
            <c:spPr>
              <a:noFill/>
              <a:ln>
                <a:noFill/>
              </a:ln>
              <a:effectLst/>
            </c:spPr>
            <c:txPr>
              <a:bodyPr rot="0" spcFirstLastPara="1" vertOverflow="ellipsis" vert="horz" wrap="square" anchor="ctr" anchorCtr="1"/>
              <a:lstStyle/>
              <a:p>
                <a:pPr>
                  <a:defRPr sz="1200" b="0" i="0" u="none" strike="noStrike" kern="1200" baseline="0">
                    <a:solidFill>
                      <a:srgbClr val="3B3B3B"/>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City!$I$3:$I$9</c:f>
              <c:strCache>
                <c:ptCount val="7"/>
                <c:pt idx="0">
                  <c:v>New York NY</c:v>
                </c:pt>
                <c:pt idx="1">
                  <c:v>San Francisco CA</c:v>
                </c:pt>
                <c:pt idx="2">
                  <c:v>Chicago IL</c:v>
                </c:pt>
                <c:pt idx="3">
                  <c:v>Los Angeles CA</c:v>
                </c:pt>
                <c:pt idx="4">
                  <c:v>Washington DC</c:v>
                </c:pt>
                <c:pt idx="5">
                  <c:v>Boston MA</c:v>
                </c:pt>
                <c:pt idx="6">
                  <c:v>Others</c:v>
                </c:pt>
              </c:strCache>
            </c:strRef>
          </c:cat>
          <c:val>
            <c:numRef>
              <c:f>City!$J$3:$J$9</c:f>
              <c:numCache>
                <c:formatCode>#,##0</c:formatCode>
                <c:ptCount val="7"/>
                <c:pt idx="0">
                  <c:v>302149</c:v>
                </c:pt>
                <c:pt idx="1">
                  <c:v>213609</c:v>
                </c:pt>
                <c:pt idx="2">
                  <c:v>164468</c:v>
                </c:pt>
                <c:pt idx="3">
                  <c:v>144132</c:v>
                </c:pt>
                <c:pt idx="4">
                  <c:v>127001</c:v>
                </c:pt>
                <c:pt idx="5">
                  <c:v>80021</c:v>
                </c:pt>
                <c:pt idx="6">
                  <c:v>259033</c:v>
                </c:pt>
              </c:numCache>
            </c:numRef>
          </c:val>
          <c:extLst>
            <c:ext xmlns:c16="http://schemas.microsoft.com/office/drawing/2014/chart" uri="{C3380CC4-5D6E-409C-BE32-E72D297353CC}">
              <c16:uniqueId val="{00000010-3A65-4061-ACDE-DFA529455D91}"/>
            </c:ext>
          </c:extLst>
        </c:ser>
        <c:dLbls>
          <c:showLegendKey val="0"/>
          <c:showVal val="0"/>
          <c:showCatName val="0"/>
          <c:showSerName val="0"/>
          <c:showPercent val="0"/>
          <c:showBubbleSize val="0"/>
          <c:showLeaderLines val="1"/>
        </c:dLbls>
        <c:firstSliceAng val="149"/>
      </c:pieChart>
      <c:spPr>
        <a:noFill/>
        <a:ln>
          <a:noFill/>
        </a:ln>
        <a:effectLst/>
      </c:spPr>
    </c:plotArea>
    <c:legend>
      <c:legendPos val="r"/>
      <c:layout>
        <c:manualLayout>
          <c:xMode val="edge"/>
          <c:yMode val="edge"/>
          <c:x val="0.64752930058318314"/>
          <c:y val="0.13860445119871456"/>
          <c:w val="0.27483889716890131"/>
          <c:h val="0.7098592717164127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3B3B3B"/>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rgbClr val="3B3B3B"/>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102086801443768E-2"/>
          <c:y val="2.5736115594302545E-2"/>
          <c:w val="0.95467716727231078"/>
          <c:h val="0.75142913756105478"/>
        </c:manualLayout>
      </c:layout>
      <c:barChart>
        <c:barDir val="col"/>
        <c:grouping val="clustered"/>
        <c:varyColors val="0"/>
        <c:ser>
          <c:idx val="0"/>
          <c:order val="0"/>
          <c:tx>
            <c:strRef>
              <c:f>City!$E$1</c:f>
              <c:strCache>
                <c:ptCount val="1"/>
                <c:pt idx="0">
                  <c:v>Users/100k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City!$B$2:$B$22</c:f>
              <c:strCache>
                <c:ptCount val="20"/>
                <c:pt idx="0">
                  <c:v>San Francisco CA</c:v>
                </c:pt>
                <c:pt idx="1">
                  <c:v>Boston MA</c:v>
                </c:pt>
                <c:pt idx="2">
                  <c:v>Washington DC</c:v>
                </c:pt>
                <c:pt idx="3">
                  <c:v>Los Angeles CA</c:v>
                </c:pt>
                <c:pt idx="4">
                  <c:v>Chicago IL</c:v>
                </c:pt>
                <c:pt idx="5">
                  <c:v>San Diego CA</c:v>
                </c:pt>
                <c:pt idx="6">
                  <c:v>Seattle WA</c:v>
                </c:pt>
                <c:pt idx="7">
                  <c:v>New York NY</c:v>
                </c:pt>
                <c:pt idx="8">
                  <c:v>Atlanta GA</c:v>
                </c:pt>
                <c:pt idx="9">
                  <c:v>Nashville TN</c:v>
                </c:pt>
                <c:pt idx="10">
                  <c:v>Dallas TX</c:v>
                </c:pt>
                <c:pt idx="11">
                  <c:v>Silicon Valley</c:v>
                </c:pt>
                <c:pt idx="12">
                  <c:v>Austin TX</c:v>
                </c:pt>
                <c:pt idx="13">
                  <c:v>Denver CO</c:v>
                </c:pt>
                <c:pt idx="14">
                  <c:v>Miami FL</c:v>
                </c:pt>
                <c:pt idx="15">
                  <c:v>Sacramento CA</c:v>
                </c:pt>
                <c:pt idx="16">
                  <c:v>Orange County</c:v>
                </c:pt>
                <c:pt idx="17">
                  <c:v>Tucson AZ</c:v>
                </c:pt>
                <c:pt idx="18">
                  <c:v>Pittsburgh PA</c:v>
                </c:pt>
                <c:pt idx="19">
                  <c:v>Phoenix AZ</c:v>
                </c:pt>
              </c:strCache>
            </c:strRef>
          </c:cat>
          <c:val>
            <c:numRef>
              <c:f>City!$E$2:$E$22</c:f>
              <c:numCache>
                <c:formatCode>#,##0</c:formatCode>
                <c:ptCount val="21"/>
                <c:pt idx="0">
                  <c:v>33928.216890012722</c:v>
                </c:pt>
                <c:pt idx="1">
                  <c:v>32141.078371517622</c:v>
                </c:pt>
                <c:pt idx="2">
                  <c:v>30320.704580777779</c:v>
                </c:pt>
                <c:pt idx="3">
                  <c:v>9036.2794091923879</c:v>
                </c:pt>
                <c:pt idx="4">
                  <c:v>8412.1260478842851</c:v>
                </c:pt>
                <c:pt idx="5">
                  <c:v>7296.4129314182001</c:v>
                </c:pt>
                <c:pt idx="6">
                  <c:v>3733.8470110452627</c:v>
                </c:pt>
                <c:pt idx="7">
                  <c:v>3594.5141453492374</c:v>
                </c:pt>
                <c:pt idx="8">
                  <c:v>3031.2252649146812</c:v>
                </c:pt>
                <c:pt idx="9">
                  <c:v>2832.9131331652534</c:v>
                </c:pt>
                <c:pt idx="10">
                  <c:v>2349.8580985631684</c:v>
                </c:pt>
                <c:pt idx="11">
                  <c:v>2313.7560939157224</c:v>
                </c:pt>
                <c:pt idx="12">
                  <c:v>2144.7053213836198</c:v>
                </c:pt>
                <c:pt idx="13">
                  <c:v>1646.8385764080861</c:v>
                </c:pt>
                <c:pt idx="14">
                  <c:v>1319.8621518793568</c:v>
                </c:pt>
                <c:pt idx="15">
                  <c:v>1290.6393831901732</c:v>
                </c:pt>
                <c:pt idx="16">
                  <c:v>1261.326849061091</c:v>
                </c:pt>
                <c:pt idx="17">
                  <c:v>904.59614659778731</c:v>
                </c:pt>
                <c:pt idx="18">
                  <c:v>672.03482848630756</c:v>
                </c:pt>
                <c:pt idx="19">
                  <c:v>649.68289161323264</c:v>
                </c:pt>
              </c:numCache>
            </c:numRef>
          </c:val>
          <c:extLst>
            <c:ext xmlns:c16="http://schemas.microsoft.com/office/drawing/2014/chart" uri="{C3380CC4-5D6E-409C-BE32-E72D297353CC}">
              <c16:uniqueId val="{00000000-2434-4452-A32B-19937CBB1451}"/>
            </c:ext>
          </c:extLst>
        </c:ser>
        <c:dLbls>
          <c:dLblPos val="outEnd"/>
          <c:showLegendKey val="0"/>
          <c:showVal val="1"/>
          <c:showCatName val="0"/>
          <c:showSerName val="0"/>
          <c:showPercent val="0"/>
          <c:showBubbleSize val="0"/>
        </c:dLbls>
        <c:gapWidth val="30"/>
        <c:overlap val="-27"/>
        <c:axId val="1650111520"/>
        <c:axId val="1650111936"/>
      </c:barChart>
      <c:catAx>
        <c:axId val="1650111520"/>
        <c:scaling>
          <c:orientation val="minMax"/>
        </c:scaling>
        <c:delete val="1"/>
        <c:axPos val="b"/>
        <c:numFmt formatCode="General" sourceLinked="1"/>
        <c:majorTickMark val="none"/>
        <c:minorTickMark val="none"/>
        <c:tickLblPos val="nextTo"/>
        <c:crossAx val="1650111936"/>
        <c:crosses val="autoZero"/>
        <c:auto val="1"/>
        <c:lblAlgn val="ctr"/>
        <c:lblOffset val="100"/>
        <c:noMultiLvlLbl val="0"/>
      </c:catAx>
      <c:valAx>
        <c:axId val="1650111936"/>
        <c:scaling>
          <c:orientation val="minMax"/>
          <c:max val="35000"/>
          <c:min val="0"/>
        </c:scaling>
        <c:delete val="1"/>
        <c:axPos val="l"/>
        <c:numFmt formatCode="#,##0" sourceLinked="1"/>
        <c:majorTickMark val="none"/>
        <c:minorTickMark val="none"/>
        <c:tickLblPos val="nextTo"/>
        <c:crossAx val="1650111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City!$J$2</c:f>
              <c:strCache>
                <c:ptCount val="1"/>
                <c:pt idx="0">
                  <c:v>Users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A65-4061-ACDE-DFA529455D91}"/>
              </c:ext>
            </c:extLst>
          </c:dPt>
          <c:dPt>
            <c:idx val="1"/>
            <c:bubble3D val="0"/>
            <c:spPr>
              <a:solidFill>
                <a:srgbClr val="FF8D3F"/>
              </a:solidFill>
              <a:ln w="19050">
                <a:solidFill>
                  <a:schemeClr val="lt1"/>
                </a:solidFill>
              </a:ln>
              <a:effectLst/>
            </c:spPr>
            <c:extLst>
              <c:ext xmlns:c16="http://schemas.microsoft.com/office/drawing/2014/chart" uri="{C3380CC4-5D6E-409C-BE32-E72D297353CC}">
                <c16:uniqueId val="{00000003-3A65-4061-ACDE-DFA529455D91}"/>
              </c:ext>
            </c:extLst>
          </c:dPt>
          <c:dPt>
            <c:idx val="2"/>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5-3A65-4061-ACDE-DFA529455D91}"/>
              </c:ext>
            </c:extLst>
          </c:dPt>
          <c:dPt>
            <c:idx val="3"/>
            <c:bubble3D val="0"/>
            <c:spPr>
              <a:solidFill>
                <a:schemeClr val="accent2">
                  <a:lumMod val="20000"/>
                  <a:lumOff val="80000"/>
                </a:schemeClr>
              </a:solidFill>
              <a:ln w="19050">
                <a:solidFill>
                  <a:schemeClr val="lt1"/>
                </a:solidFill>
              </a:ln>
              <a:effectLst/>
            </c:spPr>
            <c:extLst>
              <c:ext xmlns:c16="http://schemas.microsoft.com/office/drawing/2014/chart" uri="{C3380CC4-5D6E-409C-BE32-E72D297353CC}">
                <c16:uniqueId val="{00000007-3A65-4061-ACDE-DFA529455D91}"/>
              </c:ext>
            </c:extLst>
          </c:dPt>
          <c:dPt>
            <c:idx val="4"/>
            <c:bubble3D val="0"/>
            <c:spPr>
              <a:solidFill>
                <a:schemeClr val="bg2"/>
              </a:solidFill>
              <a:ln w="19050">
                <a:solidFill>
                  <a:schemeClr val="lt1"/>
                </a:solidFill>
              </a:ln>
              <a:effectLst/>
            </c:spPr>
            <c:extLst>
              <c:ext xmlns:c16="http://schemas.microsoft.com/office/drawing/2014/chart" uri="{C3380CC4-5D6E-409C-BE32-E72D297353CC}">
                <c16:uniqueId val="{00000009-3A65-4061-ACDE-DFA529455D91}"/>
              </c:ext>
            </c:extLst>
          </c:dPt>
          <c:dPt>
            <c:idx val="5"/>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B-3A65-4061-ACDE-DFA529455D91}"/>
              </c:ext>
            </c:extLst>
          </c:dPt>
          <c:dPt>
            <c:idx val="6"/>
            <c:bubble3D val="0"/>
            <c:spPr>
              <a:solidFill>
                <a:schemeClr val="tx2"/>
              </a:solidFill>
              <a:ln w="19050">
                <a:solidFill>
                  <a:schemeClr val="lt1"/>
                </a:solidFill>
              </a:ln>
              <a:effectLst/>
            </c:spPr>
            <c:extLst>
              <c:ext xmlns:c16="http://schemas.microsoft.com/office/drawing/2014/chart" uri="{C3380CC4-5D6E-409C-BE32-E72D297353CC}">
                <c16:uniqueId val="{0000000D-3A65-4061-ACDE-DFA529455D91}"/>
              </c:ext>
            </c:extLst>
          </c:dPt>
          <c:dLbls>
            <c:dLbl>
              <c:idx val="6"/>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6="http://schemas.microsoft.com/office/drawing/2014/chart" uri="{C3380CC4-5D6E-409C-BE32-E72D297353CC}">
                  <c16:uniqueId val="{0000000D-3A65-4061-ACDE-DFA529455D91}"/>
                </c:ext>
              </c:extLst>
            </c:dLbl>
            <c:spPr>
              <a:noFill/>
              <a:ln>
                <a:noFill/>
              </a:ln>
              <a:effectLst/>
            </c:spPr>
            <c:txPr>
              <a:bodyPr rot="0" spcFirstLastPara="1" vertOverflow="ellipsis" vert="horz" wrap="square" anchor="ctr" anchorCtr="1"/>
              <a:lstStyle/>
              <a:p>
                <a:pPr>
                  <a:defRPr sz="1200" b="0" i="0" u="none" strike="noStrike" kern="1200" baseline="0">
                    <a:solidFill>
                      <a:srgbClr val="3B3B3B"/>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City!$I$3:$I$9</c:f>
              <c:strCache>
                <c:ptCount val="7"/>
                <c:pt idx="0">
                  <c:v>New York NY</c:v>
                </c:pt>
                <c:pt idx="1">
                  <c:v>San Francisco CA</c:v>
                </c:pt>
                <c:pt idx="2">
                  <c:v>Chicago IL</c:v>
                </c:pt>
                <c:pt idx="3">
                  <c:v>Los Angeles CA</c:v>
                </c:pt>
                <c:pt idx="4">
                  <c:v>Washington DC</c:v>
                </c:pt>
                <c:pt idx="5">
                  <c:v>Boston MA</c:v>
                </c:pt>
                <c:pt idx="6">
                  <c:v>Others</c:v>
                </c:pt>
              </c:strCache>
            </c:strRef>
          </c:cat>
          <c:val>
            <c:numRef>
              <c:f>City!$J$3:$J$9</c:f>
              <c:numCache>
                <c:formatCode>#,##0</c:formatCode>
                <c:ptCount val="7"/>
                <c:pt idx="0">
                  <c:v>302149</c:v>
                </c:pt>
                <c:pt idx="1">
                  <c:v>213609</c:v>
                </c:pt>
                <c:pt idx="2">
                  <c:v>164468</c:v>
                </c:pt>
                <c:pt idx="3">
                  <c:v>144132</c:v>
                </c:pt>
                <c:pt idx="4">
                  <c:v>127001</c:v>
                </c:pt>
                <c:pt idx="5">
                  <c:v>80021</c:v>
                </c:pt>
                <c:pt idx="6">
                  <c:v>259033</c:v>
                </c:pt>
              </c:numCache>
            </c:numRef>
          </c:val>
          <c:extLst>
            <c:ext xmlns:c16="http://schemas.microsoft.com/office/drawing/2014/chart" uri="{C3380CC4-5D6E-409C-BE32-E72D297353CC}">
              <c16:uniqueId val="{00000010-3A65-4061-ACDE-DFA529455D91}"/>
            </c:ext>
          </c:extLst>
        </c:ser>
        <c:dLbls>
          <c:showLegendKey val="0"/>
          <c:showVal val="0"/>
          <c:showCatName val="0"/>
          <c:showSerName val="0"/>
          <c:showPercent val="0"/>
          <c:showBubbleSize val="0"/>
          <c:showLeaderLines val="1"/>
        </c:dLbls>
        <c:firstSliceAng val="149"/>
      </c:pieChart>
      <c:spPr>
        <a:noFill/>
        <a:ln>
          <a:noFill/>
        </a:ln>
        <a:effectLst/>
      </c:spPr>
    </c:plotArea>
    <c:legend>
      <c:legendPos val="r"/>
      <c:layout>
        <c:manualLayout>
          <c:xMode val="edge"/>
          <c:yMode val="edge"/>
          <c:x val="0.64752930058318314"/>
          <c:y val="0.13860445119871456"/>
          <c:w val="0.27483889716890131"/>
          <c:h val="0.7098592717164127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3B3B3B"/>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rgbClr val="3B3B3B"/>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102086801443768E-2"/>
          <c:y val="2.5736115594302545E-2"/>
          <c:w val="0.95467716727231078"/>
          <c:h val="0.75142913756105478"/>
        </c:manualLayout>
      </c:layout>
      <c:barChart>
        <c:barDir val="col"/>
        <c:grouping val="clustered"/>
        <c:varyColors val="0"/>
        <c:ser>
          <c:idx val="0"/>
          <c:order val="0"/>
          <c:tx>
            <c:strRef>
              <c:f>City!$E$1</c:f>
              <c:strCache>
                <c:ptCount val="1"/>
                <c:pt idx="0">
                  <c:v>Users/100k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City!$B$2:$B$22</c:f>
              <c:strCache>
                <c:ptCount val="20"/>
                <c:pt idx="0">
                  <c:v>San Francisco CA</c:v>
                </c:pt>
                <c:pt idx="1">
                  <c:v>Boston MA</c:v>
                </c:pt>
                <c:pt idx="2">
                  <c:v>Washington DC</c:v>
                </c:pt>
                <c:pt idx="3">
                  <c:v>Los Angeles CA</c:v>
                </c:pt>
                <c:pt idx="4">
                  <c:v>Chicago IL</c:v>
                </c:pt>
                <c:pt idx="5">
                  <c:v>San Diego CA</c:v>
                </c:pt>
                <c:pt idx="6">
                  <c:v>Seattle WA</c:v>
                </c:pt>
                <c:pt idx="7">
                  <c:v>New York NY</c:v>
                </c:pt>
                <c:pt idx="8">
                  <c:v>Atlanta GA</c:v>
                </c:pt>
                <c:pt idx="9">
                  <c:v>Nashville TN</c:v>
                </c:pt>
                <c:pt idx="10">
                  <c:v>Dallas TX</c:v>
                </c:pt>
                <c:pt idx="11">
                  <c:v>Silicon Valley</c:v>
                </c:pt>
                <c:pt idx="12">
                  <c:v>Austin TX</c:v>
                </c:pt>
                <c:pt idx="13">
                  <c:v>Denver CO</c:v>
                </c:pt>
                <c:pt idx="14">
                  <c:v>Miami FL</c:v>
                </c:pt>
                <c:pt idx="15">
                  <c:v>Sacramento CA</c:v>
                </c:pt>
                <c:pt idx="16">
                  <c:v>Orange County</c:v>
                </c:pt>
                <c:pt idx="17">
                  <c:v>Tucson AZ</c:v>
                </c:pt>
                <c:pt idx="18">
                  <c:v>Pittsburgh PA</c:v>
                </c:pt>
                <c:pt idx="19">
                  <c:v>Phoenix AZ</c:v>
                </c:pt>
              </c:strCache>
            </c:strRef>
          </c:cat>
          <c:val>
            <c:numRef>
              <c:f>City!$E$2:$E$22</c:f>
              <c:numCache>
                <c:formatCode>#,##0</c:formatCode>
                <c:ptCount val="21"/>
                <c:pt idx="0">
                  <c:v>33928.216890012722</c:v>
                </c:pt>
                <c:pt idx="1">
                  <c:v>32141.078371517622</c:v>
                </c:pt>
                <c:pt idx="2">
                  <c:v>30320.704580777779</c:v>
                </c:pt>
                <c:pt idx="3">
                  <c:v>9036.2794091923879</c:v>
                </c:pt>
                <c:pt idx="4">
                  <c:v>8412.1260478842851</c:v>
                </c:pt>
                <c:pt idx="5">
                  <c:v>7296.4129314182001</c:v>
                </c:pt>
                <c:pt idx="6">
                  <c:v>3733.8470110452627</c:v>
                </c:pt>
                <c:pt idx="7">
                  <c:v>3594.5141453492374</c:v>
                </c:pt>
                <c:pt idx="8">
                  <c:v>3031.2252649146812</c:v>
                </c:pt>
                <c:pt idx="9">
                  <c:v>2832.9131331652534</c:v>
                </c:pt>
                <c:pt idx="10">
                  <c:v>2349.8580985631684</c:v>
                </c:pt>
                <c:pt idx="11">
                  <c:v>2313.7560939157224</c:v>
                </c:pt>
                <c:pt idx="12">
                  <c:v>2144.7053213836198</c:v>
                </c:pt>
                <c:pt idx="13">
                  <c:v>1646.8385764080861</c:v>
                </c:pt>
                <c:pt idx="14">
                  <c:v>1319.8621518793568</c:v>
                </c:pt>
                <c:pt idx="15">
                  <c:v>1290.6393831901732</c:v>
                </c:pt>
                <c:pt idx="16">
                  <c:v>1261.326849061091</c:v>
                </c:pt>
                <c:pt idx="17">
                  <c:v>904.59614659778731</c:v>
                </c:pt>
                <c:pt idx="18">
                  <c:v>672.03482848630756</c:v>
                </c:pt>
                <c:pt idx="19">
                  <c:v>649.68289161323264</c:v>
                </c:pt>
              </c:numCache>
            </c:numRef>
          </c:val>
          <c:extLst>
            <c:ext xmlns:c16="http://schemas.microsoft.com/office/drawing/2014/chart" uri="{C3380CC4-5D6E-409C-BE32-E72D297353CC}">
              <c16:uniqueId val="{00000000-2434-4452-A32B-19937CBB1451}"/>
            </c:ext>
          </c:extLst>
        </c:ser>
        <c:dLbls>
          <c:dLblPos val="outEnd"/>
          <c:showLegendKey val="0"/>
          <c:showVal val="1"/>
          <c:showCatName val="0"/>
          <c:showSerName val="0"/>
          <c:showPercent val="0"/>
          <c:showBubbleSize val="0"/>
        </c:dLbls>
        <c:gapWidth val="30"/>
        <c:overlap val="-27"/>
        <c:axId val="1650111520"/>
        <c:axId val="1650111936"/>
      </c:barChart>
      <c:catAx>
        <c:axId val="1650111520"/>
        <c:scaling>
          <c:orientation val="minMax"/>
        </c:scaling>
        <c:delete val="1"/>
        <c:axPos val="b"/>
        <c:numFmt formatCode="General" sourceLinked="1"/>
        <c:majorTickMark val="none"/>
        <c:minorTickMark val="none"/>
        <c:tickLblPos val="nextTo"/>
        <c:crossAx val="1650111936"/>
        <c:crosses val="autoZero"/>
        <c:auto val="1"/>
        <c:lblAlgn val="ctr"/>
        <c:lblOffset val="100"/>
        <c:noMultiLvlLbl val="0"/>
      </c:catAx>
      <c:valAx>
        <c:axId val="1650111936"/>
        <c:scaling>
          <c:orientation val="minMax"/>
          <c:max val="35000"/>
          <c:min val="0"/>
        </c:scaling>
        <c:delete val="1"/>
        <c:axPos val="l"/>
        <c:numFmt formatCode="#,##0" sourceLinked="1"/>
        <c:majorTickMark val="none"/>
        <c:minorTickMark val="none"/>
        <c:tickLblPos val="nextTo"/>
        <c:crossAx val="1650111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City!$J$2</c:f>
              <c:strCache>
                <c:ptCount val="1"/>
                <c:pt idx="0">
                  <c:v>Users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A65-4061-ACDE-DFA529455D91}"/>
              </c:ext>
            </c:extLst>
          </c:dPt>
          <c:dPt>
            <c:idx val="1"/>
            <c:bubble3D val="0"/>
            <c:spPr>
              <a:solidFill>
                <a:srgbClr val="FF8D3F"/>
              </a:solidFill>
              <a:ln w="19050">
                <a:solidFill>
                  <a:schemeClr val="lt1"/>
                </a:solidFill>
              </a:ln>
              <a:effectLst/>
            </c:spPr>
            <c:extLst>
              <c:ext xmlns:c16="http://schemas.microsoft.com/office/drawing/2014/chart" uri="{C3380CC4-5D6E-409C-BE32-E72D297353CC}">
                <c16:uniqueId val="{00000003-3A65-4061-ACDE-DFA529455D91}"/>
              </c:ext>
            </c:extLst>
          </c:dPt>
          <c:dPt>
            <c:idx val="2"/>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5-3A65-4061-ACDE-DFA529455D91}"/>
              </c:ext>
            </c:extLst>
          </c:dPt>
          <c:dPt>
            <c:idx val="3"/>
            <c:bubble3D val="0"/>
            <c:spPr>
              <a:solidFill>
                <a:schemeClr val="accent2">
                  <a:lumMod val="20000"/>
                  <a:lumOff val="80000"/>
                </a:schemeClr>
              </a:solidFill>
              <a:ln w="19050">
                <a:solidFill>
                  <a:schemeClr val="lt1"/>
                </a:solidFill>
              </a:ln>
              <a:effectLst/>
            </c:spPr>
            <c:extLst>
              <c:ext xmlns:c16="http://schemas.microsoft.com/office/drawing/2014/chart" uri="{C3380CC4-5D6E-409C-BE32-E72D297353CC}">
                <c16:uniqueId val="{00000007-3A65-4061-ACDE-DFA529455D91}"/>
              </c:ext>
            </c:extLst>
          </c:dPt>
          <c:dPt>
            <c:idx val="4"/>
            <c:bubble3D val="0"/>
            <c:spPr>
              <a:solidFill>
                <a:schemeClr val="bg2"/>
              </a:solidFill>
              <a:ln w="19050">
                <a:solidFill>
                  <a:schemeClr val="lt1"/>
                </a:solidFill>
              </a:ln>
              <a:effectLst/>
            </c:spPr>
            <c:extLst>
              <c:ext xmlns:c16="http://schemas.microsoft.com/office/drawing/2014/chart" uri="{C3380CC4-5D6E-409C-BE32-E72D297353CC}">
                <c16:uniqueId val="{00000009-3A65-4061-ACDE-DFA529455D91}"/>
              </c:ext>
            </c:extLst>
          </c:dPt>
          <c:dPt>
            <c:idx val="5"/>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B-3A65-4061-ACDE-DFA529455D91}"/>
              </c:ext>
            </c:extLst>
          </c:dPt>
          <c:dPt>
            <c:idx val="6"/>
            <c:bubble3D val="0"/>
            <c:spPr>
              <a:solidFill>
                <a:schemeClr val="tx2"/>
              </a:solidFill>
              <a:ln w="19050">
                <a:solidFill>
                  <a:schemeClr val="lt1"/>
                </a:solidFill>
              </a:ln>
              <a:effectLst/>
            </c:spPr>
            <c:extLst>
              <c:ext xmlns:c16="http://schemas.microsoft.com/office/drawing/2014/chart" uri="{C3380CC4-5D6E-409C-BE32-E72D297353CC}">
                <c16:uniqueId val="{0000000D-3A65-4061-ACDE-DFA529455D91}"/>
              </c:ext>
            </c:extLst>
          </c:dPt>
          <c:dLbls>
            <c:dLbl>
              <c:idx val="6"/>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6="http://schemas.microsoft.com/office/drawing/2014/chart" uri="{C3380CC4-5D6E-409C-BE32-E72D297353CC}">
                  <c16:uniqueId val="{0000000D-3A65-4061-ACDE-DFA529455D91}"/>
                </c:ext>
              </c:extLst>
            </c:dLbl>
            <c:spPr>
              <a:noFill/>
              <a:ln>
                <a:noFill/>
              </a:ln>
              <a:effectLst/>
            </c:spPr>
            <c:txPr>
              <a:bodyPr rot="0" spcFirstLastPara="1" vertOverflow="ellipsis" vert="horz" wrap="square" anchor="ctr" anchorCtr="1"/>
              <a:lstStyle/>
              <a:p>
                <a:pPr>
                  <a:defRPr sz="1200" b="0" i="0" u="none" strike="noStrike" kern="1200" baseline="0">
                    <a:solidFill>
                      <a:srgbClr val="3B3B3B"/>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City!$I$3:$I$9</c:f>
              <c:strCache>
                <c:ptCount val="7"/>
                <c:pt idx="0">
                  <c:v>New York NY</c:v>
                </c:pt>
                <c:pt idx="1">
                  <c:v>San Francisco CA</c:v>
                </c:pt>
                <c:pt idx="2">
                  <c:v>Chicago IL</c:v>
                </c:pt>
                <c:pt idx="3">
                  <c:v>Los Angeles CA</c:v>
                </c:pt>
                <c:pt idx="4">
                  <c:v>Washington DC</c:v>
                </c:pt>
                <c:pt idx="5">
                  <c:v>Boston MA</c:v>
                </c:pt>
                <c:pt idx="6">
                  <c:v>Others</c:v>
                </c:pt>
              </c:strCache>
            </c:strRef>
          </c:cat>
          <c:val>
            <c:numRef>
              <c:f>City!$J$3:$J$9</c:f>
              <c:numCache>
                <c:formatCode>#,##0</c:formatCode>
                <c:ptCount val="7"/>
                <c:pt idx="0">
                  <c:v>302149</c:v>
                </c:pt>
                <c:pt idx="1">
                  <c:v>213609</c:v>
                </c:pt>
                <c:pt idx="2">
                  <c:v>164468</c:v>
                </c:pt>
                <c:pt idx="3">
                  <c:v>144132</c:v>
                </c:pt>
                <c:pt idx="4">
                  <c:v>127001</c:v>
                </c:pt>
                <c:pt idx="5">
                  <c:v>80021</c:v>
                </c:pt>
                <c:pt idx="6">
                  <c:v>259033</c:v>
                </c:pt>
              </c:numCache>
            </c:numRef>
          </c:val>
          <c:extLst>
            <c:ext xmlns:c16="http://schemas.microsoft.com/office/drawing/2014/chart" uri="{C3380CC4-5D6E-409C-BE32-E72D297353CC}">
              <c16:uniqueId val="{00000010-3A65-4061-ACDE-DFA529455D91}"/>
            </c:ext>
          </c:extLst>
        </c:ser>
        <c:dLbls>
          <c:showLegendKey val="0"/>
          <c:showVal val="0"/>
          <c:showCatName val="0"/>
          <c:showSerName val="0"/>
          <c:showPercent val="0"/>
          <c:showBubbleSize val="0"/>
          <c:showLeaderLines val="1"/>
        </c:dLbls>
        <c:firstSliceAng val="149"/>
      </c:pieChart>
      <c:spPr>
        <a:noFill/>
        <a:ln>
          <a:noFill/>
        </a:ln>
        <a:effectLst/>
      </c:spPr>
    </c:plotArea>
    <c:legend>
      <c:legendPos val="r"/>
      <c:layout>
        <c:manualLayout>
          <c:xMode val="edge"/>
          <c:yMode val="edge"/>
          <c:x val="0.64752930058318314"/>
          <c:y val="0.13860445119871456"/>
          <c:w val="0.27483889716890131"/>
          <c:h val="0.7098592717164127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3B3B3B"/>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rgbClr val="3B3B3B"/>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FF66A3"/>
            </a:solidFill>
          </c:spPr>
          <c:dPt>
            <c:idx val="0"/>
            <c:bubble3D val="0"/>
            <c:spPr>
              <a:solidFill>
                <a:srgbClr val="EAE303"/>
              </a:solidFill>
              <a:ln w="19050">
                <a:solidFill>
                  <a:schemeClr val="lt1"/>
                </a:solidFill>
              </a:ln>
              <a:effectLst/>
            </c:spPr>
            <c:extLst>
              <c:ext xmlns:c16="http://schemas.microsoft.com/office/drawing/2014/chart" uri="{C3380CC4-5D6E-409C-BE32-E72D297353CC}">
                <c16:uniqueId val="{00000001-6371-4E83-864F-E59A0C79C71A}"/>
              </c:ext>
            </c:extLst>
          </c:dPt>
          <c:dPt>
            <c:idx val="1"/>
            <c:bubble3D val="0"/>
            <c:spPr>
              <a:solidFill>
                <a:srgbClr val="FF66A3"/>
              </a:solidFill>
              <a:ln w="19050">
                <a:solidFill>
                  <a:schemeClr val="lt1"/>
                </a:solidFill>
              </a:ln>
              <a:effectLst/>
            </c:spPr>
            <c:extLst>
              <c:ext xmlns:c16="http://schemas.microsoft.com/office/drawing/2014/chart" uri="{C3380CC4-5D6E-409C-BE32-E72D297353CC}">
                <c16:uniqueId val="{00000003-6371-4E83-864F-E59A0C79C71A}"/>
              </c:ext>
            </c:extLst>
          </c:dPt>
          <c:cat>
            <c:strRef>
              <c:f>Final!$D$11:$D$12</c:f>
              <c:strCache>
                <c:ptCount val="2"/>
                <c:pt idx="0">
                  <c:v>Pink Cab</c:v>
                </c:pt>
                <c:pt idx="1">
                  <c:v>Yellow Cab</c:v>
                </c:pt>
              </c:strCache>
            </c:strRef>
          </c:cat>
          <c:val>
            <c:numRef>
              <c:f>Final!$E$11:$E$12</c:f>
              <c:numCache>
                <c:formatCode>#,##0</c:formatCode>
                <c:ptCount val="2"/>
                <c:pt idx="0">
                  <c:v>84711</c:v>
                </c:pt>
                <c:pt idx="1">
                  <c:v>274681</c:v>
                </c:pt>
              </c:numCache>
            </c:numRef>
          </c:val>
          <c:extLst>
            <c:ext xmlns:c16="http://schemas.microsoft.com/office/drawing/2014/chart" uri="{C3380CC4-5D6E-409C-BE32-E72D297353CC}">
              <c16:uniqueId val="{00000004-6371-4E83-864F-E59A0C79C71A}"/>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r>
              <a:rPr lang="en-US" sz="1800" dirty="0">
                <a:solidFill>
                  <a:srgbClr val="3B3B3B"/>
                </a:solidFill>
              </a:rPr>
              <a:t>Trips per Gender</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1109282748038447"/>
          <c:y val="0.13031406696314329"/>
          <c:w val="0.72780135403845159"/>
          <c:h val="0.70780913913422372"/>
        </c:manualLayout>
      </c:layout>
      <c:barChart>
        <c:barDir val="col"/>
        <c:grouping val="clustered"/>
        <c:varyColors val="0"/>
        <c:ser>
          <c:idx val="0"/>
          <c:order val="0"/>
          <c:tx>
            <c:strRef>
              <c:f>Final!$S$11</c:f>
              <c:strCache>
                <c:ptCount val="1"/>
                <c:pt idx="0">
                  <c:v>Yellow Cab</c:v>
                </c:pt>
              </c:strCache>
            </c:strRef>
          </c:tx>
          <c:spPr>
            <a:solidFill>
              <a:srgbClr val="EBE304"/>
            </a:solidFill>
            <a:ln>
              <a:noFill/>
            </a:ln>
            <a:effectLst/>
          </c:spPr>
          <c:invertIfNegative val="0"/>
          <c:dLbls>
            <c:dLbl>
              <c:idx val="0"/>
              <c:tx>
                <c:rich>
                  <a:bodyPr/>
                  <a:lstStyle/>
                  <a:p>
                    <a:fld id="{93DB171C-E4ED-423A-8E86-6C802D42F990}" type="CELLRANGE">
                      <a:rPr lang="en-US"/>
                      <a:pPr/>
                      <a:t>[CELLRANGE]</a:t>
                    </a:fld>
                    <a:endParaRPr lang="en-US" baseline="0"/>
                  </a:p>
                  <a:p>
                    <a:fld id="{C226B076-C444-4631-A2E2-739506C5D3F2}" type="VALUE">
                      <a:rPr lang="en-US"/>
                      <a:pPr/>
                      <a:t>[VALUE]</a:t>
                    </a:fld>
                    <a:endParaRPr lang="en-US"/>
                  </a:p>
                </c:rich>
              </c:tx>
              <c:dLblPos val="ctr"/>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2DCC-4B23-BBC4-F505D337FDCD}"/>
                </c:ext>
              </c:extLst>
            </c:dLbl>
            <c:dLbl>
              <c:idx val="1"/>
              <c:tx>
                <c:rich>
                  <a:bodyPr/>
                  <a:lstStyle/>
                  <a:p>
                    <a:fld id="{59ECC4AF-0CAF-4D8E-B848-EE91BC0376B6}" type="CELLRANGE">
                      <a:rPr lang="en-US"/>
                      <a:pPr/>
                      <a:t>[CELLRANGE]</a:t>
                    </a:fld>
                    <a:endParaRPr lang="en-US" baseline="0"/>
                  </a:p>
                  <a:p>
                    <a:fld id="{D9919D6B-58D3-4BB0-8072-1654B181F3F0}" type="VALUE">
                      <a:rPr lang="en-US"/>
                      <a:pPr/>
                      <a:t>[VALUE]</a:t>
                    </a:fld>
                    <a:endParaRPr lang="en-US"/>
                  </a:p>
                </c:rich>
              </c:tx>
              <c:dLblPos val="ctr"/>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2DCC-4B23-BBC4-F505D337FDC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DataLabelsRange val="1"/>
                <c15:showLeaderLines val="0"/>
              </c:ext>
            </c:extLst>
          </c:dLbls>
          <c:cat>
            <c:strRef>
              <c:f>Final!$R$12:$R$13</c:f>
              <c:strCache>
                <c:ptCount val="2"/>
                <c:pt idx="0">
                  <c:v>Male</c:v>
                </c:pt>
                <c:pt idx="1">
                  <c:v>Female</c:v>
                </c:pt>
              </c:strCache>
            </c:strRef>
          </c:cat>
          <c:val>
            <c:numRef>
              <c:f>Final!$S$12:$S$13</c:f>
              <c:numCache>
                <c:formatCode>#,##0</c:formatCode>
                <c:ptCount val="2"/>
                <c:pt idx="0">
                  <c:v>158681</c:v>
                </c:pt>
                <c:pt idx="1">
                  <c:v>116000</c:v>
                </c:pt>
              </c:numCache>
            </c:numRef>
          </c:val>
          <c:extLst>
            <c:ext xmlns:c15="http://schemas.microsoft.com/office/drawing/2012/chart" uri="{02D57815-91ED-43cb-92C2-25804820EDAC}">
              <c15:datalabelsRange>
                <c15:f>Final!$U$12:$U$13</c15:f>
                <c15:dlblRangeCache>
                  <c:ptCount val="2"/>
                  <c:pt idx="0">
                    <c:v>77%</c:v>
                  </c:pt>
                  <c:pt idx="1">
                    <c:v>76%</c:v>
                  </c:pt>
                </c15:dlblRangeCache>
              </c15:datalabelsRange>
            </c:ext>
            <c:ext xmlns:c16="http://schemas.microsoft.com/office/drawing/2014/chart" uri="{C3380CC4-5D6E-409C-BE32-E72D297353CC}">
              <c16:uniqueId val="{00000000-2DCC-4B23-BBC4-F505D337FDCD}"/>
            </c:ext>
          </c:extLst>
        </c:ser>
        <c:ser>
          <c:idx val="1"/>
          <c:order val="1"/>
          <c:tx>
            <c:strRef>
              <c:f>Final!$T$11</c:f>
              <c:strCache>
                <c:ptCount val="1"/>
                <c:pt idx="0">
                  <c:v>Pink Cab</c:v>
                </c:pt>
              </c:strCache>
            </c:strRef>
          </c:tx>
          <c:spPr>
            <a:solidFill>
              <a:srgbClr val="FE67A3"/>
            </a:solidFill>
            <a:ln>
              <a:noFill/>
            </a:ln>
            <a:effectLst/>
          </c:spPr>
          <c:invertIfNegative val="0"/>
          <c:dLbls>
            <c:dLbl>
              <c:idx val="0"/>
              <c:tx>
                <c:rich>
                  <a:bodyPr/>
                  <a:lstStyle/>
                  <a:p>
                    <a:fld id="{AF83957D-8231-4E31-97F7-ACD9336C51ED}" type="CELLRANGE">
                      <a:rPr lang="en-US"/>
                      <a:pPr/>
                      <a:t>[CELLRANGE]</a:t>
                    </a:fld>
                    <a:endParaRPr lang="en-US" baseline="0"/>
                  </a:p>
                  <a:p>
                    <a:fld id="{C35A334A-BB66-4594-A4BB-5F8EEA660661}" type="VALUE">
                      <a:rPr lang="en-US"/>
                      <a:pPr/>
                      <a:t>[VALUE]</a:t>
                    </a:fld>
                    <a:endParaRPr lang="en-US"/>
                  </a:p>
                </c:rich>
              </c:tx>
              <c:dLblPos val="ctr"/>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2DCC-4B23-BBC4-F505D337FDCD}"/>
                </c:ext>
              </c:extLst>
            </c:dLbl>
            <c:dLbl>
              <c:idx val="1"/>
              <c:tx>
                <c:rich>
                  <a:bodyPr/>
                  <a:lstStyle/>
                  <a:p>
                    <a:fld id="{41811F84-AA21-4325-99F7-E7ECB83CB7EE}" type="CELLRANGE">
                      <a:rPr lang="en-US"/>
                      <a:pPr/>
                      <a:t>[CELLRANGE]</a:t>
                    </a:fld>
                    <a:endParaRPr lang="en-US" baseline="0"/>
                  </a:p>
                  <a:p>
                    <a:fld id="{2DD988D0-4DF0-40EE-943E-EAB882EC5BAC}" type="VALUE">
                      <a:rPr lang="en-US"/>
                      <a:pPr/>
                      <a:t>[VALUE]</a:t>
                    </a:fld>
                    <a:endParaRPr lang="en-US"/>
                  </a:p>
                </c:rich>
              </c:tx>
              <c:dLblPos val="ctr"/>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2DCC-4B23-BBC4-F505D337FDC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Final!$R$12:$R$13</c:f>
              <c:strCache>
                <c:ptCount val="2"/>
                <c:pt idx="0">
                  <c:v>Male</c:v>
                </c:pt>
                <c:pt idx="1">
                  <c:v>Female</c:v>
                </c:pt>
              </c:strCache>
            </c:strRef>
          </c:cat>
          <c:val>
            <c:numRef>
              <c:f>Final!$T$12:$T$13</c:f>
              <c:numCache>
                <c:formatCode>#,##0</c:formatCode>
                <c:ptCount val="2"/>
                <c:pt idx="0">
                  <c:v>47231</c:v>
                </c:pt>
                <c:pt idx="1">
                  <c:v>37480</c:v>
                </c:pt>
              </c:numCache>
            </c:numRef>
          </c:val>
          <c:extLst>
            <c:ext xmlns:c15="http://schemas.microsoft.com/office/drawing/2012/chart" uri="{02D57815-91ED-43cb-92C2-25804820EDAC}">
              <c15:datalabelsRange>
                <c15:f>Final!$V$12:$V$13</c15:f>
                <c15:dlblRangeCache>
                  <c:ptCount val="2"/>
                  <c:pt idx="0">
                    <c:v>23%</c:v>
                  </c:pt>
                  <c:pt idx="1">
                    <c:v>24%</c:v>
                  </c:pt>
                </c15:dlblRangeCache>
              </c15:datalabelsRange>
            </c:ext>
            <c:ext xmlns:c16="http://schemas.microsoft.com/office/drawing/2014/chart" uri="{C3380CC4-5D6E-409C-BE32-E72D297353CC}">
              <c16:uniqueId val="{00000001-2DCC-4B23-BBC4-F505D337FDCD}"/>
            </c:ext>
          </c:extLst>
        </c:ser>
        <c:dLbls>
          <c:dLblPos val="outEnd"/>
          <c:showLegendKey val="0"/>
          <c:showVal val="1"/>
          <c:showCatName val="0"/>
          <c:showSerName val="0"/>
          <c:showPercent val="0"/>
          <c:showBubbleSize val="0"/>
        </c:dLbls>
        <c:gapWidth val="100"/>
        <c:overlap val="-17"/>
        <c:axId val="1897424608"/>
        <c:axId val="1897415040"/>
      </c:barChart>
      <c:catAx>
        <c:axId val="189742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897415040"/>
        <c:crosses val="autoZero"/>
        <c:auto val="1"/>
        <c:lblAlgn val="ctr"/>
        <c:lblOffset val="100"/>
        <c:noMultiLvlLbl val="0"/>
      </c:catAx>
      <c:valAx>
        <c:axId val="1897415040"/>
        <c:scaling>
          <c:orientation val="minMax"/>
        </c:scaling>
        <c:delete val="1"/>
        <c:axPos val="l"/>
        <c:numFmt formatCode="#,##0" sourceLinked="1"/>
        <c:majorTickMark val="none"/>
        <c:minorTickMark val="none"/>
        <c:tickLblPos val="nextTo"/>
        <c:crossAx val="1897424608"/>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AD18-C7CD-6429-0D0F-1D1FD7F06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9B8994-5AF7-24F3-78DF-C0A999D9D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7FEABB-5455-CF72-4F14-FE54900A3E60}"/>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5" name="Footer Placeholder 4">
            <a:extLst>
              <a:ext uri="{FF2B5EF4-FFF2-40B4-BE49-F238E27FC236}">
                <a16:creationId xmlns:a16="http://schemas.microsoft.com/office/drawing/2014/main" id="{9451F294-247F-53F4-B32B-9EC5DAAF1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C64-CEFE-5B6E-F6B5-63C3574F511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4644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83FA-A07B-A211-AB0F-50CE1152A1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61F12B-0884-48F5-9895-9F8E0FA3D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EFF1D-4261-448F-2FB6-6AE6A62D5F90}"/>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5" name="Footer Placeholder 4">
            <a:extLst>
              <a:ext uri="{FF2B5EF4-FFF2-40B4-BE49-F238E27FC236}">
                <a16:creationId xmlns:a16="http://schemas.microsoft.com/office/drawing/2014/main" id="{055D7024-C5C4-FEC2-B03F-EAEC7553B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004CF-CDAC-884B-952C-952AA8903BB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32859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81822-105C-380C-1623-F378866E2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9EBE3F-A40F-B6BD-819B-3D6254B97C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34C25-0483-DB32-42CF-BCFB5F9EAA8A}"/>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5" name="Footer Placeholder 4">
            <a:extLst>
              <a:ext uri="{FF2B5EF4-FFF2-40B4-BE49-F238E27FC236}">
                <a16:creationId xmlns:a16="http://schemas.microsoft.com/office/drawing/2014/main" id="{6D82E7A6-6CF6-B8D8-FD4F-B119C130B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4A128-C4E7-B512-2B1A-77740224119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9222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8F8D-30D5-9306-99EA-37062AB762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737CB-B88C-2C5A-E4B8-4F2A3B541E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C2D1E-003C-E557-E8EA-869C47E3FC6A}"/>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5" name="Footer Placeholder 4">
            <a:extLst>
              <a:ext uri="{FF2B5EF4-FFF2-40B4-BE49-F238E27FC236}">
                <a16:creationId xmlns:a16="http://schemas.microsoft.com/office/drawing/2014/main" id="{4B743106-6033-CC6D-E703-C7752D3B1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82176-58AE-3E83-9503-9188906243BE}"/>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1551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796A-265D-AA78-48F2-2A5284DD5A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13D1-BDEA-9DE4-50F5-86FB1166C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40A99-96E7-208A-74F5-5D64BC440E83}"/>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5" name="Footer Placeholder 4">
            <a:extLst>
              <a:ext uri="{FF2B5EF4-FFF2-40B4-BE49-F238E27FC236}">
                <a16:creationId xmlns:a16="http://schemas.microsoft.com/office/drawing/2014/main" id="{362D7C46-CB2E-9FE4-3664-A1CCD382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5FB23-CD31-5C1D-9FA8-1B0F98A09ABA}"/>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9657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9D39-D948-B158-6251-863DA38CD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41CED-BBBA-67FF-1FC4-A65EBD1C97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01196-71D2-259D-D66F-56841F7D3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6D263D-AB51-B61B-C170-5F2DE1AA238E}"/>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6" name="Footer Placeholder 5">
            <a:extLst>
              <a:ext uri="{FF2B5EF4-FFF2-40B4-BE49-F238E27FC236}">
                <a16:creationId xmlns:a16="http://schemas.microsoft.com/office/drawing/2014/main" id="{B4AE0FBA-A36D-EEE1-277E-988039E38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42A11-99A3-E9A9-6B2F-727BCE27CDE8}"/>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5446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EC6D-0EBB-B8EC-7F31-8A4960462C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07A574-2587-F984-B970-03A6732F7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8DB344-270D-730D-59DF-52104B1677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34416-1641-3E6A-8DBB-A421EF2ECC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96A1B9-9BFB-3962-7D38-41688AB5D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5F2D77-0F68-B9C0-9E2B-DA5CA831FCCE}"/>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8" name="Footer Placeholder 7">
            <a:extLst>
              <a:ext uri="{FF2B5EF4-FFF2-40B4-BE49-F238E27FC236}">
                <a16:creationId xmlns:a16="http://schemas.microsoft.com/office/drawing/2014/main" id="{46DBA961-7887-0024-6FC8-A37C19DB33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14A476-2FCE-3C83-7EC5-C19934CC8C1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2111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D92D-B417-900B-CD42-10FB6CC983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5C3F4B-A28F-7CF8-A85B-7C62FB8D7569}"/>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4" name="Footer Placeholder 3">
            <a:extLst>
              <a:ext uri="{FF2B5EF4-FFF2-40B4-BE49-F238E27FC236}">
                <a16:creationId xmlns:a16="http://schemas.microsoft.com/office/drawing/2014/main" id="{A86F5CB4-6495-00D9-9947-575320811D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E90837-92DD-BDE8-052D-FD321C85B34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7134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CC91B-E159-824A-1ADD-E356CD3ED3BA}"/>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3" name="Footer Placeholder 2">
            <a:extLst>
              <a:ext uri="{FF2B5EF4-FFF2-40B4-BE49-F238E27FC236}">
                <a16:creationId xmlns:a16="http://schemas.microsoft.com/office/drawing/2014/main" id="{B400F57F-1C4D-3553-1A76-34470D1949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11CB9F-94C6-8284-B31D-090C22DE3643}"/>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0829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76EE-0025-9A46-D161-CEFCF77E2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E1D20C-C65C-7BC0-DF66-1D4D5616B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6EB9A-8F6B-437E-8B6A-BD9B5A7A8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153F2-6A8A-1F0D-F5C4-0797DD314A7F}"/>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6" name="Footer Placeholder 5">
            <a:extLst>
              <a:ext uri="{FF2B5EF4-FFF2-40B4-BE49-F238E27FC236}">
                <a16:creationId xmlns:a16="http://schemas.microsoft.com/office/drawing/2014/main" id="{D5FE6DFB-161C-AB39-BB09-CE4D2528A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6A4F6-E0BB-9DD1-8DF6-77BB93A7910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287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5378-8A53-5716-1528-BAA89D94D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674D5C-B250-9594-06A7-EDDDFFD3FD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FA598B-88D1-0F34-4529-3B8F38239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37A37-D401-2335-4DB5-7104A892DC5B}"/>
              </a:ext>
            </a:extLst>
          </p:cNvPr>
          <p:cNvSpPr>
            <a:spLocks noGrp="1"/>
          </p:cNvSpPr>
          <p:nvPr>
            <p:ph type="dt" sz="half" idx="10"/>
          </p:nvPr>
        </p:nvSpPr>
        <p:spPr/>
        <p:txBody>
          <a:bodyPr/>
          <a:lstStyle/>
          <a:p>
            <a:fld id="{C764DE79-268F-4C1A-8933-263129D2AF90}" type="datetimeFigureOut">
              <a:rPr lang="en-US" smtClean="0"/>
              <a:t>6/21/2022</a:t>
            </a:fld>
            <a:endParaRPr lang="en-US"/>
          </a:p>
        </p:txBody>
      </p:sp>
      <p:sp>
        <p:nvSpPr>
          <p:cNvPr id="6" name="Footer Placeholder 5">
            <a:extLst>
              <a:ext uri="{FF2B5EF4-FFF2-40B4-BE49-F238E27FC236}">
                <a16:creationId xmlns:a16="http://schemas.microsoft.com/office/drawing/2014/main" id="{056A8828-C510-FEBA-6429-AAB6C1838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C92EE-B9C1-D269-0429-3A291FFD697C}"/>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846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EBE20-9DC9-3E0F-8FEB-E13E8BAF9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059E9-D014-2344-7977-3042AF8D4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A2075-C168-AEE8-DB68-35A960179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6/21/2022</a:t>
            </a:fld>
            <a:endParaRPr lang="en-US"/>
          </a:p>
        </p:txBody>
      </p:sp>
      <p:sp>
        <p:nvSpPr>
          <p:cNvPr id="5" name="Footer Placeholder 4">
            <a:extLst>
              <a:ext uri="{FF2B5EF4-FFF2-40B4-BE49-F238E27FC236}">
                <a16:creationId xmlns:a16="http://schemas.microsoft.com/office/drawing/2014/main" id="{07B3EFB7-8564-87CD-F365-8261627ED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23CC40-9DF2-6849-113F-57221F5EA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974740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chart" Target="../charts/chart9.xml"/><Relationship Id="rId5" Type="http://schemas.openxmlformats.org/officeDocument/2006/relationships/image" Target="../media/image10.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census.gov/content/dam/Census/library/publications/2020/demo/p25-1144.pdf"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ycharts.com/indicators/us_expected_changes_in_inflation_rates_next_five_years#:~:text=Basic%20Info,long%20term%20average%20of%203.21%25"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4.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6.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3385542"/>
          </a:xfrm>
          <a:prstGeom prst="rect">
            <a:avLst/>
          </a:prstGeom>
          <a:solidFill>
            <a:srgbClr val="3B3B3B"/>
          </a:solidFill>
        </p:spPr>
        <p:txBody>
          <a:bodyPr wrap="none" rtlCol="0">
            <a:spAutoFit/>
          </a:bodyPr>
          <a:lstStyle/>
          <a:p>
            <a:r>
              <a:rPr lang="en-US" sz="6600" dirty="0">
                <a:solidFill>
                  <a:srgbClr val="FF6600"/>
                </a:solidFill>
              </a:rPr>
              <a:t>G2M Case Study</a:t>
            </a:r>
          </a:p>
          <a:p>
            <a:endParaRPr lang="en-US" sz="4000" dirty="0"/>
          </a:p>
          <a:p>
            <a:r>
              <a:rPr lang="en-US" sz="4000" dirty="0"/>
              <a:t>Virtual Internship</a:t>
            </a:r>
          </a:p>
          <a:p>
            <a:endParaRPr lang="en-US" sz="4000" dirty="0"/>
          </a:p>
          <a:p>
            <a:r>
              <a:rPr lang="en-US" sz="2800" b="1" dirty="0"/>
              <a:t>June 21</a:t>
            </a:r>
            <a:r>
              <a:rPr lang="en-US" sz="2800" b="1" baseline="30000" dirty="0"/>
              <a:t>st</a:t>
            </a:r>
            <a:r>
              <a:rPr lang="en-US" sz="2800" b="1" dirty="0"/>
              <a:t>,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en-US" sz="4800" b="1" dirty="0">
                <a:solidFill>
                  <a:srgbClr val="FF6600"/>
                </a:solidFill>
              </a:rPr>
              <a:t>Cab Trips</a:t>
            </a: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300251" y="2886734"/>
            <a:ext cx="11614675" cy="3293209"/>
          </a:xfrm>
          <a:prstGeom prst="rect">
            <a:avLst/>
          </a:prstGeom>
          <a:noFill/>
        </p:spPr>
        <p:txBody>
          <a:bodyPr wrap="square">
            <a:spAutoFit/>
          </a:bodyPr>
          <a:lstStyle/>
          <a:p>
            <a:pPr algn="just"/>
            <a:r>
              <a:rPr lang="en-US" sz="1600" b="1" dirty="0">
                <a:solidFill>
                  <a:srgbClr val="4A5950"/>
                </a:solidFill>
                <a:effectLst/>
              </a:rPr>
              <a:t>The table above summarizes the numbers that show Yellow Cab’s competitive advantage from its peers.</a:t>
            </a:r>
          </a:p>
          <a:p>
            <a:pPr algn="just"/>
            <a:endParaRPr lang="en-US" sz="1600" b="1" dirty="0">
              <a:solidFill>
                <a:srgbClr val="4A5950"/>
              </a:solidFill>
              <a:effectLst/>
            </a:endParaRPr>
          </a:p>
          <a:p>
            <a:pPr marL="285750" indent="-285750" algn="just">
              <a:buFont typeface="Arial" panose="020B0604020202020204" pitchFamily="34" charset="0"/>
              <a:buChar char="•"/>
            </a:pPr>
            <a:r>
              <a:rPr lang="en-US" sz="1600" b="1" dirty="0">
                <a:solidFill>
                  <a:srgbClr val="4A5950"/>
                </a:solidFill>
                <a:effectLst/>
              </a:rPr>
              <a:t>Profit:</a:t>
            </a:r>
            <a:r>
              <a:rPr lang="en-US" sz="1600" dirty="0">
                <a:solidFill>
                  <a:srgbClr val="4A5950"/>
                </a:solidFill>
                <a:effectLst/>
              </a:rPr>
              <a:t> although average profit has been decreasing due to market dynamics, Yellow’s numbers are 2.7x times Pink’s in 2018, versus 2.5x in 2016, meaning that Yellow is more resilient to systematic risk and ridesharing competition.</a:t>
            </a:r>
          </a:p>
          <a:p>
            <a:pPr marL="285750" indent="-285750" algn="just">
              <a:buFont typeface="Arial" panose="020B0604020202020204" pitchFamily="34" charset="0"/>
              <a:buChar char="•"/>
            </a:pPr>
            <a:endParaRPr lang="en-US" sz="1600" b="1" dirty="0">
              <a:solidFill>
                <a:srgbClr val="4A5950"/>
              </a:solidFill>
            </a:endParaRPr>
          </a:p>
          <a:p>
            <a:pPr marL="285750" indent="-285750" algn="just">
              <a:buFont typeface="Arial" panose="020B0604020202020204" pitchFamily="34" charset="0"/>
              <a:buChar char="•"/>
            </a:pPr>
            <a:r>
              <a:rPr lang="en-US" sz="1600" b="1" dirty="0">
                <a:solidFill>
                  <a:srgbClr val="4A5950"/>
                </a:solidFill>
                <a:effectLst/>
              </a:rPr>
              <a:t>Distance: </a:t>
            </a:r>
            <a:r>
              <a:rPr lang="en-US" sz="1600" dirty="0">
                <a:solidFill>
                  <a:srgbClr val="4A5950"/>
                </a:solidFill>
                <a:effectLst/>
              </a:rPr>
              <a:t>both companies have the same average trip distance, reinforcing the idea that Yellow Cab provides a more premium and valuable service.</a:t>
            </a:r>
          </a:p>
          <a:p>
            <a:pPr marL="285750" indent="-285750" algn="just">
              <a:buFont typeface="Arial" panose="020B0604020202020204" pitchFamily="34" charset="0"/>
              <a:buChar char="•"/>
            </a:pPr>
            <a:endParaRPr lang="en-US" sz="1600" b="1" dirty="0">
              <a:solidFill>
                <a:srgbClr val="4A5950"/>
              </a:solidFill>
            </a:endParaRPr>
          </a:p>
          <a:p>
            <a:pPr marL="285750" indent="-285750" algn="just">
              <a:buFont typeface="Arial" panose="020B0604020202020204" pitchFamily="34" charset="0"/>
              <a:buChar char="•"/>
            </a:pPr>
            <a:r>
              <a:rPr lang="en-US" sz="1600" b="1" dirty="0">
                <a:solidFill>
                  <a:srgbClr val="4A5950"/>
                </a:solidFill>
                <a:effectLst/>
              </a:rPr>
              <a:t>Unprofitable trips: </a:t>
            </a:r>
            <a:r>
              <a:rPr lang="en-US" sz="1600" dirty="0">
                <a:solidFill>
                  <a:srgbClr val="4A5950"/>
                </a:solidFill>
                <a:effectLst/>
              </a:rPr>
              <a:t>Pink Cab made almost 50% of all trips that lost money, despite making only 24% of the trips. This means that 13% of Pink’s rides are unprofitable, versus </a:t>
            </a:r>
            <a:r>
              <a:rPr lang="en-US" sz="1600" dirty="0">
                <a:solidFill>
                  <a:srgbClr val="4A5950"/>
                </a:solidFill>
              </a:rPr>
              <a:t>5% of Yellow’s.</a:t>
            </a:r>
          </a:p>
          <a:p>
            <a:pPr marL="285750" indent="-285750" algn="just">
              <a:buFont typeface="Arial" panose="020B0604020202020204" pitchFamily="34" charset="0"/>
              <a:buChar char="•"/>
            </a:pPr>
            <a:endParaRPr lang="en-US" sz="1600" b="1" dirty="0">
              <a:solidFill>
                <a:srgbClr val="4A5950"/>
              </a:solidFill>
              <a:effectLst/>
            </a:endParaRPr>
          </a:p>
          <a:p>
            <a:pPr marL="285750" indent="-285750" algn="just">
              <a:buFont typeface="Arial" panose="020B0604020202020204" pitchFamily="34" charset="0"/>
              <a:buChar char="•"/>
            </a:pPr>
            <a:r>
              <a:rPr lang="en-US" sz="1600" b="1" dirty="0">
                <a:solidFill>
                  <a:srgbClr val="4A5950"/>
                </a:solidFill>
              </a:rPr>
              <a:t>Margin:</a:t>
            </a:r>
            <a:r>
              <a:rPr lang="en-US" sz="1600" dirty="0">
                <a:solidFill>
                  <a:srgbClr val="4A5950"/>
                </a:solidFill>
              </a:rPr>
              <a:t> while overall profit margin has been decreasing, Yellow Cab still outperforms Pink Cab, reaching a number 84% higher than its competitor in 2018, vs. 67% in 2016.</a:t>
            </a:r>
            <a:endParaRPr lang="en-US" sz="1600" b="1" dirty="0">
              <a:solidFill>
                <a:srgbClr val="4A5950"/>
              </a:solidFill>
              <a:effectLst/>
            </a:endParaRPr>
          </a:p>
        </p:txBody>
      </p:sp>
      <p:graphicFrame>
        <p:nvGraphicFramePr>
          <p:cNvPr id="7" name="Table 6">
            <a:extLst>
              <a:ext uri="{FF2B5EF4-FFF2-40B4-BE49-F238E27FC236}">
                <a16:creationId xmlns:a16="http://schemas.microsoft.com/office/drawing/2014/main" id="{358E5A52-0F8C-88A5-878E-75E39D0F9CA0}"/>
              </a:ext>
            </a:extLst>
          </p:cNvPr>
          <p:cNvGraphicFramePr>
            <a:graphicFrameLocks noGrp="1"/>
          </p:cNvGraphicFramePr>
          <p:nvPr>
            <p:extLst>
              <p:ext uri="{D42A27DB-BD31-4B8C-83A1-F6EECF244321}">
                <p14:modId xmlns:p14="http://schemas.microsoft.com/office/powerpoint/2010/main" val="1695037858"/>
              </p:ext>
            </p:extLst>
          </p:nvPr>
        </p:nvGraphicFramePr>
        <p:xfrm>
          <a:off x="300252" y="1052794"/>
          <a:ext cx="11614675" cy="1643240"/>
        </p:xfrm>
        <a:graphic>
          <a:graphicData uri="http://schemas.openxmlformats.org/drawingml/2006/table">
            <a:tbl>
              <a:tblPr/>
              <a:tblGrid>
                <a:gridCol w="905205">
                  <a:extLst>
                    <a:ext uri="{9D8B030D-6E8A-4147-A177-3AD203B41FA5}">
                      <a16:colId xmlns:a16="http://schemas.microsoft.com/office/drawing/2014/main" val="4099730477"/>
                    </a:ext>
                  </a:extLst>
                </a:gridCol>
                <a:gridCol w="1070947">
                  <a:extLst>
                    <a:ext uri="{9D8B030D-6E8A-4147-A177-3AD203B41FA5}">
                      <a16:colId xmlns:a16="http://schemas.microsoft.com/office/drawing/2014/main" val="606718344"/>
                    </a:ext>
                  </a:extLst>
                </a:gridCol>
                <a:gridCol w="1070947">
                  <a:extLst>
                    <a:ext uri="{9D8B030D-6E8A-4147-A177-3AD203B41FA5}">
                      <a16:colId xmlns:a16="http://schemas.microsoft.com/office/drawing/2014/main" val="2826790780"/>
                    </a:ext>
                  </a:extLst>
                </a:gridCol>
                <a:gridCol w="1070947">
                  <a:extLst>
                    <a:ext uri="{9D8B030D-6E8A-4147-A177-3AD203B41FA5}">
                      <a16:colId xmlns:a16="http://schemas.microsoft.com/office/drawing/2014/main" val="2631735887"/>
                    </a:ext>
                  </a:extLst>
                </a:gridCol>
                <a:gridCol w="1070947">
                  <a:extLst>
                    <a:ext uri="{9D8B030D-6E8A-4147-A177-3AD203B41FA5}">
                      <a16:colId xmlns:a16="http://schemas.microsoft.com/office/drawing/2014/main" val="3539383476"/>
                    </a:ext>
                  </a:extLst>
                </a:gridCol>
                <a:gridCol w="1070947">
                  <a:extLst>
                    <a:ext uri="{9D8B030D-6E8A-4147-A177-3AD203B41FA5}">
                      <a16:colId xmlns:a16="http://schemas.microsoft.com/office/drawing/2014/main" val="4201519410"/>
                    </a:ext>
                  </a:extLst>
                </a:gridCol>
                <a:gridCol w="1070947">
                  <a:extLst>
                    <a:ext uri="{9D8B030D-6E8A-4147-A177-3AD203B41FA5}">
                      <a16:colId xmlns:a16="http://schemas.microsoft.com/office/drawing/2014/main" val="2207596422"/>
                    </a:ext>
                  </a:extLst>
                </a:gridCol>
                <a:gridCol w="1070947">
                  <a:extLst>
                    <a:ext uri="{9D8B030D-6E8A-4147-A177-3AD203B41FA5}">
                      <a16:colId xmlns:a16="http://schemas.microsoft.com/office/drawing/2014/main" val="2890683599"/>
                    </a:ext>
                  </a:extLst>
                </a:gridCol>
                <a:gridCol w="1070947">
                  <a:extLst>
                    <a:ext uri="{9D8B030D-6E8A-4147-A177-3AD203B41FA5}">
                      <a16:colId xmlns:a16="http://schemas.microsoft.com/office/drawing/2014/main" val="1294942277"/>
                    </a:ext>
                  </a:extLst>
                </a:gridCol>
                <a:gridCol w="1070947">
                  <a:extLst>
                    <a:ext uri="{9D8B030D-6E8A-4147-A177-3AD203B41FA5}">
                      <a16:colId xmlns:a16="http://schemas.microsoft.com/office/drawing/2014/main" val="3839472113"/>
                    </a:ext>
                  </a:extLst>
                </a:gridCol>
                <a:gridCol w="1070947">
                  <a:extLst>
                    <a:ext uri="{9D8B030D-6E8A-4147-A177-3AD203B41FA5}">
                      <a16:colId xmlns:a16="http://schemas.microsoft.com/office/drawing/2014/main" val="1020182081"/>
                    </a:ext>
                  </a:extLst>
                </a:gridCol>
              </a:tblGrid>
              <a:tr h="410810">
                <a:tc>
                  <a:txBody>
                    <a:bodyPr/>
                    <a:lstStyle/>
                    <a:p>
                      <a:pPr algn="ctr" fontAlgn="ctr"/>
                      <a:r>
                        <a:rPr lang="en-US" sz="1200" b="1" i="0" u="none" strike="noStrike" dirty="0">
                          <a:solidFill>
                            <a:srgbClr val="3B3B3B"/>
                          </a:solidFill>
                          <a:effectLst/>
                          <a:latin typeface="Calibri" panose="020F0502020204030204" pitchFamily="34" charset="0"/>
                        </a:rPr>
                        <a:t>Year</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3B3B3B"/>
                          </a:solidFill>
                          <a:effectLst/>
                          <a:latin typeface="Calibri" panose="020F0502020204030204" pitchFamily="34" charset="0"/>
                        </a:rPr>
                        <a:t>Total Trips</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3B3B3B"/>
                          </a:solidFill>
                          <a:effectLst/>
                          <a:latin typeface="Calibri" panose="020F0502020204030204" pitchFamily="34" charset="0"/>
                        </a:rPr>
                        <a:t>Total Profit (million US$)</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3B3B3B"/>
                          </a:solidFill>
                          <a:effectLst/>
                          <a:latin typeface="Calibri" panose="020F0502020204030204" pitchFamily="34" charset="0"/>
                        </a:rPr>
                        <a:t>Average Profit (US$)</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3B3B3B"/>
                          </a:solidFill>
                          <a:effectLst/>
                          <a:latin typeface="Calibri" panose="020F0502020204030204" pitchFamily="34" charset="0"/>
                        </a:rPr>
                        <a:t>Average Cost  (US$)</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3B3B3B"/>
                          </a:solidFill>
                          <a:effectLst/>
                          <a:latin typeface="Calibri" panose="020F0502020204030204" pitchFamily="34" charset="0"/>
                        </a:rPr>
                        <a:t>Average </a:t>
                      </a:r>
                      <a:br>
                        <a:rPr lang="en-US" sz="1200" b="1" i="0" u="none" strike="noStrike">
                          <a:solidFill>
                            <a:srgbClr val="3B3B3B"/>
                          </a:solidFill>
                          <a:effectLst/>
                          <a:latin typeface="Calibri" panose="020F0502020204030204" pitchFamily="34" charset="0"/>
                        </a:rPr>
                      </a:br>
                      <a:r>
                        <a:rPr lang="en-US" sz="1200" b="1" i="0" u="none" strike="noStrike">
                          <a:solidFill>
                            <a:srgbClr val="3B3B3B"/>
                          </a:solidFill>
                          <a:effectLst/>
                          <a:latin typeface="Calibri" panose="020F0502020204030204" pitchFamily="34" charset="0"/>
                        </a:rPr>
                        <a:t>Distance</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3B3B3B"/>
                          </a:solidFill>
                          <a:effectLst/>
                          <a:latin typeface="Calibri" panose="020F0502020204030204" pitchFamily="34" charset="0"/>
                        </a:rPr>
                        <a:t>Profitable Trips</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3B3B3B"/>
                          </a:solidFill>
                          <a:effectLst/>
                          <a:latin typeface="Calibri" panose="020F0502020204030204" pitchFamily="34" charset="0"/>
                        </a:rPr>
                        <a:t>Average Gain (US$)</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3B3B3B"/>
                          </a:solidFill>
                          <a:effectLst/>
                          <a:latin typeface="Calibri" panose="020F0502020204030204" pitchFamily="34" charset="0"/>
                        </a:rPr>
                        <a:t>Unprofitable Trips</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3B3B3B"/>
                          </a:solidFill>
                          <a:effectLst/>
                          <a:latin typeface="Calibri" panose="020F0502020204030204" pitchFamily="34" charset="0"/>
                        </a:rPr>
                        <a:t>Average Loss (US$)</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3B3B3B"/>
                          </a:solidFill>
                          <a:effectLst/>
                          <a:latin typeface="Calibri" panose="020F0502020204030204" pitchFamily="34" charset="0"/>
                        </a:rPr>
                        <a:t>Average Profit Margin</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233728"/>
                  </a:ext>
                </a:extLst>
              </a:tr>
              <a:tr h="205405">
                <a:tc rowSpan="2">
                  <a:txBody>
                    <a:bodyPr/>
                    <a:lstStyle/>
                    <a:p>
                      <a:pPr algn="ctr" fontAlgn="ctr"/>
                      <a:r>
                        <a:rPr lang="en-US" sz="1200" b="1" i="0" u="none" strike="noStrike">
                          <a:solidFill>
                            <a:srgbClr val="3B3B3B"/>
                          </a:solidFill>
                          <a:effectLst/>
                          <a:latin typeface="Calibri" panose="020F0502020204030204" pitchFamily="34" charset="0"/>
                        </a:rPr>
                        <a:t>2016</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3B3B3B"/>
                          </a:solidFill>
                          <a:effectLst/>
                          <a:latin typeface="Calibri" panose="020F0502020204030204" pitchFamily="34" charset="0"/>
                        </a:rPr>
                        <a:t>25,080</a:t>
                      </a:r>
                    </a:p>
                  </a:txBody>
                  <a:tcPr marL="8657" marR="8657" marT="8657"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1.71</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68.32</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247.01</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22.5</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21,839</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81.72</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3,241</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21.97</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22%</a:t>
                      </a:r>
                    </a:p>
                  </a:txBody>
                  <a:tcPr marL="8657" marR="8657" marT="8657"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D1E4"/>
                    </a:solidFill>
                  </a:tcPr>
                </a:tc>
                <a:extLst>
                  <a:ext uri="{0D108BD9-81ED-4DB2-BD59-A6C34878D82A}">
                    <a16:rowId xmlns:a16="http://schemas.microsoft.com/office/drawing/2014/main" val="2034409579"/>
                  </a:ext>
                </a:extLst>
              </a:tr>
              <a:tr h="205405">
                <a:tc vMerge="1">
                  <a:txBody>
                    <a:bodyPr/>
                    <a:lstStyle/>
                    <a:p>
                      <a:endParaRPr lang="en-US"/>
                    </a:p>
                  </a:txBody>
                  <a:tcPr/>
                </a:tc>
                <a:tc>
                  <a:txBody>
                    <a:bodyPr/>
                    <a:lstStyle/>
                    <a:p>
                      <a:pPr algn="ctr" fontAlgn="ctr"/>
                      <a:r>
                        <a:rPr lang="en-US" sz="1200" b="0" i="0" u="none" strike="noStrike">
                          <a:solidFill>
                            <a:srgbClr val="3B3B3B"/>
                          </a:solidFill>
                          <a:effectLst/>
                          <a:latin typeface="Calibri" panose="020F0502020204030204" pitchFamily="34" charset="0"/>
                        </a:rPr>
                        <a:t>82,239</a:t>
                      </a:r>
                    </a:p>
                  </a:txBody>
                  <a:tcPr marL="8657" marR="8657" marT="8657"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13.93</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169.35</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298.57</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22.6</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78,353</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178.74</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3,886</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20.08</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36%</a:t>
                      </a:r>
                    </a:p>
                  </a:txBody>
                  <a:tcPr marL="8657" marR="8657" marT="8657"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85"/>
                    </a:solidFill>
                  </a:tcPr>
                </a:tc>
                <a:extLst>
                  <a:ext uri="{0D108BD9-81ED-4DB2-BD59-A6C34878D82A}">
                    <a16:rowId xmlns:a16="http://schemas.microsoft.com/office/drawing/2014/main" val="797754530"/>
                  </a:ext>
                </a:extLst>
              </a:tr>
              <a:tr h="205405">
                <a:tc rowSpan="2">
                  <a:txBody>
                    <a:bodyPr/>
                    <a:lstStyle/>
                    <a:p>
                      <a:pPr algn="ctr" fontAlgn="ctr"/>
                      <a:r>
                        <a:rPr lang="en-US" sz="1200" b="1" i="0" u="none" strike="noStrike">
                          <a:solidFill>
                            <a:srgbClr val="3B3B3B"/>
                          </a:solidFill>
                          <a:effectLst/>
                          <a:latin typeface="Calibri" panose="020F0502020204030204" pitchFamily="34" charset="0"/>
                        </a:rPr>
                        <a:t>2017</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3B3B3B"/>
                          </a:solidFill>
                          <a:effectLst/>
                          <a:latin typeface="Calibri" panose="020F0502020204030204" pitchFamily="34" charset="0"/>
                        </a:rPr>
                        <a:t>30,321</a:t>
                      </a:r>
                    </a:p>
                  </a:txBody>
                  <a:tcPr marL="8657" marR="8657" marT="8657"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2.03</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67.07</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248.84</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22.6</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25,959</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82.01</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4,362</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21.82</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21%</a:t>
                      </a:r>
                    </a:p>
                  </a:txBody>
                  <a:tcPr marL="8657" marR="8657" marT="8657"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D1E4"/>
                    </a:solidFill>
                  </a:tcPr>
                </a:tc>
                <a:extLst>
                  <a:ext uri="{0D108BD9-81ED-4DB2-BD59-A6C34878D82A}">
                    <a16:rowId xmlns:a16="http://schemas.microsoft.com/office/drawing/2014/main" val="4178626039"/>
                  </a:ext>
                </a:extLst>
              </a:tr>
              <a:tr h="205405">
                <a:tc vMerge="1">
                  <a:txBody>
                    <a:bodyPr/>
                    <a:lstStyle/>
                    <a:p>
                      <a:endParaRPr lang="en-US"/>
                    </a:p>
                  </a:txBody>
                  <a:tcPr/>
                </a:tc>
                <a:tc>
                  <a:txBody>
                    <a:bodyPr/>
                    <a:lstStyle/>
                    <a:p>
                      <a:pPr algn="ctr" fontAlgn="ctr"/>
                      <a:r>
                        <a:rPr lang="en-US" sz="1200" b="0" i="0" u="none" strike="noStrike">
                          <a:solidFill>
                            <a:srgbClr val="3B3B3B"/>
                          </a:solidFill>
                          <a:effectLst/>
                          <a:latin typeface="Calibri" panose="020F0502020204030204" pitchFamily="34" charset="0"/>
                        </a:rPr>
                        <a:t>98,189</a:t>
                      </a:r>
                    </a:p>
                  </a:txBody>
                  <a:tcPr marL="8657" marR="8657" marT="8657"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16.58</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168.82</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297.82</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22.6</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93,094</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179.20</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5,095</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20.84</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36%</a:t>
                      </a:r>
                    </a:p>
                  </a:txBody>
                  <a:tcPr marL="8657" marR="8657" marT="8657"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85"/>
                    </a:solidFill>
                  </a:tcPr>
                </a:tc>
                <a:extLst>
                  <a:ext uri="{0D108BD9-81ED-4DB2-BD59-A6C34878D82A}">
                    <a16:rowId xmlns:a16="http://schemas.microsoft.com/office/drawing/2014/main" val="586010192"/>
                  </a:ext>
                </a:extLst>
              </a:tr>
              <a:tr h="205405">
                <a:tc rowSpan="2">
                  <a:txBody>
                    <a:bodyPr/>
                    <a:lstStyle/>
                    <a:p>
                      <a:pPr algn="ctr" fontAlgn="ctr"/>
                      <a:r>
                        <a:rPr lang="en-US" sz="1200" b="1" i="0" u="none" strike="noStrike">
                          <a:solidFill>
                            <a:srgbClr val="3B3B3B"/>
                          </a:solidFill>
                          <a:effectLst/>
                          <a:latin typeface="Calibri" panose="020F0502020204030204" pitchFamily="34" charset="0"/>
                        </a:rPr>
                        <a:t>2018</a:t>
                      </a:r>
                    </a:p>
                  </a:txBody>
                  <a:tcPr marL="8657" marR="8657" marT="8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3B3B3B"/>
                          </a:solidFill>
                          <a:effectLst/>
                          <a:latin typeface="Calibri" panose="020F0502020204030204" pitchFamily="34" charset="0"/>
                        </a:rPr>
                        <a:t>29,310</a:t>
                      </a:r>
                    </a:p>
                  </a:txBody>
                  <a:tcPr marL="8657" marR="8657" marT="8657"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1.56</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53.23</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248.41</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22.6</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25,784</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62.85</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3,526</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17.10</a:t>
                      </a:r>
                    </a:p>
                  </a:txBody>
                  <a:tcPr marL="8657" marR="8657" marT="8657" marB="0" anchor="ctr">
                    <a:lnL>
                      <a:noFill/>
                    </a:lnL>
                    <a:lnR>
                      <a:noFill/>
                    </a:lnR>
                    <a:lnT w="6350" cap="flat" cmpd="sng" algn="ctr">
                      <a:solidFill>
                        <a:srgbClr val="000000"/>
                      </a:solidFill>
                      <a:prstDash val="solid"/>
                      <a:round/>
                      <a:headEnd type="none" w="med" len="med"/>
                      <a:tailEnd type="none" w="med" len="med"/>
                    </a:lnT>
                    <a:lnB>
                      <a:noFill/>
                    </a:lnB>
                    <a:solidFill>
                      <a:srgbClr val="FFD1E4"/>
                    </a:solidFill>
                  </a:tcPr>
                </a:tc>
                <a:tc>
                  <a:txBody>
                    <a:bodyPr/>
                    <a:lstStyle/>
                    <a:p>
                      <a:pPr algn="ctr" fontAlgn="ctr"/>
                      <a:r>
                        <a:rPr lang="en-US" sz="1200" b="0" i="0" u="none" strike="noStrike">
                          <a:solidFill>
                            <a:srgbClr val="3B3B3B"/>
                          </a:solidFill>
                          <a:effectLst/>
                          <a:latin typeface="Calibri" panose="020F0502020204030204" pitchFamily="34" charset="0"/>
                        </a:rPr>
                        <a:t>18%</a:t>
                      </a:r>
                    </a:p>
                  </a:txBody>
                  <a:tcPr marL="8657" marR="8657" marT="8657"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D1E4"/>
                    </a:solidFill>
                  </a:tcPr>
                </a:tc>
                <a:extLst>
                  <a:ext uri="{0D108BD9-81ED-4DB2-BD59-A6C34878D82A}">
                    <a16:rowId xmlns:a16="http://schemas.microsoft.com/office/drawing/2014/main" val="3917159248"/>
                  </a:ext>
                </a:extLst>
              </a:tr>
              <a:tr h="205405">
                <a:tc vMerge="1">
                  <a:txBody>
                    <a:bodyPr/>
                    <a:lstStyle/>
                    <a:p>
                      <a:endParaRPr lang="en-US"/>
                    </a:p>
                  </a:txBody>
                  <a:tcPr/>
                </a:tc>
                <a:tc>
                  <a:txBody>
                    <a:bodyPr/>
                    <a:lstStyle/>
                    <a:p>
                      <a:pPr algn="ctr" fontAlgn="ctr"/>
                      <a:r>
                        <a:rPr lang="en-US" sz="1200" b="0" i="0" u="none" strike="noStrike">
                          <a:solidFill>
                            <a:srgbClr val="3B3B3B"/>
                          </a:solidFill>
                          <a:effectLst/>
                          <a:latin typeface="Calibri" panose="020F0502020204030204" pitchFamily="34" charset="0"/>
                        </a:rPr>
                        <a:t>94,253</a:t>
                      </a:r>
                    </a:p>
                  </a:txBody>
                  <a:tcPr marL="8657" marR="8657" marT="8657"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13.52</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143.42</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297.46</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22.5</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89,544</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151.79</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4,709</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a:solidFill>
                            <a:srgbClr val="3B3B3B"/>
                          </a:solidFill>
                          <a:effectLst/>
                          <a:latin typeface="Calibri" panose="020F0502020204030204" pitchFamily="34" charset="0"/>
                        </a:rPr>
                        <a:t>15.90</a:t>
                      </a:r>
                    </a:p>
                  </a:txBody>
                  <a:tcPr marL="8657" marR="8657" marT="8657" marB="0" anchor="ctr">
                    <a:lnL>
                      <a:noFill/>
                    </a:lnL>
                    <a:lnR>
                      <a:noFill/>
                    </a:lnR>
                    <a:lnT>
                      <a:noFill/>
                    </a:lnT>
                    <a:lnB w="6350" cap="flat" cmpd="sng" algn="ctr">
                      <a:solidFill>
                        <a:srgbClr val="000000"/>
                      </a:solidFill>
                      <a:prstDash val="solid"/>
                      <a:round/>
                      <a:headEnd type="none" w="med" len="med"/>
                      <a:tailEnd type="none" w="med" len="med"/>
                    </a:lnB>
                    <a:solidFill>
                      <a:srgbClr val="FFFF85"/>
                    </a:solidFill>
                  </a:tcPr>
                </a:tc>
                <a:tc>
                  <a:txBody>
                    <a:bodyPr/>
                    <a:lstStyle/>
                    <a:p>
                      <a:pPr algn="ctr" fontAlgn="ctr"/>
                      <a:r>
                        <a:rPr lang="en-US" sz="1200" b="0" i="0" u="none" strike="noStrike" dirty="0">
                          <a:solidFill>
                            <a:srgbClr val="3B3B3B"/>
                          </a:solidFill>
                          <a:effectLst/>
                          <a:latin typeface="Calibri" panose="020F0502020204030204" pitchFamily="34" charset="0"/>
                        </a:rPr>
                        <a:t>33%</a:t>
                      </a:r>
                    </a:p>
                  </a:txBody>
                  <a:tcPr marL="8657" marR="8657" marT="8657"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85"/>
                    </a:solidFill>
                  </a:tcPr>
                </a:tc>
                <a:extLst>
                  <a:ext uri="{0D108BD9-81ED-4DB2-BD59-A6C34878D82A}">
                    <a16:rowId xmlns:a16="http://schemas.microsoft.com/office/drawing/2014/main" val="3699769491"/>
                  </a:ext>
                </a:extLst>
              </a:tr>
            </a:tbl>
          </a:graphicData>
        </a:graphic>
      </p:graphicFrame>
      <p:pic>
        <p:nvPicPr>
          <p:cNvPr id="8" name="Picture 7">
            <a:extLst>
              <a:ext uri="{FF2B5EF4-FFF2-40B4-BE49-F238E27FC236}">
                <a16:creationId xmlns:a16="http://schemas.microsoft.com/office/drawing/2014/main" id="{4860FD20-D6E3-FEEA-86FB-FAF399B5C15B}"/>
              </a:ext>
            </a:extLst>
          </p:cNvPr>
          <p:cNvPicPr>
            <a:picLocks noChangeAspect="1"/>
          </p:cNvPicPr>
          <p:nvPr/>
        </p:nvPicPr>
        <p:blipFill rotWithShape="1">
          <a:blip r:embed="rId3"/>
          <a:srcRect b="82231"/>
          <a:stretch/>
        </p:blipFill>
        <p:spPr>
          <a:xfrm>
            <a:off x="3807739" y="678057"/>
            <a:ext cx="4572396" cy="487475"/>
          </a:xfrm>
          <a:prstGeom prst="rect">
            <a:avLst/>
          </a:prstGeom>
        </p:spPr>
      </p:pic>
    </p:spTree>
    <p:extLst>
      <p:ext uri="{BB962C8B-B14F-4D97-AF65-F5344CB8AC3E}">
        <p14:creationId xmlns:p14="http://schemas.microsoft.com/office/powerpoint/2010/main" val="1531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en-US" sz="4800" b="1" dirty="0">
                <a:solidFill>
                  <a:srgbClr val="FF6600"/>
                </a:solidFill>
              </a:rPr>
              <a:t>Customer Profile</a:t>
            </a:r>
          </a:p>
        </p:txBody>
      </p:sp>
      <p:pic>
        <p:nvPicPr>
          <p:cNvPr id="24" name="Picture 23">
            <a:extLst>
              <a:ext uri="{FF2B5EF4-FFF2-40B4-BE49-F238E27FC236}">
                <a16:creationId xmlns:a16="http://schemas.microsoft.com/office/drawing/2014/main" id="{39ED109A-CF95-2C6F-FAAB-330BBA1237A3}"/>
              </a:ext>
            </a:extLst>
          </p:cNvPr>
          <p:cNvPicPr>
            <a:picLocks noChangeAspect="1"/>
          </p:cNvPicPr>
          <p:nvPr/>
        </p:nvPicPr>
        <p:blipFill rotWithShape="1">
          <a:blip r:embed="rId2">
            <a:extLst>
              <a:ext uri="{28A0092B-C50C-407E-A947-70E740481C1C}">
                <a14:useLocalDpi xmlns:a14="http://schemas.microsoft.com/office/drawing/2010/main" val="0"/>
              </a:ext>
            </a:extLst>
          </a:blip>
          <a:srcRect t="19322" b="30222"/>
          <a:stretch/>
        </p:blipFill>
        <p:spPr>
          <a:xfrm>
            <a:off x="580751" y="2795272"/>
            <a:ext cx="6473952" cy="1813159"/>
          </a:xfrm>
          <a:prstGeom prst="rect">
            <a:avLst/>
          </a:prstGeom>
        </p:spPr>
      </p:pic>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132118" y="4708681"/>
            <a:ext cx="11932925" cy="1569660"/>
          </a:xfrm>
          <a:prstGeom prst="rect">
            <a:avLst/>
          </a:prstGeom>
          <a:noFill/>
        </p:spPr>
        <p:txBody>
          <a:bodyPr wrap="square">
            <a:spAutoFit/>
          </a:bodyPr>
          <a:lstStyle/>
          <a:p>
            <a:pPr marL="285750" indent="-285750" algn="just">
              <a:buFont typeface="Arial" panose="020B0604020202020204" pitchFamily="34" charset="0"/>
              <a:buChar char="•"/>
            </a:pPr>
            <a:r>
              <a:rPr lang="pt-BR" sz="1600" dirty="0">
                <a:solidFill>
                  <a:srgbClr val="4A5950"/>
                </a:solidFill>
                <a:effectLst/>
              </a:rPr>
              <a:t>Data shows </a:t>
            </a:r>
            <a:r>
              <a:rPr lang="pt-BR" sz="1600" dirty="0" err="1">
                <a:solidFill>
                  <a:srgbClr val="4A5950"/>
                </a:solidFill>
                <a:effectLst/>
              </a:rPr>
              <a:t>that</a:t>
            </a:r>
            <a:r>
              <a:rPr lang="pt-BR" sz="1600" dirty="0">
                <a:solidFill>
                  <a:srgbClr val="4A5950"/>
                </a:solidFill>
                <a:effectLst/>
              </a:rPr>
              <a:t> </a:t>
            </a:r>
            <a:r>
              <a:rPr lang="pt-BR" sz="1600" dirty="0" err="1">
                <a:solidFill>
                  <a:srgbClr val="4A5950"/>
                </a:solidFill>
                <a:effectLst/>
              </a:rPr>
              <a:t>customer</a:t>
            </a:r>
            <a:r>
              <a:rPr lang="pt-BR" sz="1600" dirty="0">
                <a:solidFill>
                  <a:srgbClr val="4A5950"/>
                </a:solidFill>
                <a:effectLst/>
              </a:rPr>
              <a:t> profile </a:t>
            </a:r>
            <a:r>
              <a:rPr lang="pt-BR" sz="1600" dirty="0" err="1">
                <a:solidFill>
                  <a:srgbClr val="4A5950"/>
                </a:solidFill>
                <a:effectLst/>
              </a:rPr>
              <a:t>is</a:t>
            </a:r>
            <a:r>
              <a:rPr lang="pt-BR" sz="1600" dirty="0">
                <a:solidFill>
                  <a:srgbClr val="4A5950"/>
                </a:solidFill>
                <a:effectLst/>
              </a:rPr>
              <a:t> </a:t>
            </a:r>
            <a:r>
              <a:rPr lang="pt-BR" sz="1600" dirty="0" err="1">
                <a:solidFill>
                  <a:srgbClr val="4A5950"/>
                </a:solidFill>
                <a:effectLst/>
              </a:rPr>
              <a:t>very</a:t>
            </a:r>
            <a:r>
              <a:rPr lang="pt-BR" sz="1600" dirty="0">
                <a:solidFill>
                  <a:srgbClr val="4A5950"/>
                </a:solidFill>
                <a:effectLst/>
              </a:rPr>
              <a:t> </a:t>
            </a:r>
            <a:r>
              <a:rPr lang="pt-BR" sz="1600" dirty="0" err="1">
                <a:solidFill>
                  <a:srgbClr val="4A5950"/>
                </a:solidFill>
                <a:effectLst/>
              </a:rPr>
              <a:t>homogenous</a:t>
            </a:r>
            <a:r>
              <a:rPr lang="pt-BR" sz="1600" dirty="0">
                <a:solidFill>
                  <a:srgbClr val="4A5950"/>
                </a:solidFill>
                <a:effectLst/>
              </a:rPr>
              <a:t> </a:t>
            </a:r>
            <a:r>
              <a:rPr lang="pt-BR" sz="1600" dirty="0" err="1">
                <a:solidFill>
                  <a:srgbClr val="4A5950"/>
                </a:solidFill>
                <a:effectLst/>
              </a:rPr>
              <a:t>throughout</a:t>
            </a:r>
            <a:r>
              <a:rPr lang="pt-BR" sz="1600" dirty="0">
                <a:solidFill>
                  <a:srgbClr val="4A5950"/>
                </a:solidFill>
                <a:effectLst/>
              </a:rPr>
              <a:t> </a:t>
            </a:r>
            <a:r>
              <a:rPr lang="pt-BR" sz="1600" dirty="0" err="1">
                <a:solidFill>
                  <a:srgbClr val="4A5950"/>
                </a:solidFill>
                <a:effectLst/>
              </a:rPr>
              <a:t>the</a:t>
            </a:r>
            <a:r>
              <a:rPr lang="pt-BR" sz="1600" dirty="0">
                <a:solidFill>
                  <a:srgbClr val="4A5950"/>
                </a:solidFill>
                <a:effectLst/>
              </a:rPr>
              <a:t> </a:t>
            </a:r>
            <a:r>
              <a:rPr lang="pt-BR" sz="1600" dirty="0" err="1">
                <a:solidFill>
                  <a:srgbClr val="4A5950"/>
                </a:solidFill>
                <a:effectLst/>
              </a:rPr>
              <a:t>database</a:t>
            </a:r>
            <a:r>
              <a:rPr lang="pt-BR" sz="1600" dirty="0">
                <a:solidFill>
                  <a:srgbClr val="4A5950"/>
                </a:solidFill>
                <a:effectLst/>
              </a:rPr>
              <a:t>.</a:t>
            </a:r>
          </a:p>
          <a:p>
            <a:pPr marL="285750" indent="-285750" algn="just">
              <a:buFont typeface="Arial" panose="020B0604020202020204" pitchFamily="34" charset="0"/>
              <a:buChar char="•"/>
            </a:pPr>
            <a:endParaRPr lang="pt-BR" sz="1600" dirty="0">
              <a:solidFill>
                <a:srgbClr val="4A5950"/>
              </a:solidFill>
            </a:endParaRPr>
          </a:p>
          <a:p>
            <a:pPr marL="285750" indent="-285750" algn="just">
              <a:buFont typeface="Arial" panose="020B0604020202020204" pitchFamily="34" charset="0"/>
              <a:buChar char="•"/>
            </a:pPr>
            <a:r>
              <a:rPr lang="pt-BR" sz="1600" b="1" dirty="0">
                <a:solidFill>
                  <a:srgbClr val="4A5950"/>
                </a:solidFill>
                <a:effectLst/>
              </a:rPr>
              <a:t>Age </a:t>
            </a:r>
            <a:r>
              <a:rPr lang="pt-BR" sz="1600" b="1" dirty="0" err="1">
                <a:solidFill>
                  <a:srgbClr val="4A5950"/>
                </a:solidFill>
                <a:effectLst/>
              </a:rPr>
              <a:t>group</a:t>
            </a:r>
            <a:r>
              <a:rPr lang="pt-BR" sz="1600" b="1" dirty="0">
                <a:solidFill>
                  <a:srgbClr val="4A5950"/>
                </a:solidFill>
                <a:effectLst/>
              </a:rPr>
              <a:t>:</a:t>
            </a:r>
            <a:r>
              <a:rPr lang="pt-BR" sz="1600" dirty="0">
                <a:solidFill>
                  <a:srgbClr val="4A5950"/>
                </a:solidFill>
                <a:effectLst/>
              </a:rPr>
              <a:t> 78% </a:t>
            </a:r>
            <a:r>
              <a:rPr lang="pt-BR" sz="1600" dirty="0" err="1">
                <a:solidFill>
                  <a:srgbClr val="4A5950"/>
                </a:solidFill>
                <a:effectLst/>
              </a:rPr>
              <a:t>of</a:t>
            </a:r>
            <a:r>
              <a:rPr lang="pt-BR" sz="1600" dirty="0">
                <a:solidFill>
                  <a:srgbClr val="4A5950"/>
                </a:solidFill>
                <a:effectLst/>
              </a:rPr>
              <a:t> </a:t>
            </a:r>
            <a:r>
              <a:rPr lang="pt-BR" sz="1600" dirty="0" err="1">
                <a:solidFill>
                  <a:srgbClr val="4A5950"/>
                </a:solidFill>
                <a:effectLst/>
              </a:rPr>
              <a:t>the</a:t>
            </a:r>
            <a:r>
              <a:rPr lang="pt-BR" sz="1600" dirty="0">
                <a:solidFill>
                  <a:srgbClr val="4A5950"/>
                </a:solidFill>
                <a:effectLst/>
              </a:rPr>
              <a:t> </a:t>
            </a:r>
            <a:r>
              <a:rPr lang="pt-BR" sz="1600" dirty="0" err="1">
                <a:solidFill>
                  <a:srgbClr val="4A5950"/>
                </a:solidFill>
                <a:effectLst/>
              </a:rPr>
              <a:t>trips</a:t>
            </a:r>
            <a:r>
              <a:rPr lang="pt-BR" sz="1600" dirty="0">
                <a:solidFill>
                  <a:srgbClr val="4A5950"/>
                </a:solidFill>
                <a:effectLst/>
              </a:rPr>
              <a:t> are </a:t>
            </a:r>
            <a:r>
              <a:rPr lang="pt-BR" sz="1600" dirty="0" err="1">
                <a:solidFill>
                  <a:srgbClr val="4A5950"/>
                </a:solidFill>
                <a:effectLst/>
              </a:rPr>
              <a:t>made</a:t>
            </a:r>
            <a:r>
              <a:rPr lang="pt-BR" sz="1600" dirty="0">
                <a:solidFill>
                  <a:srgbClr val="4A5950"/>
                </a:solidFill>
                <a:effectLst/>
              </a:rPr>
              <a:t> for </a:t>
            </a:r>
            <a:r>
              <a:rPr lang="pt-BR" sz="1600" dirty="0" err="1">
                <a:solidFill>
                  <a:srgbClr val="4A5950"/>
                </a:solidFill>
                <a:effectLst/>
              </a:rPr>
              <a:t>customers</a:t>
            </a:r>
            <a:r>
              <a:rPr lang="pt-BR" sz="1600" dirty="0">
                <a:solidFill>
                  <a:srgbClr val="4A5950"/>
                </a:solidFill>
                <a:effectLst/>
              </a:rPr>
              <a:t> </a:t>
            </a:r>
            <a:r>
              <a:rPr lang="pt-BR" sz="1600" dirty="0" err="1">
                <a:solidFill>
                  <a:srgbClr val="4A5950"/>
                </a:solidFill>
                <a:effectLst/>
              </a:rPr>
              <a:t>between</a:t>
            </a:r>
            <a:r>
              <a:rPr lang="pt-BR" sz="1600" dirty="0">
                <a:solidFill>
                  <a:srgbClr val="4A5950"/>
                </a:solidFill>
                <a:effectLst/>
              </a:rPr>
              <a:t> 23 </a:t>
            </a:r>
            <a:r>
              <a:rPr lang="pt-BR" sz="1600" dirty="0" err="1">
                <a:solidFill>
                  <a:srgbClr val="4A5950"/>
                </a:solidFill>
                <a:effectLst/>
              </a:rPr>
              <a:t>and</a:t>
            </a:r>
            <a:r>
              <a:rPr lang="pt-BR" sz="1600" dirty="0">
                <a:solidFill>
                  <a:srgbClr val="4A5950"/>
                </a:solidFill>
                <a:effectLst/>
              </a:rPr>
              <a:t> 59 Years </a:t>
            </a:r>
            <a:r>
              <a:rPr lang="pt-BR" sz="1600" dirty="0" err="1">
                <a:solidFill>
                  <a:srgbClr val="4A5950"/>
                </a:solidFill>
                <a:effectLst/>
              </a:rPr>
              <a:t>old</a:t>
            </a:r>
            <a:r>
              <a:rPr lang="pt-BR" sz="1600" dirty="0">
                <a:solidFill>
                  <a:srgbClr val="4A5950"/>
                </a:solidFill>
                <a:effectLst/>
              </a:rPr>
              <a:t>, </a:t>
            </a:r>
            <a:r>
              <a:rPr lang="pt-BR" sz="1600" dirty="0" err="1">
                <a:solidFill>
                  <a:srgbClr val="4A5950"/>
                </a:solidFill>
                <a:effectLst/>
              </a:rPr>
              <a:t>and</a:t>
            </a:r>
            <a:r>
              <a:rPr lang="pt-BR" sz="1600" dirty="0">
                <a:solidFill>
                  <a:srgbClr val="4A5950"/>
                </a:solidFill>
                <a:effectLst/>
              </a:rPr>
              <a:t> </a:t>
            </a:r>
            <a:r>
              <a:rPr lang="pt-BR" sz="1600" dirty="0" err="1">
                <a:solidFill>
                  <a:srgbClr val="4A5950"/>
                </a:solidFill>
                <a:effectLst/>
              </a:rPr>
              <a:t>there</a:t>
            </a:r>
            <a:r>
              <a:rPr lang="pt-BR" sz="1600" dirty="0">
                <a:solidFill>
                  <a:srgbClr val="4A5950"/>
                </a:solidFill>
                <a:effectLst/>
              </a:rPr>
              <a:t> </a:t>
            </a:r>
            <a:r>
              <a:rPr lang="pt-BR" sz="1600" dirty="0" err="1">
                <a:solidFill>
                  <a:srgbClr val="4A5950"/>
                </a:solidFill>
                <a:effectLst/>
              </a:rPr>
              <a:t>is</a:t>
            </a:r>
            <a:r>
              <a:rPr lang="pt-BR" sz="1600" dirty="0">
                <a:solidFill>
                  <a:srgbClr val="4A5950"/>
                </a:solidFill>
                <a:effectLst/>
              </a:rPr>
              <a:t> no </a:t>
            </a:r>
            <a:r>
              <a:rPr lang="pt-BR" sz="1600" dirty="0" err="1">
                <a:solidFill>
                  <a:srgbClr val="4A5950"/>
                </a:solidFill>
                <a:effectLst/>
              </a:rPr>
              <a:t>significant</a:t>
            </a:r>
            <a:r>
              <a:rPr lang="pt-BR" sz="1600" dirty="0">
                <a:solidFill>
                  <a:srgbClr val="4A5950"/>
                </a:solidFill>
                <a:effectLst/>
              </a:rPr>
              <a:t> </a:t>
            </a:r>
            <a:r>
              <a:rPr lang="pt-BR" sz="1600" dirty="0" err="1">
                <a:solidFill>
                  <a:srgbClr val="4A5950"/>
                </a:solidFill>
                <a:effectLst/>
              </a:rPr>
              <a:t>difference</a:t>
            </a:r>
            <a:r>
              <a:rPr lang="pt-BR" sz="1600" dirty="0">
                <a:solidFill>
                  <a:srgbClr val="4A5950"/>
                </a:solidFill>
                <a:effectLst/>
              </a:rPr>
              <a:t> in </a:t>
            </a:r>
            <a:r>
              <a:rPr lang="pt-BR" sz="1600" dirty="0" err="1">
                <a:solidFill>
                  <a:srgbClr val="4A5950"/>
                </a:solidFill>
                <a:effectLst/>
              </a:rPr>
              <a:t>t</a:t>
            </a:r>
            <a:r>
              <a:rPr lang="pt-BR" sz="1600" dirty="0" err="1">
                <a:solidFill>
                  <a:srgbClr val="4A5950"/>
                </a:solidFill>
              </a:rPr>
              <a:t>erms</a:t>
            </a:r>
            <a:r>
              <a:rPr lang="pt-BR" sz="1600" dirty="0">
                <a:solidFill>
                  <a:srgbClr val="4A5950"/>
                </a:solidFill>
              </a:rPr>
              <a:t> </a:t>
            </a:r>
            <a:r>
              <a:rPr lang="pt-BR" sz="1600" dirty="0" err="1">
                <a:solidFill>
                  <a:srgbClr val="4A5950"/>
                </a:solidFill>
              </a:rPr>
              <a:t>of</a:t>
            </a:r>
            <a:r>
              <a:rPr lang="pt-BR" sz="1600" dirty="0">
                <a:solidFill>
                  <a:srgbClr val="4A5950"/>
                </a:solidFill>
              </a:rPr>
              <a:t> </a:t>
            </a:r>
            <a:r>
              <a:rPr lang="pt-BR" sz="1600" dirty="0" err="1">
                <a:solidFill>
                  <a:srgbClr val="4A5950"/>
                </a:solidFill>
              </a:rPr>
              <a:t>profitability</a:t>
            </a:r>
            <a:r>
              <a:rPr lang="pt-BR" sz="1600" dirty="0">
                <a:solidFill>
                  <a:srgbClr val="4A5950"/>
                </a:solidFill>
              </a:rPr>
              <a:t> </a:t>
            </a:r>
            <a:r>
              <a:rPr lang="pt-BR" sz="1600" dirty="0" err="1">
                <a:solidFill>
                  <a:srgbClr val="4A5950"/>
                </a:solidFill>
              </a:rPr>
              <a:t>depending</a:t>
            </a:r>
            <a:r>
              <a:rPr lang="pt-BR" sz="1600" dirty="0">
                <a:solidFill>
                  <a:srgbClr val="4A5950"/>
                </a:solidFill>
              </a:rPr>
              <a:t> </a:t>
            </a:r>
            <a:r>
              <a:rPr lang="pt-BR" sz="1600" dirty="0" err="1">
                <a:solidFill>
                  <a:srgbClr val="4A5950"/>
                </a:solidFill>
              </a:rPr>
              <a:t>on</a:t>
            </a:r>
            <a:r>
              <a:rPr lang="pt-BR" sz="1600" dirty="0">
                <a:solidFill>
                  <a:srgbClr val="4A5950"/>
                </a:solidFill>
              </a:rPr>
              <a:t> age </a:t>
            </a:r>
            <a:r>
              <a:rPr lang="pt-BR" sz="1600" dirty="0" err="1">
                <a:solidFill>
                  <a:srgbClr val="4A5950"/>
                </a:solidFill>
              </a:rPr>
              <a:t>group</a:t>
            </a:r>
            <a:r>
              <a:rPr lang="pt-BR" sz="1600" dirty="0">
                <a:solidFill>
                  <a:srgbClr val="4A5950"/>
                </a:solidFill>
              </a:rPr>
              <a:t>. </a:t>
            </a:r>
            <a:r>
              <a:rPr lang="pt-BR" sz="1600" dirty="0" err="1">
                <a:solidFill>
                  <a:srgbClr val="4A5950"/>
                </a:solidFill>
              </a:rPr>
              <a:t>Yellow</a:t>
            </a:r>
            <a:r>
              <a:rPr lang="pt-BR" sz="1600" dirty="0">
                <a:solidFill>
                  <a:srgbClr val="4A5950"/>
                </a:solidFill>
              </a:rPr>
              <a:t> </a:t>
            </a:r>
            <a:r>
              <a:rPr lang="pt-BR" sz="1600" dirty="0" err="1">
                <a:solidFill>
                  <a:srgbClr val="4A5950"/>
                </a:solidFill>
              </a:rPr>
              <a:t>Cab’s</a:t>
            </a:r>
            <a:r>
              <a:rPr lang="pt-BR" sz="1600" dirty="0">
                <a:solidFill>
                  <a:srgbClr val="4A5950"/>
                </a:solidFill>
              </a:rPr>
              <a:t> </a:t>
            </a:r>
            <a:r>
              <a:rPr lang="pt-BR" sz="1600" dirty="0" err="1">
                <a:solidFill>
                  <a:srgbClr val="4A5950"/>
                </a:solidFill>
              </a:rPr>
              <a:t>average</a:t>
            </a:r>
            <a:r>
              <a:rPr lang="pt-BR" sz="1600" dirty="0">
                <a:solidFill>
                  <a:srgbClr val="4A5950"/>
                </a:solidFill>
              </a:rPr>
              <a:t> </a:t>
            </a:r>
            <a:r>
              <a:rPr lang="pt-BR" sz="1600" dirty="0" err="1">
                <a:solidFill>
                  <a:srgbClr val="4A5950"/>
                </a:solidFill>
              </a:rPr>
              <a:t>profit</a:t>
            </a:r>
            <a:r>
              <a:rPr lang="pt-BR" sz="1600" dirty="0">
                <a:solidFill>
                  <a:srgbClr val="4A5950"/>
                </a:solidFill>
              </a:rPr>
              <a:t> </a:t>
            </a:r>
            <a:r>
              <a:rPr lang="pt-BR" sz="1600" dirty="0" err="1">
                <a:solidFill>
                  <a:srgbClr val="4A5950"/>
                </a:solidFill>
              </a:rPr>
              <a:t>margin</a:t>
            </a:r>
            <a:r>
              <a:rPr lang="pt-BR" sz="1600" dirty="0">
                <a:solidFill>
                  <a:srgbClr val="4A5950"/>
                </a:solidFill>
              </a:rPr>
              <a:t> </a:t>
            </a:r>
            <a:r>
              <a:rPr lang="pt-BR" sz="1600" dirty="0" err="1">
                <a:solidFill>
                  <a:srgbClr val="4A5950"/>
                </a:solidFill>
              </a:rPr>
              <a:t>is</a:t>
            </a:r>
            <a:r>
              <a:rPr lang="pt-BR" sz="1600" dirty="0">
                <a:solidFill>
                  <a:srgbClr val="4A5950"/>
                </a:solidFill>
              </a:rPr>
              <a:t> more </a:t>
            </a:r>
            <a:r>
              <a:rPr lang="pt-BR" sz="1600" dirty="0" err="1">
                <a:solidFill>
                  <a:srgbClr val="4A5950"/>
                </a:solidFill>
              </a:rPr>
              <a:t>than</a:t>
            </a:r>
            <a:r>
              <a:rPr lang="pt-BR" sz="1600" dirty="0">
                <a:solidFill>
                  <a:srgbClr val="4A5950"/>
                </a:solidFill>
              </a:rPr>
              <a:t> 2.5x Pink </a:t>
            </a:r>
            <a:r>
              <a:rPr lang="pt-BR" sz="1600" dirty="0" err="1">
                <a:solidFill>
                  <a:srgbClr val="4A5950"/>
                </a:solidFill>
              </a:rPr>
              <a:t>Cab’s</a:t>
            </a:r>
            <a:r>
              <a:rPr lang="pt-BR" sz="1600" dirty="0">
                <a:solidFill>
                  <a:srgbClr val="4A5950"/>
                </a:solidFill>
              </a:rPr>
              <a:t> in </a:t>
            </a:r>
            <a:r>
              <a:rPr lang="pt-BR" sz="1600" dirty="0" err="1">
                <a:solidFill>
                  <a:srgbClr val="4A5950"/>
                </a:solidFill>
              </a:rPr>
              <a:t>all</a:t>
            </a:r>
            <a:r>
              <a:rPr lang="pt-BR" sz="1600" dirty="0">
                <a:solidFill>
                  <a:srgbClr val="4A5950"/>
                </a:solidFill>
              </a:rPr>
              <a:t> age </a:t>
            </a:r>
            <a:r>
              <a:rPr lang="pt-BR" sz="1600" dirty="0" err="1">
                <a:solidFill>
                  <a:srgbClr val="4A5950"/>
                </a:solidFill>
              </a:rPr>
              <a:t>groups</a:t>
            </a:r>
            <a:r>
              <a:rPr lang="pt-BR" sz="1600" dirty="0">
                <a:solidFill>
                  <a:srgbClr val="4A5950"/>
                </a:solidFill>
              </a:rPr>
              <a:t>.</a:t>
            </a:r>
          </a:p>
          <a:p>
            <a:pPr marL="285750" indent="-285750" algn="just">
              <a:buFont typeface="Arial" panose="020B0604020202020204" pitchFamily="34" charset="0"/>
              <a:buChar char="•"/>
            </a:pPr>
            <a:endParaRPr lang="pt-BR" sz="1600" b="1" dirty="0">
              <a:solidFill>
                <a:srgbClr val="4A5950"/>
              </a:solidFill>
              <a:effectLst/>
            </a:endParaRPr>
          </a:p>
          <a:p>
            <a:pPr marL="285750" indent="-285750" algn="just">
              <a:buFont typeface="Arial" panose="020B0604020202020204" pitchFamily="34" charset="0"/>
              <a:buChar char="•"/>
            </a:pPr>
            <a:r>
              <a:rPr lang="pt-BR" sz="1600" b="1" dirty="0" err="1">
                <a:solidFill>
                  <a:srgbClr val="4A5950"/>
                </a:solidFill>
              </a:rPr>
              <a:t>Gender</a:t>
            </a:r>
            <a:r>
              <a:rPr lang="pt-BR" sz="1600" b="1" dirty="0">
                <a:solidFill>
                  <a:srgbClr val="4A5950"/>
                </a:solidFill>
              </a:rPr>
              <a:t>:</a:t>
            </a:r>
            <a:r>
              <a:rPr lang="pt-BR" sz="1600" dirty="0">
                <a:solidFill>
                  <a:srgbClr val="4A5950"/>
                </a:solidFill>
              </a:rPr>
              <a:t> Similar </a:t>
            </a:r>
            <a:r>
              <a:rPr lang="pt-BR" sz="1600" dirty="0" err="1">
                <a:solidFill>
                  <a:srgbClr val="4A5950"/>
                </a:solidFill>
              </a:rPr>
              <a:t>gender</a:t>
            </a:r>
            <a:r>
              <a:rPr lang="pt-BR" sz="1600" dirty="0">
                <a:solidFill>
                  <a:srgbClr val="4A5950"/>
                </a:solidFill>
              </a:rPr>
              <a:t> profile for </a:t>
            </a:r>
            <a:r>
              <a:rPr lang="pt-BR" sz="1600" dirty="0" err="1">
                <a:solidFill>
                  <a:srgbClr val="4A5950"/>
                </a:solidFill>
              </a:rPr>
              <a:t>both</a:t>
            </a:r>
            <a:r>
              <a:rPr lang="pt-BR" sz="1600" dirty="0">
                <a:solidFill>
                  <a:srgbClr val="4A5950"/>
                </a:solidFill>
              </a:rPr>
              <a:t> </a:t>
            </a:r>
            <a:r>
              <a:rPr lang="pt-BR" sz="1600" dirty="0" err="1">
                <a:solidFill>
                  <a:srgbClr val="4A5950"/>
                </a:solidFill>
              </a:rPr>
              <a:t>companies</a:t>
            </a:r>
            <a:endParaRPr lang="en-US" sz="1600" b="1" dirty="0">
              <a:solidFill>
                <a:srgbClr val="4A5950"/>
              </a:solidFill>
              <a:effectLst/>
            </a:endParaRPr>
          </a:p>
        </p:txBody>
      </p:sp>
      <p:grpSp>
        <p:nvGrpSpPr>
          <p:cNvPr id="19" name="Group 18">
            <a:extLst>
              <a:ext uri="{FF2B5EF4-FFF2-40B4-BE49-F238E27FC236}">
                <a16:creationId xmlns:a16="http://schemas.microsoft.com/office/drawing/2014/main" id="{B46EBC50-9729-6754-A737-3A375B01F54A}"/>
              </a:ext>
            </a:extLst>
          </p:cNvPr>
          <p:cNvGrpSpPr/>
          <p:nvPr/>
        </p:nvGrpSpPr>
        <p:grpSpPr>
          <a:xfrm>
            <a:off x="580751" y="1009083"/>
            <a:ext cx="6473952" cy="2195310"/>
            <a:chOff x="570763" y="1121097"/>
            <a:chExt cx="6473952" cy="2195310"/>
          </a:xfrm>
        </p:grpSpPr>
        <p:pic>
          <p:nvPicPr>
            <p:cNvPr id="8" name="Picture 7">
              <a:extLst>
                <a:ext uri="{FF2B5EF4-FFF2-40B4-BE49-F238E27FC236}">
                  <a16:creationId xmlns:a16="http://schemas.microsoft.com/office/drawing/2014/main" id="{4860FD20-D6E3-FEEA-86FB-FAF399B5C15B}"/>
                </a:ext>
              </a:extLst>
            </p:cNvPr>
            <p:cNvPicPr>
              <a:picLocks noChangeAspect="1"/>
            </p:cNvPicPr>
            <p:nvPr/>
          </p:nvPicPr>
          <p:blipFill rotWithShape="1">
            <a:blip r:embed="rId4"/>
            <a:srcRect b="82231"/>
            <a:stretch/>
          </p:blipFill>
          <p:spPr>
            <a:xfrm>
              <a:off x="1521541" y="1404539"/>
              <a:ext cx="4572396" cy="487475"/>
            </a:xfrm>
            <a:prstGeom prst="rect">
              <a:avLst/>
            </a:prstGeom>
          </p:spPr>
        </p:pic>
        <p:pic>
          <p:nvPicPr>
            <p:cNvPr id="4" name="Picture 3">
              <a:extLst>
                <a:ext uri="{FF2B5EF4-FFF2-40B4-BE49-F238E27FC236}">
                  <a16:creationId xmlns:a16="http://schemas.microsoft.com/office/drawing/2014/main" id="{396AE6B1-6B6B-0F97-C8F3-BD5E86C65D3A}"/>
                </a:ext>
              </a:extLst>
            </p:cNvPr>
            <p:cNvPicPr>
              <a:picLocks noChangeAspect="1"/>
            </p:cNvPicPr>
            <p:nvPr/>
          </p:nvPicPr>
          <p:blipFill rotWithShape="1">
            <a:blip r:embed="rId5">
              <a:extLst>
                <a:ext uri="{28A0092B-C50C-407E-A947-70E740481C1C}">
                  <a14:useLocalDpi xmlns:a14="http://schemas.microsoft.com/office/drawing/2010/main" val="0"/>
                </a:ext>
              </a:extLst>
            </a:blip>
            <a:srcRect t="20746" b="28798"/>
            <a:stretch/>
          </p:blipFill>
          <p:spPr>
            <a:xfrm>
              <a:off x="570763" y="1503248"/>
              <a:ext cx="6473952" cy="1813159"/>
            </a:xfrm>
            <a:prstGeom prst="rect">
              <a:avLst/>
            </a:prstGeom>
          </p:spPr>
        </p:pic>
        <p:sp>
          <p:nvSpPr>
            <p:cNvPr id="5" name="TextBox 4">
              <a:extLst>
                <a:ext uri="{FF2B5EF4-FFF2-40B4-BE49-F238E27FC236}">
                  <a16:creationId xmlns:a16="http://schemas.microsoft.com/office/drawing/2014/main" id="{8ADD52EF-C720-D826-6187-C5A0C438C9F4}"/>
                </a:ext>
              </a:extLst>
            </p:cNvPr>
            <p:cNvSpPr txBox="1"/>
            <p:nvPr/>
          </p:nvSpPr>
          <p:spPr>
            <a:xfrm>
              <a:off x="1521541" y="1121097"/>
              <a:ext cx="4197431" cy="369332"/>
            </a:xfrm>
            <a:prstGeom prst="rect">
              <a:avLst/>
            </a:prstGeom>
            <a:noFill/>
          </p:spPr>
          <p:txBody>
            <a:bodyPr wrap="none" rtlCol="0">
              <a:spAutoFit/>
            </a:bodyPr>
            <a:lstStyle/>
            <a:p>
              <a:r>
                <a:rPr lang="pt-BR" dirty="0" err="1">
                  <a:solidFill>
                    <a:srgbClr val="3B3B3B"/>
                  </a:solidFill>
                </a:rPr>
                <a:t>Trips</a:t>
              </a:r>
              <a:r>
                <a:rPr lang="pt-BR" dirty="0">
                  <a:solidFill>
                    <a:srgbClr val="3B3B3B"/>
                  </a:solidFill>
                </a:rPr>
                <a:t> &amp; </a:t>
              </a:r>
              <a:r>
                <a:rPr lang="pt-BR" dirty="0" err="1">
                  <a:solidFill>
                    <a:srgbClr val="3B3B3B"/>
                  </a:solidFill>
                </a:rPr>
                <a:t>Average</a:t>
              </a:r>
              <a:r>
                <a:rPr lang="pt-BR" dirty="0">
                  <a:solidFill>
                    <a:srgbClr val="3B3B3B"/>
                  </a:solidFill>
                </a:rPr>
                <a:t> Profit (US$) per Age </a:t>
              </a:r>
              <a:r>
                <a:rPr lang="pt-BR" dirty="0" err="1">
                  <a:solidFill>
                    <a:srgbClr val="3B3B3B"/>
                  </a:solidFill>
                </a:rPr>
                <a:t>Group</a:t>
              </a:r>
              <a:endParaRPr lang="en-US" dirty="0">
                <a:solidFill>
                  <a:srgbClr val="3B3B3B"/>
                </a:solidFill>
              </a:endParaRPr>
            </a:p>
          </p:txBody>
        </p:sp>
      </p:grpSp>
      <p:graphicFrame>
        <p:nvGraphicFramePr>
          <p:cNvPr id="22" name="Chart 21">
            <a:extLst>
              <a:ext uri="{FF2B5EF4-FFF2-40B4-BE49-F238E27FC236}">
                <a16:creationId xmlns:a16="http://schemas.microsoft.com/office/drawing/2014/main" id="{16E48F33-DFEB-FB3B-EFAA-1DE0C5A46200}"/>
              </a:ext>
            </a:extLst>
          </p:cNvPr>
          <p:cNvGraphicFramePr>
            <a:graphicFrameLocks/>
          </p:cNvGraphicFramePr>
          <p:nvPr>
            <p:extLst>
              <p:ext uri="{D42A27DB-BD31-4B8C-83A1-F6EECF244321}">
                <p14:modId xmlns:p14="http://schemas.microsoft.com/office/powerpoint/2010/main" val="1420007941"/>
              </p:ext>
            </p:extLst>
          </p:nvPr>
        </p:nvGraphicFramePr>
        <p:xfrm>
          <a:off x="7054703" y="1066505"/>
          <a:ext cx="4669120" cy="376480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8726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en-US" sz="4800" b="1" dirty="0">
                <a:solidFill>
                  <a:srgbClr val="FF6600"/>
                </a:solidFill>
              </a:rPr>
              <a:t>Customer Preferences</a:t>
            </a: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321601" y="2599345"/>
            <a:ext cx="11548794" cy="4031873"/>
          </a:xfrm>
          <a:prstGeom prst="rect">
            <a:avLst/>
          </a:prstGeom>
          <a:noFill/>
        </p:spPr>
        <p:txBody>
          <a:bodyPr wrap="square">
            <a:spAutoFit/>
          </a:bodyPr>
          <a:lstStyle/>
          <a:p>
            <a:pPr algn="just"/>
            <a:r>
              <a:rPr lang="pt-BR" sz="1600" b="1" dirty="0" err="1">
                <a:solidFill>
                  <a:srgbClr val="4A5950"/>
                </a:solidFill>
              </a:rPr>
              <a:t>How</a:t>
            </a:r>
            <a:r>
              <a:rPr lang="pt-BR" sz="1600" b="1" dirty="0">
                <a:solidFill>
                  <a:srgbClr val="4A5950"/>
                </a:solidFill>
              </a:rPr>
              <a:t> does </a:t>
            </a:r>
            <a:r>
              <a:rPr lang="pt-BR" sz="1600" b="1" dirty="0" err="1">
                <a:solidFill>
                  <a:srgbClr val="4A5950"/>
                </a:solidFill>
              </a:rPr>
              <a:t>customer</a:t>
            </a:r>
            <a:r>
              <a:rPr lang="pt-BR" sz="1600" b="1" dirty="0">
                <a:solidFill>
                  <a:srgbClr val="4A5950"/>
                </a:solidFill>
              </a:rPr>
              <a:t> </a:t>
            </a:r>
            <a:r>
              <a:rPr lang="pt-BR" sz="1600" b="1" dirty="0" err="1">
                <a:solidFill>
                  <a:srgbClr val="4A5950"/>
                </a:solidFill>
              </a:rPr>
              <a:t>preference</a:t>
            </a:r>
            <a:r>
              <a:rPr lang="pt-BR" sz="1600" b="1" dirty="0">
                <a:solidFill>
                  <a:srgbClr val="4A5950"/>
                </a:solidFill>
              </a:rPr>
              <a:t> </a:t>
            </a:r>
            <a:r>
              <a:rPr lang="pt-BR" sz="1600" b="1" dirty="0" err="1">
                <a:solidFill>
                  <a:srgbClr val="4A5950"/>
                </a:solidFill>
              </a:rPr>
              <a:t>affect</a:t>
            </a:r>
            <a:r>
              <a:rPr lang="pt-BR" sz="1600" b="1" dirty="0">
                <a:solidFill>
                  <a:srgbClr val="4A5950"/>
                </a:solidFill>
              </a:rPr>
              <a:t> </a:t>
            </a:r>
            <a:r>
              <a:rPr lang="pt-BR" sz="1600" b="1" dirty="0" err="1">
                <a:solidFill>
                  <a:srgbClr val="4A5950"/>
                </a:solidFill>
              </a:rPr>
              <a:t>profitability</a:t>
            </a:r>
            <a:r>
              <a:rPr lang="pt-BR" sz="1600" b="1" dirty="0">
                <a:solidFill>
                  <a:srgbClr val="4A5950"/>
                </a:solidFill>
              </a:rPr>
              <a:t> </a:t>
            </a:r>
            <a:r>
              <a:rPr lang="pt-BR" sz="1600" b="1" dirty="0" err="1">
                <a:solidFill>
                  <a:srgbClr val="4A5950"/>
                </a:solidFill>
              </a:rPr>
              <a:t>and</a:t>
            </a:r>
            <a:r>
              <a:rPr lang="pt-BR" sz="1600" b="1" dirty="0">
                <a:solidFill>
                  <a:srgbClr val="4A5950"/>
                </a:solidFill>
              </a:rPr>
              <a:t> </a:t>
            </a:r>
            <a:r>
              <a:rPr lang="pt-BR" sz="1600" b="1" dirty="0" err="1">
                <a:solidFill>
                  <a:srgbClr val="4A5950"/>
                </a:solidFill>
              </a:rPr>
              <a:t>demand</a:t>
            </a:r>
            <a:r>
              <a:rPr lang="pt-BR" sz="1600" b="1" dirty="0">
                <a:solidFill>
                  <a:srgbClr val="4A5950"/>
                </a:solidFill>
              </a:rPr>
              <a:t>? </a:t>
            </a:r>
            <a:r>
              <a:rPr lang="pt-BR" sz="1600" b="1" dirty="0">
                <a:solidFill>
                  <a:srgbClr val="4A5950"/>
                </a:solidFill>
                <a:effectLst/>
              </a:rPr>
              <a:t>Do </a:t>
            </a:r>
            <a:r>
              <a:rPr lang="pt-BR" sz="1600" b="1" dirty="0" err="1">
                <a:solidFill>
                  <a:srgbClr val="4A5950"/>
                </a:solidFill>
                <a:effectLst/>
              </a:rPr>
              <a:t>company</a:t>
            </a:r>
            <a:r>
              <a:rPr lang="pt-BR" sz="1600" b="1" dirty="0">
                <a:solidFill>
                  <a:srgbClr val="4A5950"/>
                </a:solidFill>
                <a:effectLst/>
              </a:rPr>
              <a:t>/</a:t>
            </a:r>
            <a:r>
              <a:rPr lang="pt-BR" sz="1600" b="1" dirty="0" err="1">
                <a:solidFill>
                  <a:srgbClr val="4A5950"/>
                </a:solidFill>
                <a:effectLst/>
              </a:rPr>
              <a:t>payment</a:t>
            </a:r>
            <a:r>
              <a:rPr lang="pt-BR" sz="1600" b="1" dirty="0">
                <a:solidFill>
                  <a:srgbClr val="4A5950"/>
                </a:solidFill>
                <a:effectLst/>
              </a:rPr>
              <a:t> </a:t>
            </a:r>
            <a:r>
              <a:rPr lang="pt-BR" sz="1600" b="1" dirty="0" err="1">
                <a:solidFill>
                  <a:srgbClr val="4A5950"/>
                </a:solidFill>
                <a:effectLst/>
              </a:rPr>
              <a:t>preferences</a:t>
            </a:r>
            <a:r>
              <a:rPr lang="pt-BR" sz="1600" b="1" dirty="0">
                <a:solidFill>
                  <a:srgbClr val="4A5950"/>
                </a:solidFill>
                <a:effectLst/>
              </a:rPr>
              <a:t> play a role </a:t>
            </a:r>
            <a:r>
              <a:rPr lang="pt-BR" sz="1600" b="1" dirty="0" err="1">
                <a:solidFill>
                  <a:srgbClr val="4A5950"/>
                </a:solidFill>
                <a:effectLst/>
              </a:rPr>
              <a:t>on</a:t>
            </a:r>
            <a:r>
              <a:rPr lang="pt-BR" sz="1600" b="1" dirty="0">
                <a:solidFill>
                  <a:srgbClr val="4A5950"/>
                </a:solidFill>
                <a:effectLst/>
              </a:rPr>
              <a:t> </a:t>
            </a:r>
            <a:r>
              <a:rPr lang="pt-BR" sz="1600" b="1" dirty="0" err="1">
                <a:solidFill>
                  <a:srgbClr val="4A5950"/>
                </a:solidFill>
                <a:effectLst/>
              </a:rPr>
              <a:t>the</a:t>
            </a:r>
            <a:r>
              <a:rPr lang="pt-BR" sz="1600" b="1" dirty="0">
                <a:solidFill>
                  <a:srgbClr val="4A5950"/>
                </a:solidFill>
                <a:effectLst/>
              </a:rPr>
              <a:t> </a:t>
            </a:r>
            <a:r>
              <a:rPr lang="pt-BR" sz="1600" b="1" dirty="0" err="1">
                <a:solidFill>
                  <a:srgbClr val="4A5950"/>
                </a:solidFill>
                <a:effectLst/>
              </a:rPr>
              <a:t>companies</a:t>
            </a:r>
            <a:r>
              <a:rPr lang="pt-BR" sz="1600" b="1" dirty="0">
                <a:solidFill>
                  <a:srgbClr val="4A5950"/>
                </a:solidFill>
              </a:rPr>
              <a:t>’ performance?</a:t>
            </a:r>
          </a:p>
          <a:p>
            <a:pPr algn="just"/>
            <a:endParaRPr lang="pt-BR" sz="1600" b="1" dirty="0">
              <a:solidFill>
                <a:srgbClr val="4A5950"/>
              </a:solidFill>
              <a:effectLst/>
            </a:endParaRPr>
          </a:p>
          <a:p>
            <a:pPr marL="285750" indent="-285750" algn="just">
              <a:buFont typeface="Arial" panose="020B0604020202020204" pitchFamily="34" charset="0"/>
              <a:buChar char="•"/>
            </a:pPr>
            <a:r>
              <a:rPr lang="pt-BR" sz="1600" dirty="0">
                <a:solidFill>
                  <a:srgbClr val="4A5950"/>
                </a:solidFill>
              </a:rPr>
              <a:t>The </a:t>
            </a:r>
            <a:r>
              <a:rPr lang="pt-BR" sz="1600" dirty="0" err="1">
                <a:solidFill>
                  <a:srgbClr val="4A5950"/>
                </a:solidFill>
              </a:rPr>
              <a:t>matrixes</a:t>
            </a:r>
            <a:r>
              <a:rPr lang="pt-BR" sz="1600" dirty="0">
                <a:solidFill>
                  <a:srgbClr val="4A5950"/>
                </a:solidFill>
              </a:rPr>
              <a:t> </a:t>
            </a:r>
            <a:r>
              <a:rPr lang="pt-BR" sz="1600" dirty="0" err="1">
                <a:solidFill>
                  <a:srgbClr val="4A5950"/>
                </a:solidFill>
              </a:rPr>
              <a:t>indicate</a:t>
            </a:r>
            <a:r>
              <a:rPr lang="pt-BR" sz="1600" dirty="0">
                <a:solidFill>
                  <a:srgbClr val="4A5950"/>
                </a:solidFill>
              </a:rPr>
              <a:t> </a:t>
            </a:r>
            <a:r>
              <a:rPr lang="pt-BR" sz="1600" dirty="0" err="1">
                <a:solidFill>
                  <a:srgbClr val="4A5950"/>
                </a:solidFill>
              </a:rPr>
              <a:t>the</a:t>
            </a:r>
            <a:r>
              <a:rPr lang="pt-BR" sz="1600" dirty="0">
                <a:solidFill>
                  <a:srgbClr val="4A5950"/>
                </a:solidFill>
              </a:rPr>
              <a:t> </a:t>
            </a:r>
            <a:r>
              <a:rPr lang="pt-BR" sz="1600" dirty="0" err="1">
                <a:solidFill>
                  <a:srgbClr val="4A5950"/>
                </a:solidFill>
              </a:rPr>
              <a:t>number</a:t>
            </a:r>
            <a:r>
              <a:rPr lang="pt-BR" sz="1600" dirty="0">
                <a:solidFill>
                  <a:srgbClr val="4A5950"/>
                </a:solidFill>
              </a:rPr>
              <a:t> </a:t>
            </a:r>
            <a:r>
              <a:rPr lang="pt-BR" sz="1600" dirty="0" err="1">
                <a:solidFill>
                  <a:srgbClr val="4A5950"/>
                </a:solidFill>
              </a:rPr>
              <a:t>of</a:t>
            </a:r>
            <a:r>
              <a:rPr lang="pt-BR" sz="1600" dirty="0">
                <a:solidFill>
                  <a:srgbClr val="4A5950"/>
                </a:solidFill>
              </a:rPr>
              <a:t> </a:t>
            </a:r>
            <a:r>
              <a:rPr lang="pt-BR" sz="1600" dirty="0" err="1">
                <a:solidFill>
                  <a:srgbClr val="4A5950"/>
                </a:solidFill>
              </a:rPr>
              <a:t>customers</a:t>
            </a:r>
            <a:r>
              <a:rPr lang="pt-BR" sz="1600" dirty="0">
                <a:solidFill>
                  <a:srgbClr val="4A5950"/>
                </a:solidFill>
              </a:rPr>
              <a:t> </a:t>
            </a:r>
            <a:r>
              <a:rPr lang="pt-BR" sz="1600" dirty="0" err="1">
                <a:solidFill>
                  <a:srgbClr val="4A5950"/>
                </a:solidFill>
              </a:rPr>
              <a:t>or</a:t>
            </a:r>
            <a:r>
              <a:rPr lang="pt-BR" sz="1600" dirty="0">
                <a:solidFill>
                  <a:srgbClr val="4A5950"/>
                </a:solidFill>
              </a:rPr>
              <a:t> </a:t>
            </a:r>
            <a:r>
              <a:rPr lang="pt-BR" sz="1600" dirty="0" err="1">
                <a:solidFill>
                  <a:srgbClr val="4A5950"/>
                </a:solidFill>
              </a:rPr>
              <a:t>average</a:t>
            </a:r>
            <a:r>
              <a:rPr lang="pt-BR" sz="1600" dirty="0">
                <a:solidFill>
                  <a:srgbClr val="4A5950"/>
                </a:solidFill>
              </a:rPr>
              <a:t> </a:t>
            </a:r>
            <a:r>
              <a:rPr lang="pt-BR" sz="1600" dirty="0" err="1">
                <a:solidFill>
                  <a:srgbClr val="4A5950"/>
                </a:solidFill>
              </a:rPr>
              <a:t>profit</a:t>
            </a:r>
            <a:r>
              <a:rPr lang="pt-BR" sz="1600" dirty="0">
                <a:solidFill>
                  <a:srgbClr val="4A5950"/>
                </a:solidFill>
              </a:rPr>
              <a:t> </a:t>
            </a:r>
            <a:r>
              <a:rPr lang="pt-BR" sz="1600" dirty="0" err="1">
                <a:solidFill>
                  <a:srgbClr val="4A5950"/>
                </a:solidFill>
              </a:rPr>
              <a:t>margin</a:t>
            </a:r>
            <a:r>
              <a:rPr lang="pt-BR" sz="1600" dirty="0">
                <a:solidFill>
                  <a:srgbClr val="4A5950"/>
                </a:solidFill>
              </a:rPr>
              <a:t> for </a:t>
            </a:r>
            <a:r>
              <a:rPr lang="pt-BR" sz="1600" dirty="0" err="1">
                <a:solidFill>
                  <a:srgbClr val="4A5950"/>
                </a:solidFill>
              </a:rPr>
              <a:t>each</a:t>
            </a:r>
            <a:r>
              <a:rPr lang="pt-BR" sz="1600" dirty="0">
                <a:solidFill>
                  <a:srgbClr val="4A5950"/>
                </a:solidFill>
              </a:rPr>
              <a:t> </a:t>
            </a:r>
            <a:r>
              <a:rPr lang="pt-BR" sz="1600" dirty="0" err="1">
                <a:solidFill>
                  <a:srgbClr val="4A5950"/>
                </a:solidFill>
              </a:rPr>
              <a:t>combination</a:t>
            </a:r>
            <a:r>
              <a:rPr lang="pt-BR" sz="1600" dirty="0">
                <a:solidFill>
                  <a:srgbClr val="4A5950"/>
                </a:solidFill>
              </a:rPr>
              <a:t> </a:t>
            </a:r>
            <a:r>
              <a:rPr lang="pt-BR" sz="1600" dirty="0" err="1">
                <a:solidFill>
                  <a:srgbClr val="4A5950"/>
                </a:solidFill>
              </a:rPr>
              <a:t>of</a:t>
            </a:r>
            <a:r>
              <a:rPr lang="pt-BR" sz="1600" dirty="0">
                <a:solidFill>
                  <a:srgbClr val="4A5950"/>
                </a:solidFill>
              </a:rPr>
              <a:t> </a:t>
            </a:r>
            <a:r>
              <a:rPr lang="pt-BR" sz="1600" dirty="0" err="1">
                <a:solidFill>
                  <a:srgbClr val="4A5950"/>
                </a:solidFill>
              </a:rPr>
              <a:t>preferences</a:t>
            </a:r>
            <a:r>
              <a:rPr lang="pt-BR" sz="1600" dirty="0">
                <a:solidFill>
                  <a:srgbClr val="4A5950"/>
                </a:solidFill>
              </a:rPr>
              <a:t> (OBS.: Only </a:t>
            </a:r>
            <a:r>
              <a:rPr lang="pt-BR" sz="1600" dirty="0" err="1">
                <a:solidFill>
                  <a:srgbClr val="4A5950"/>
                </a:solidFill>
              </a:rPr>
              <a:t>customers</a:t>
            </a:r>
            <a:r>
              <a:rPr lang="pt-BR" sz="1600" dirty="0">
                <a:solidFill>
                  <a:srgbClr val="4A5950"/>
                </a:solidFill>
              </a:rPr>
              <a:t> </a:t>
            </a:r>
            <a:r>
              <a:rPr lang="pt-BR" sz="1600" dirty="0" err="1">
                <a:solidFill>
                  <a:srgbClr val="4A5950"/>
                </a:solidFill>
              </a:rPr>
              <a:t>with</a:t>
            </a:r>
            <a:r>
              <a:rPr lang="pt-BR" sz="1600" dirty="0">
                <a:solidFill>
                  <a:srgbClr val="4A5950"/>
                </a:solidFill>
              </a:rPr>
              <a:t> </a:t>
            </a:r>
            <a:r>
              <a:rPr lang="pt-BR" sz="1600" dirty="0" err="1">
                <a:solidFill>
                  <a:srgbClr val="4A5950"/>
                </a:solidFill>
              </a:rPr>
              <a:t>at</a:t>
            </a:r>
            <a:r>
              <a:rPr lang="pt-BR" sz="1600" dirty="0">
                <a:solidFill>
                  <a:srgbClr val="4A5950"/>
                </a:solidFill>
              </a:rPr>
              <a:t> </a:t>
            </a:r>
            <a:r>
              <a:rPr lang="pt-BR" sz="1600" dirty="0" err="1">
                <a:solidFill>
                  <a:srgbClr val="4A5950"/>
                </a:solidFill>
              </a:rPr>
              <a:t>least</a:t>
            </a:r>
            <a:r>
              <a:rPr lang="pt-BR" sz="1600" dirty="0">
                <a:solidFill>
                  <a:srgbClr val="4A5950"/>
                </a:solidFill>
              </a:rPr>
              <a:t> 5 </a:t>
            </a:r>
            <a:r>
              <a:rPr lang="pt-BR" sz="1600" dirty="0" err="1">
                <a:solidFill>
                  <a:srgbClr val="4A5950"/>
                </a:solidFill>
              </a:rPr>
              <a:t>trips</a:t>
            </a:r>
            <a:r>
              <a:rPr lang="pt-BR" sz="1600" dirty="0">
                <a:solidFill>
                  <a:srgbClr val="4A5950"/>
                </a:solidFill>
              </a:rPr>
              <a:t> </a:t>
            </a:r>
            <a:r>
              <a:rPr lang="pt-BR" sz="1600" dirty="0" err="1">
                <a:solidFill>
                  <a:srgbClr val="4A5950"/>
                </a:solidFill>
              </a:rPr>
              <a:t>were</a:t>
            </a:r>
            <a:r>
              <a:rPr lang="pt-BR" sz="1600" dirty="0">
                <a:solidFill>
                  <a:srgbClr val="4A5950"/>
                </a:solidFill>
              </a:rPr>
              <a:t> </a:t>
            </a:r>
            <a:r>
              <a:rPr lang="pt-BR" sz="1600" dirty="0" err="1">
                <a:solidFill>
                  <a:srgbClr val="4A5950"/>
                </a:solidFill>
              </a:rPr>
              <a:t>considered</a:t>
            </a:r>
            <a:r>
              <a:rPr lang="pt-BR" sz="1600" dirty="0">
                <a:solidFill>
                  <a:srgbClr val="4A5950"/>
                </a:solidFill>
              </a:rPr>
              <a:t>)</a:t>
            </a:r>
          </a:p>
          <a:p>
            <a:pPr marL="285750" indent="-285750" algn="just">
              <a:buFont typeface="Arial" panose="020B0604020202020204" pitchFamily="34" charset="0"/>
              <a:buChar char="•"/>
            </a:pPr>
            <a:endParaRPr lang="pt-BR" sz="1600" dirty="0">
              <a:solidFill>
                <a:srgbClr val="4A5950"/>
              </a:solidFill>
            </a:endParaRPr>
          </a:p>
          <a:p>
            <a:pPr marL="285750" indent="-285750" algn="just">
              <a:buFont typeface="Arial" panose="020B0604020202020204" pitchFamily="34" charset="0"/>
              <a:buChar char="•"/>
            </a:pPr>
            <a:r>
              <a:rPr lang="pt-BR" sz="1600" b="1" dirty="0">
                <a:solidFill>
                  <a:srgbClr val="4A5950"/>
                </a:solidFill>
              </a:rPr>
              <a:t>75% </a:t>
            </a:r>
            <a:r>
              <a:rPr lang="pt-BR" sz="1600" b="1" dirty="0" err="1">
                <a:solidFill>
                  <a:srgbClr val="4A5950"/>
                </a:solidFill>
              </a:rPr>
              <a:t>of</a:t>
            </a:r>
            <a:r>
              <a:rPr lang="pt-BR" sz="1600" b="1" dirty="0">
                <a:solidFill>
                  <a:srgbClr val="4A5950"/>
                </a:solidFill>
              </a:rPr>
              <a:t> </a:t>
            </a:r>
            <a:r>
              <a:rPr lang="pt-BR" sz="1600" b="1" dirty="0" err="1">
                <a:solidFill>
                  <a:srgbClr val="4A5950"/>
                </a:solidFill>
              </a:rPr>
              <a:t>Yellow’s</a:t>
            </a:r>
            <a:r>
              <a:rPr lang="pt-BR" sz="1600" b="1" dirty="0">
                <a:solidFill>
                  <a:srgbClr val="4A5950"/>
                </a:solidFill>
              </a:rPr>
              <a:t> clientes </a:t>
            </a:r>
            <a:r>
              <a:rPr lang="pt-BR" sz="1600" b="1" dirty="0" err="1">
                <a:solidFill>
                  <a:srgbClr val="4A5950"/>
                </a:solidFill>
              </a:rPr>
              <a:t>prefer</a:t>
            </a:r>
            <a:r>
              <a:rPr lang="pt-BR" sz="1600" b="1" dirty="0">
                <a:solidFill>
                  <a:srgbClr val="4A5950"/>
                </a:solidFill>
              </a:rPr>
              <a:t> </a:t>
            </a:r>
            <a:r>
              <a:rPr lang="pt-BR" sz="1600" b="1" dirty="0" err="1">
                <a:solidFill>
                  <a:srgbClr val="4A5950"/>
                </a:solidFill>
              </a:rPr>
              <a:t>to</a:t>
            </a:r>
            <a:r>
              <a:rPr lang="pt-BR" sz="1600" b="1" dirty="0">
                <a:solidFill>
                  <a:srgbClr val="4A5950"/>
                </a:solidFill>
              </a:rPr>
              <a:t> </a:t>
            </a:r>
            <a:r>
              <a:rPr lang="pt-BR" sz="1600" b="1" dirty="0" err="1">
                <a:solidFill>
                  <a:srgbClr val="4A5950"/>
                </a:solidFill>
              </a:rPr>
              <a:t>pay</a:t>
            </a:r>
            <a:r>
              <a:rPr lang="pt-BR" sz="1600" b="1" dirty="0">
                <a:solidFill>
                  <a:srgbClr val="4A5950"/>
                </a:solidFill>
              </a:rPr>
              <a:t> </a:t>
            </a:r>
            <a:r>
              <a:rPr lang="pt-BR" sz="1600" b="1" dirty="0" err="1">
                <a:solidFill>
                  <a:srgbClr val="4A5950"/>
                </a:solidFill>
              </a:rPr>
              <a:t>by</a:t>
            </a:r>
            <a:r>
              <a:rPr lang="pt-BR" sz="1600" b="1" dirty="0">
                <a:solidFill>
                  <a:srgbClr val="4A5950"/>
                </a:solidFill>
              </a:rPr>
              <a:t> card </a:t>
            </a:r>
            <a:r>
              <a:rPr lang="pt-BR" sz="1600" b="1" dirty="0" err="1">
                <a:solidFill>
                  <a:srgbClr val="4A5950"/>
                </a:solidFill>
              </a:rPr>
              <a:t>while</a:t>
            </a:r>
            <a:r>
              <a:rPr lang="pt-BR" sz="1600" b="1" dirty="0">
                <a:solidFill>
                  <a:srgbClr val="4A5950"/>
                </a:solidFill>
              </a:rPr>
              <a:t> 18% </a:t>
            </a:r>
            <a:r>
              <a:rPr lang="pt-BR" sz="1600" b="1" dirty="0" err="1">
                <a:solidFill>
                  <a:srgbClr val="4A5950"/>
                </a:solidFill>
              </a:rPr>
              <a:t>prefer</a:t>
            </a:r>
            <a:r>
              <a:rPr lang="pt-BR" sz="1600" b="1" dirty="0">
                <a:solidFill>
                  <a:srgbClr val="4A5950"/>
                </a:solidFill>
              </a:rPr>
              <a:t> </a:t>
            </a:r>
            <a:r>
              <a:rPr lang="pt-BR" sz="1600" b="1" dirty="0" err="1">
                <a:solidFill>
                  <a:srgbClr val="4A5950"/>
                </a:solidFill>
              </a:rPr>
              <a:t>by</a:t>
            </a:r>
            <a:r>
              <a:rPr lang="pt-BR" sz="1600" b="1" dirty="0">
                <a:solidFill>
                  <a:srgbClr val="4A5950"/>
                </a:solidFill>
              </a:rPr>
              <a:t> cash, versus 69/24% </a:t>
            </a:r>
            <a:r>
              <a:rPr lang="pt-BR" sz="1600" b="1" dirty="0" err="1">
                <a:solidFill>
                  <a:srgbClr val="4A5950"/>
                </a:solidFill>
              </a:rPr>
              <a:t>of</a:t>
            </a:r>
            <a:r>
              <a:rPr lang="pt-BR" sz="1600" b="1" dirty="0">
                <a:solidFill>
                  <a:srgbClr val="4A5950"/>
                </a:solidFill>
              </a:rPr>
              <a:t> Pink Cab</a:t>
            </a:r>
            <a:r>
              <a:rPr lang="pt-BR" sz="1600" dirty="0">
                <a:solidFill>
                  <a:srgbClr val="4A5950"/>
                </a:solidFill>
              </a:rPr>
              <a:t>. </a:t>
            </a:r>
            <a:r>
              <a:rPr lang="en-US" sz="1600" dirty="0">
                <a:solidFill>
                  <a:srgbClr val="4A5950"/>
                </a:solidFill>
              </a:rPr>
              <a:t>This shows that Yellow Cab is better placed to benefit from market trends regarding online booking, ridesharing competition and non-cash payments than Pink Cab.</a:t>
            </a:r>
          </a:p>
          <a:p>
            <a:pPr marL="285750" indent="-285750" algn="just">
              <a:buFont typeface="Arial" panose="020B0604020202020204" pitchFamily="34" charset="0"/>
              <a:buChar char="•"/>
            </a:pPr>
            <a:endParaRPr lang="en-US" sz="1600" dirty="0">
              <a:solidFill>
                <a:srgbClr val="4A5950"/>
              </a:solidFill>
            </a:endParaRPr>
          </a:p>
          <a:p>
            <a:pPr marL="285750" indent="-285750" algn="just">
              <a:buFont typeface="Arial" panose="020B0604020202020204" pitchFamily="34" charset="0"/>
              <a:buChar char="•"/>
            </a:pPr>
            <a:r>
              <a:rPr lang="en-US" sz="1600" dirty="0">
                <a:solidFill>
                  <a:srgbClr val="4A5950"/>
                </a:solidFill>
              </a:rPr>
              <a:t>Another important fact extracted by the matrix is that 85% of customers with at least 5 trips prefer Yellow Cab, while only 11% prefer Pink Cab</a:t>
            </a:r>
          </a:p>
          <a:p>
            <a:pPr marL="285750" indent="-285750" algn="just">
              <a:buFont typeface="Arial" panose="020B0604020202020204" pitchFamily="34" charset="0"/>
              <a:buChar char="•"/>
            </a:pPr>
            <a:endParaRPr lang="en-US" sz="1600" dirty="0">
              <a:solidFill>
                <a:srgbClr val="4A5950"/>
              </a:solidFill>
            </a:endParaRPr>
          </a:p>
          <a:p>
            <a:pPr marL="285750" indent="-285750" algn="just">
              <a:buFont typeface="Arial" panose="020B0604020202020204" pitchFamily="34" charset="0"/>
              <a:buChar char="•"/>
            </a:pPr>
            <a:r>
              <a:rPr lang="en-US" sz="1600" dirty="0">
                <a:solidFill>
                  <a:srgbClr val="4A5950"/>
                </a:solidFill>
              </a:rPr>
              <a:t>Moreover, it is curious to see that </a:t>
            </a:r>
            <a:r>
              <a:rPr lang="en-US" sz="1600" b="1" dirty="0">
                <a:solidFill>
                  <a:srgbClr val="4A5950"/>
                </a:solidFill>
              </a:rPr>
              <a:t>card preference leads to higher profit margin than cash </a:t>
            </a:r>
            <a:r>
              <a:rPr lang="en-US" sz="1600" dirty="0">
                <a:solidFill>
                  <a:srgbClr val="4A5950"/>
                </a:solidFill>
              </a:rPr>
              <a:t>(regardless of company preferences), meaning that card payers are willing to pay more for the rides. This corroborates the market trends expected for de cab industry.</a:t>
            </a:r>
            <a:endParaRPr lang="pt-BR" sz="1600" dirty="0">
              <a:solidFill>
                <a:srgbClr val="4A5950"/>
              </a:solidFill>
            </a:endParaRPr>
          </a:p>
          <a:p>
            <a:pPr marL="285750" indent="-285750" algn="just">
              <a:buFont typeface="Arial" panose="020B0604020202020204" pitchFamily="34" charset="0"/>
              <a:buChar char="•"/>
            </a:pPr>
            <a:endParaRPr lang="pt-BR" sz="1600" dirty="0">
              <a:solidFill>
                <a:srgbClr val="4A5950"/>
              </a:solidFill>
              <a:effectLst/>
            </a:endParaRPr>
          </a:p>
          <a:p>
            <a:pPr marL="285750" indent="-285750" algn="just">
              <a:buFont typeface="Arial" panose="020B0604020202020204" pitchFamily="34" charset="0"/>
              <a:buChar char="•"/>
            </a:pPr>
            <a:endParaRPr lang="en-US" sz="1600" dirty="0">
              <a:solidFill>
                <a:srgbClr val="4A5950"/>
              </a:solidFill>
              <a:effectLst/>
            </a:endParaRPr>
          </a:p>
        </p:txBody>
      </p:sp>
      <p:graphicFrame>
        <p:nvGraphicFramePr>
          <p:cNvPr id="7" name="Table 6">
            <a:extLst>
              <a:ext uri="{FF2B5EF4-FFF2-40B4-BE49-F238E27FC236}">
                <a16:creationId xmlns:a16="http://schemas.microsoft.com/office/drawing/2014/main" id="{20EC1141-676B-8EC0-768C-8AC4730F9829}"/>
              </a:ext>
            </a:extLst>
          </p:cNvPr>
          <p:cNvGraphicFramePr>
            <a:graphicFrameLocks noGrp="1"/>
          </p:cNvGraphicFramePr>
          <p:nvPr>
            <p:extLst>
              <p:ext uri="{D42A27DB-BD31-4B8C-83A1-F6EECF244321}">
                <p14:modId xmlns:p14="http://schemas.microsoft.com/office/powerpoint/2010/main" val="3050507472"/>
              </p:ext>
            </p:extLst>
          </p:nvPr>
        </p:nvGraphicFramePr>
        <p:xfrm>
          <a:off x="311110" y="862069"/>
          <a:ext cx="5544013" cy="1494450"/>
        </p:xfrm>
        <a:graphic>
          <a:graphicData uri="http://schemas.openxmlformats.org/drawingml/2006/table">
            <a:tbl>
              <a:tblPr/>
              <a:tblGrid>
                <a:gridCol w="634956">
                  <a:extLst>
                    <a:ext uri="{9D8B030D-6E8A-4147-A177-3AD203B41FA5}">
                      <a16:colId xmlns:a16="http://schemas.microsoft.com/office/drawing/2014/main" val="2448161695"/>
                    </a:ext>
                  </a:extLst>
                </a:gridCol>
                <a:gridCol w="1203585">
                  <a:extLst>
                    <a:ext uri="{9D8B030D-6E8A-4147-A177-3AD203B41FA5}">
                      <a16:colId xmlns:a16="http://schemas.microsoft.com/office/drawing/2014/main" val="3498998238"/>
                    </a:ext>
                  </a:extLst>
                </a:gridCol>
                <a:gridCol w="1489546">
                  <a:extLst>
                    <a:ext uri="{9D8B030D-6E8A-4147-A177-3AD203B41FA5}">
                      <a16:colId xmlns:a16="http://schemas.microsoft.com/office/drawing/2014/main" val="2992140416"/>
                    </a:ext>
                  </a:extLst>
                </a:gridCol>
                <a:gridCol w="1107963">
                  <a:extLst>
                    <a:ext uri="{9D8B030D-6E8A-4147-A177-3AD203B41FA5}">
                      <a16:colId xmlns:a16="http://schemas.microsoft.com/office/drawing/2014/main" val="142981056"/>
                    </a:ext>
                  </a:extLst>
                </a:gridCol>
                <a:gridCol w="1107963">
                  <a:extLst>
                    <a:ext uri="{9D8B030D-6E8A-4147-A177-3AD203B41FA5}">
                      <a16:colId xmlns:a16="http://schemas.microsoft.com/office/drawing/2014/main" val="3509467205"/>
                    </a:ext>
                  </a:extLst>
                </a:gridCol>
              </a:tblGrid>
              <a:tr h="298890">
                <a:tc rowSpan="2" gridSpan="2">
                  <a:txBody>
                    <a:bodyPr/>
                    <a:lstStyle/>
                    <a:p>
                      <a:pPr algn="ctr" fontAlgn="b"/>
                      <a:r>
                        <a:rPr lang="pt-BR" sz="1600" b="0" i="0" u="none" strike="noStrike" dirty="0" err="1">
                          <a:solidFill>
                            <a:srgbClr val="3B3B3B"/>
                          </a:solidFill>
                          <a:effectLst/>
                          <a:latin typeface="Calibri" panose="020F0502020204030204" pitchFamily="34" charset="0"/>
                        </a:rPr>
                        <a:t>Number</a:t>
                      </a:r>
                      <a:r>
                        <a:rPr lang="pt-BR" sz="1600" b="0" i="0" u="none" strike="noStrike" dirty="0">
                          <a:solidFill>
                            <a:srgbClr val="3B3B3B"/>
                          </a:solidFill>
                          <a:effectLst/>
                          <a:latin typeface="Calibri" panose="020F0502020204030204" pitchFamily="34" charset="0"/>
                        </a:rPr>
                        <a:t> </a:t>
                      </a:r>
                      <a:r>
                        <a:rPr lang="pt-BR" sz="1600" b="0" i="0" u="none" strike="noStrike" dirty="0" err="1">
                          <a:solidFill>
                            <a:srgbClr val="3B3B3B"/>
                          </a:solidFill>
                          <a:effectLst/>
                          <a:latin typeface="Calibri" panose="020F0502020204030204" pitchFamily="34" charset="0"/>
                        </a:rPr>
                        <a:t>of</a:t>
                      </a:r>
                      <a:r>
                        <a:rPr lang="pt-BR" sz="1600" b="0" i="0" u="none" strike="noStrike" dirty="0">
                          <a:solidFill>
                            <a:srgbClr val="3B3B3B"/>
                          </a:solidFill>
                          <a:effectLst/>
                          <a:latin typeface="Calibri" panose="020F0502020204030204" pitchFamily="34" charset="0"/>
                        </a:rPr>
                        <a:t> </a:t>
                      </a:r>
                      <a:endParaRPr lang="pt-BR" sz="1400" b="0" i="0" u="none" strike="noStrike" dirty="0">
                        <a:solidFill>
                          <a:srgbClr val="3B3B3B"/>
                        </a:solidFill>
                        <a:effectLst/>
                        <a:latin typeface="Calibri" panose="020F0502020204030204" pitchFamily="34" charset="0"/>
                      </a:endParaRPr>
                    </a:p>
                    <a:p>
                      <a:pPr algn="ctr" fontAlgn="b"/>
                      <a:r>
                        <a:rPr lang="pt-BR" sz="1600" b="0" i="0" u="none" strike="noStrike" dirty="0" err="1">
                          <a:solidFill>
                            <a:srgbClr val="3B3B3B"/>
                          </a:solidFill>
                          <a:effectLst/>
                          <a:latin typeface="Calibri" panose="020F0502020204030204" pitchFamily="34" charset="0"/>
                        </a:rPr>
                        <a:t>Customers</a:t>
                      </a:r>
                      <a:endParaRPr lang="en-US" sz="1600" b="0" i="0" u="none" strike="noStrike" dirty="0">
                        <a:solidFill>
                          <a:srgbClr val="3B3B3B"/>
                        </a:solidFill>
                        <a:effectLst/>
                        <a:latin typeface="Calibri" panose="020F0502020204030204" pitchFamily="34" charset="0"/>
                      </a:endParaRPr>
                    </a:p>
                  </a:txBody>
                  <a:tcPr marL="9525" marR="9525" marT="9525" marB="0" anchor="ctr">
                    <a:lnL w="12700" cap="flat" cmpd="sng" algn="ctr">
                      <a:solidFill>
                        <a:srgbClr val="3B3B3B"/>
                      </a:solidFill>
                      <a:prstDash val="solid"/>
                      <a:round/>
                      <a:headEnd type="none" w="med" len="med"/>
                      <a:tailEnd type="none" w="med" len="med"/>
                    </a:lnL>
                    <a:lnR w="12700" cap="flat" cmpd="sng" algn="ctr">
                      <a:solidFill>
                        <a:srgbClr val="3B3B3B"/>
                      </a:solidFill>
                      <a:prstDash val="solid"/>
                      <a:round/>
                      <a:headEnd type="none" w="med" len="med"/>
                      <a:tailEnd type="none" w="med" len="med"/>
                    </a:lnR>
                    <a:lnT w="12700" cap="flat" cmpd="sng" algn="ctr">
                      <a:solidFill>
                        <a:srgbClr val="3B3B3B"/>
                      </a:solidFill>
                      <a:prstDash val="solid"/>
                      <a:round/>
                      <a:headEnd type="none" w="med" len="med"/>
                      <a:tailEnd type="none" w="med" len="med"/>
                    </a:lnT>
                    <a:lnB w="12700" cap="flat" cmpd="sng" algn="ctr">
                      <a:solidFill>
                        <a:srgbClr val="3B3B3B"/>
                      </a:solidFill>
                      <a:prstDash val="solid"/>
                      <a:round/>
                      <a:headEnd type="none" w="med" len="med"/>
                      <a:tailEnd type="none" w="med" len="med"/>
                    </a:lnB>
                  </a:tcPr>
                </a:tc>
                <a:tc rowSpan="2" hMerge="1">
                  <a:txBody>
                    <a:bodyPr/>
                    <a:lstStyle/>
                    <a:p>
                      <a:pPr algn="l" fontAlgn="b"/>
                      <a:endParaRPr lang="en-US" sz="1400" b="0" i="0" u="none" strike="noStrike" dirty="0">
                        <a:solidFill>
                          <a:srgbClr val="3B3B3B"/>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400" b="0" i="0" u="none" strike="noStrike" dirty="0">
                          <a:solidFill>
                            <a:srgbClr val="3B3B3B"/>
                          </a:solidFill>
                          <a:effectLst/>
                          <a:latin typeface="Calibri" panose="020F0502020204030204" pitchFamily="34" charset="0"/>
                        </a:rPr>
                        <a:t>Payment</a:t>
                      </a:r>
                    </a:p>
                  </a:txBody>
                  <a:tcPr marL="9525" marR="9525" marT="9525" marB="0" anchor="ctr">
                    <a:lnL w="12700" cap="flat" cmpd="sng" algn="ctr">
                      <a:solidFill>
                        <a:srgbClr val="3B3B3B"/>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7307305"/>
                  </a:ext>
                </a:extLst>
              </a:tr>
              <a:tr h="298890">
                <a:tc gridSpan="2" vMerge="1">
                  <a:txBody>
                    <a:bodyPr/>
                    <a:lstStyle/>
                    <a:p>
                      <a:pPr algn="l" fontAlgn="b"/>
                      <a:r>
                        <a:rPr lang="en-US" sz="1400" b="0" i="0" u="none" strike="noStrike">
                          <a:solidFill>
                            <a:srgbClr val="3B3B3B"/>
                          </a:solidFill>
                          <a:effectLst/>
                          <a:latin typeface="Calibri" panose="020F0502020204030204" pitchFamily="34" charset="0"/>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vMerge="1">
                  <a:txBody>
                    <a:bodyPr/>
                    <a:lstStyle/>
                    <a:p>
                      <a:pPr algn="ctr" fontAlgn="ctr"/>
                      <a:r>
                        <a:rPr lang="en-US" sz="1400" b="0" i="0" u="none" strike="noStrike" dirty="0">
                          <a:solidFill>
                            <a:srgbClr val="3B3B3B"/>
                          </a:solidFill>
                          <a:effectLst/>
                          <a:latin typeface="Calibri" panose="020F050202020403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3B3B3B"/>
                          </a:solidFill>
                          <a:effectLst/>
                          <a:latin typeface="Calibri" panose="020F0502020204030204" pitchFamily="34" charset="0"/>
                        </a:rPr>
                        <a:t>More Card</a:t>
                      </a:r>
                    </a:p>
                  </a:txBody>
                  <a:tcPr marL="9525" marR="9525" marT="9525" marB="0" anchor="ctr">
                    <a:lnL w="12700" cap="flat" cmpd="sng" algn="ctr">
                      <a:solidFill>
                        <a:srgbClr val="3B3B3B"/>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3B3B3B"/>
                          </a:solidFill>
                          <a:effectLst/>
                          <a:latin typeface="Calibri" panose="020F0502020204030204" pitchFamily="34" charset="0"/>
                        </a:rPr>
                        <a:t>Indifferent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3B3B3B"/>
                          </a:solidFill>
                          <a:effectLst/>
                          <a:latin typeface="Calibri" panose="020F0502020204030204" pitchFamily="34" charset="0"/>
                        </a:rPr>
                        <a:t>More Cash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752271"/>
                  </a:ext>
                </a:extLst>
              </a:tr>
              <a:tr h="298890">
                <a:tc rowSpan="3">
                  <a:txBody>
                    <a:bodyPr/>
                    <a:lstStyle/>
                    <a:p>
                      <a:pPr algn="ctr" fontAlgn="b"/>
                      <a:r>
                        <a:rPr lang="en-US" sz="1400" b="0" i="0" u="none" strike="noStrike" dirty="0">
                          <a:solidFill>
                            <a:srgbClr val="3B3B3B"/>
                          </a:solidFill>
                          <a:effectLst/>
                          <a:latin typeface="Calibri" panose="020F0502020204030204" pitchFamily="34" charset="0"/>
                        </a:rPr>
                        <a:t>Company</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3B3B3B"/>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3B3B3B"/>
                          </a:solidFill>
                          <a:effectLst/>
                          <a:latin typeface="Calibri" panose="020F0502020204030204" pitchFamily="34" charset="0"/>
                        </a:rPr>
                        <a:t>Yellow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3B3B3B"/>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3B3B3B"/>
                          </a:solidFill>
                          <a:effectLst/>
                          <a:latin typeface="Calibri" panose="020F0502020204030204" pitchFamily="34" charset="0"/>
                        </a:rPr>
                        <a:t>12,151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85"/>
                    </a:solidFill>
                  </a:tcPr>
                </a:tc>
                <a:tc>
                  <a:txBody>
                    <a:bodyPr/>
                    <a:lstStyle/>
                    <a:p>
                      <a:pPr algn="ctr" fontAlgn="ctr"/>
                      <a:r>
                        <a:rPr lang="en-US" sz="1400" b="0" i="0" u="none" strike="noStrike" dirty="0">
                          <a:solidFill>
                            <a:srgbClr val="3B3B3B"/>
                          </a:solidFill>
                          <a:effectLst/>
                          <a:latin typeface="Calibri" panose="020F0502020204030204" pitchFamily="34" charset="0"/>
                        </a:rPr>
                        <a:t>1,140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85"/>
                    </a:solidFill>
                  </a:tcPr>
                </a:tc>
                <a:tc>
                  <a:txBody>
                    <a:bodyPr/>
                    <a:lstStyle/>
                    <a:p>
                      <a:pPr algn="ctr" fontAlgn="ctr"/>
                      <a:r>
                        <a:rPr lang="en-US" sz="1400" b="0" i="0" u="none" strike="noStrike" dirty="0">
                          <a:solidFill>
                            <a:srgbClr val="3B3B3B"/>
                          </a:solidFill>
                          <a:effectLst/>
                          <a:latin typeface="Calibri" panose="020F0502020204030204" pitchFamily="34" charset="0"/>
                        </a:rPr>
                        <a:t>2,957</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85"/>
                    </a:solidFill>
                  </a:tcPr>
                </a:tc>
                <a:extLst>
                  <a:ext uri="{0D108BD9-81ED-4DB2-BD59-A6C34878D82A}">
                    <a16:rowId xmlns:a16="http://schemas.microsoft.com/office/drawing/2014/main" val="3987883680"/>
                  </a:ext>
                </a:extLst>
              </a:tr>
              <a:tr h="298890">
                <a:tc vMerge="1">
                  <a:txBody>
                    <a:bodyPr/>
                    <a:lstStyle/>
                    <a:p>
                      <a:endParaRPr lang="en-US"/>
                    </a:p>
                  </a:txBody>
                  <a:tcPr/>
                </a:tc>
                <a:tc>
                  <a:txBody>
                    <a:bodyPr/>
                    <a:lstStyle/>
                    <a:p>
                      <a:pPr algn="ctr" fontAlgn="ctr"/>
                      <a:r>
                        <a:rPr lang="en-US" sz="1400" b="0" i="0" u="none" strike="noStrike" dirty="0">
                          <a:solidFill>
                            <a:srgbClr val="3B3B3B"/>
                          </a:solidFill>
                          <a:effectLst/>
                          <a:latin typeface="Calibri" panose="020F0502020204030204" pitchFamily="34" charset="0"/>
                        </a:rPr>
                        <a:t>Indifferent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3B3B3B"/>
                          </a:solidFill>
                          <a:effectLst/>
                          <a:latin typeface="Calibri" panose="020F0502020204030204" pitchFamily="34" charset="0"/>
                        </a:rPr>
                        <a:t>444</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400" b="0" i="0" u="none" strike="noStrike" dirty="0">
                          <a:solidFill>
                            <a:srgbClr val="3B3B3B"/>
                          </a:solidFill>
                          <a:effectLst/>
                          <a:latin typeface="Calibri" panose="020F0502020204030204" pitchFamily="34" charset="0"/>
                        </a:rPr>
                        <a:t>165</a:t>
                      </a:r>
                    </a:p>
                  </a:txBody>
                  <a:tcPr marL="9525" marR="9525" marT="9525" marB="0" anchor="ctr">
                    <a:lnL>
                      <a:noFill/>
                    </a:lnL>
                    <a:lnR>
                      <a:noFill/>
                    </a:lnR>
                    <a:lnT>
                      <a:noFill/>
                    </a:lnT>
                    <a:lnB>
                      <a:noFill/>
                    </a:lnB>
                  </a:tcPr>
                </a:tc>
                <a:tc>
                  <a:txBody>
                    <a:bodyPr/>
                    <a:lstStyle/>
                    <a:p>
                      <a:pPr algn="ctr" fontAlgn="ctr"/>
                      <a:r>
                        <a:rPr lang="en-US" sz="1400" b="0" i="0" u="none" strike="noStrike" dirty="0">
                          <a:solidFill>
                            <a:srgbClr val="3B3B3B"/>
                          </a:solidFill>
                          <a:effectLst/>
                          <a:latin typeface="Calibri" panose="020F0502020204030204" pitchFamily="34" charset="0"/>
                        </a:rPr>
                        <a:t>97</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76814576"/>
                  </a:ext>
                </a:extLst>
              </a:tr>
              <a:tr h="298890">
                <a:tc vMerge="1">
                  <a:txBody>
                    <a:bodyPr/>
                    <a:lstStyle/>
                    <a:p>
                      <a:endParaRPr lang="en-US"/>
                    </a:p>
                  </a:txBody>
                  <a:tcPr/>
                </a:tc>
                <a:tc>
                  <a:txBody>
                    <a:bodyPr/>
                    <a:lstStyle/>
                    <a:p>
                      <a:pPr algn="ctr" fontAlgn="ctr"/>
                      <a:r>
                        <a:rPr lang="en-US" sz="1400" b="0" i="0" u="none" strike="noStrike" dirty="0">
                          <a:solidFill>
                            <a:srgbClr val="3B3B3B"/>
                          </a:solidFill>
                          <a:effectLst/>
                          <a:latin typeface="Calibri" panose="020F0502020204030204" pitchFamily="34" charset="0"/>
                        </a:rPr>
                        <a:t>Pink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3B3B3B"/>
                          </a:solidFill>
                          <a:effectLst/>
                          <a:latin typeface="Calibri" panose="020F0502020204030204" pitchFamily="34" charset="0"/>
                        </a:rPr>
                        <a:t>1,503</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D1E4"/>
                    </a:solidFill>
                  </a:tcPr>
                </a:tc>
                <a:tc>
                  <a:txBody>
                    <a:bodyPr/>
                    <a:lstStyle/>
                    <a:p>
                      <a:pPr algn="ctr" fontAlgn="ctr"/>
                      <a:r>
                        <a:rPr lang="en-US" sz="1400" b="0" i="0" u="none" strike="noStrike" dirty="0">
                          <a:solidFill>
                            <a:srgbClr val="3B3B3B"/>
                          </a:solidFill>
                          <a:effectLst/>
                          <a:latin typeface="Calibri" panose="020F0502020204030204" pitchFamily="34" charset="0"/>
                        </a:rPr>
                        <a:t>157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D1E4"/>
                    </a:solidFill>
                  </a:tcPr>
                </a:tc>
                <a:tc>
                  <a:txBody>
                    <a:bodyPr/>
                    <a:lstStyle/>
                    <a:p>
                      <a:pPr algn="ctr" fontAlgn="ctr"/>
                      <a:r>
                        <a:rPr lang="en-US" sz="1400" b="0" i="0" u="none" strike="noStrike" dirty="0">
                          <a:solidFill>
                            <a:srgbClr val="3B3B3B"/>
                          </a:solidFill>
                          <a:effectLst/>
                          <a:latin typeface="Calibri" panose="020F0502020204030204" pitchFamily="34" charset="0"/>
                        </a:rPr>
                        <a:t>515</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D1E4"/>
                    </a:solidFill>
                  </a:tcPr>
                </a:tc>
                <a:extLst>
                  <a:ext uri="{0D108BD9-81ED-4DB2-BD59-A6C34878D82A}">
                    <a16:rowId xmlns:a16="http://schemas.microsoft.com/office/drawing/2014/main" val="2604388105"/>
                  </a:ext>
                </a:extLst>
              </a:tr>
            </a:tbl>
          </a:graphicData>
        </a:graphic>
      </p:graphicFrame>
      <p:graphicFrame>
        <p:nvGraphicFramePr>
          <p:cNvPr id="6" name="Table 5">
            <a:extLst>
              <a:ext uri="{FF2B5EF4-FFF2-40B4-BE49-F238E27FC236}">
                <a16:creationId xmlns:a16="http://schemas.microsoft.com/office/drawing/2014/main" id="{B8FA61BD-A2B7-0682-385C-F0557C97D206}"/>
              </a:ext>
            </a:extLst>
          </p:cNvPr>
          <p:cNvGraphicFramePr>
            <a:graphicFrameLocks noGrp="1"/>
          </p:cNvGraphicFramePr>
          <p:nvPr>
            <p:extLst>
              <p:ext uri="{D42A27DB-BD31-4B8C-83A1-F6EECF244321}">
                <p14:modId xmlns:p14="http://schemas.microsoft.com/office/powerpoint/2010/main" val="2515983039"/>
              </p:ext>
            </p:extLst>
          </p:nvPr>
        </p:nvGraphicFramePr>
        <p:xfrm>
          <a:off x="6318403" y="862069"/>
          <a:ext cx="5541501" cy="1494450"/>
        </p:xfrm>
        <a:graphic>
          <a:graphicData uri="http://schemas.openxmlformats.org/drawingml/2006/table">
            <a:tbl>
              <a:tblPr/>
              <a:tblGrid>
                <a:gridCol w="662535">
                  <a:extLst>
                    <a:ext uri="{9D8B030D-6E8A-4147-A177-3AD203B41FA5}">
                      <a16:colId xmlns:a16="http://schemas.microsoft.com/office/drawing/2014/main" val="750986973"/>
                    </a:ext>
                  </a:extLst>
                </a:gridCol>
                <a:gridCol w="1188541">
                  <a:extLst>
                    <a:ext uri="{9D8B030D-6E8A-4147-A177-3AD203B41FA5}">
                      <a16:colId xmlns:a16="http://schemas.microsoft.com/office/drawing/2014/main" val="1590689250"/>
                    </a:ext>
                  </a:extLst>
                </a:gridCol>
                <a:gridCol w="1475503">
                  <a:extLst>
                    <a:ext uri="{9D8B030D-6E8A-4147-A177-3AD203B41FA5}">
                      <a16:colId xmlns:a16="http://schemas.microsoft.com/office/drawing/2014/main" val="4048723590"/>
                    </a:ext>
                  </a:extLst>
                </a:gridCol>
                <a:gridCol w="1107461">
                  <a:extLst>
                    <a:ext uri="{9D8B030D-6E8A-4147-A177-3AD203B41FA5}">
                      <a16:colId xmlns:a16="http://schemas.microsoft.com/office/drawing/2014/main" val="2274803010"/>
                    </a:ext>
                  </a:extLst>
                </a:gridCol>
                <a:gridCol w="1107461">
                  <a:extLst>
                    <a:ext uri="{9D8B030D-6E8A-4147-A177-3AD203B41FA5}">
                      <a16:colId xmlns:a16="http://schemas.microsoft.com/office/drawing/2014/main" val="273377625"/>
                    </a:ext>
                  </a:extLst>
                </a:gridCol>
              </a:tblGrid>
              <a:tr h="298890">
                <a:tc rowSpan="2" gridSpan="2">
                  <a:txBody>
                    <a:bodyPr/>
                    <a:lstStyle/>
                    <a:p>
                      <a:pPr algn="ctr" fontAlgn="ctr"/>
                      <a:r>
                        <a:rPr lang="en-US" sz="1600" b="0" i="0" u="none" strike="noStrike" dirty="0">
                          <a:solidFill>
                            <a:srgbClr val="3B3B3B"/>
                          </a:solidFill>
                          <a:effectLst/>
                          <a:latin typeface="Calibri" panose="020F0502020204030204" pitchFamily="34" charset="0"/>
                        </a:rPr>
                        <a:t>Profit Margin (%) </a:t>
                      </a:r>
                      <a:endParaRPr lang="en-US" sz="1400" b="0" i="0" u="none" strike="noStrike" dirty="0">
                        <a:solidFill>
                          <a:srgbClr val="3B3B3B"/>
                        </a:solidFill>
                        <a:effectLst/>
                        <a:latin typeface="Calibri" panose="020F0502020204030204" pitchFamily="34" charset="0"/>
                      </a:endParaRPr>
                    </a:p>
                  </a:txBody>
                  <a:tcPr marL="9525" marR="9525" marT="9525" marB="0" anchor="ctr">
                    <a:lnL w="12700" cap="flat" cmpd="sng" algn="ctr">
                      <a:solidFill>
                        <a:srgbClr val="3B3B3B"/>
                      </a:solidFill>
                      <a:prstDash val="solid"/>
                      <a:round/>
                      <a:headEnd type="none" w="med" len="med"/>
                      <a:tailEnd type="none" w="med" len="med"/>
                    </a:lnL>
                    <a:lnR w="12700" cap="flat" cmpd="sng" algn="ctr">
                      <a:solidFill>
                        <a:srgbClr val="3B3B3B"/>
                      </a:solidFill>
                      <a:prstDash val="solid"/>
                      <a:round/>
                      <a:headEnd type="none" w="med" len="med"/>
                      <a:tailEnd type="none" w="med" len="med"/>
                    </a:lnR>
                    <a:lnT w="12700" cap="flat" cmpd="sng" algn="ctr">
                      <a:solidFill>
                        <a:srgbClr val="3B3B3B"/>
                      </a:solidFill>
                      <a:prstDash val="solid"/>
                      <a:round/>
                      <a:headEnd type="none" w="med" len="med"/>
                      <a:tailEnd type="none" w="med" len="med"/>
                    </a:lnT>
                    <a:lnB w="12700" cap="flat" cmpd="sng" algn="ctr">
                      <a:solidFill>
                        <a:srgbClr val="3B3B3B"/>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pPr algn="l" fontAlgn="ctr"/>
                      <a:endParaRPr lang="en-US" sz="1400" b="0" i="0" u="none" strike="noStrike" dirty="0">
                        <a:solidFill>
                          <a:srgbClr val="3B3B3B"/>
                        </a:solidFill>
                        <a:effectLst/>
                        <a:latin typeface="Calibri" panose="020F050202020403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1400" b="0" i="0" u="none" strike="noStrike" dirty="0">
                          <a:solidFill>
                            <a:srgbClr val="3B3B3B"/>
                          </a:solidFill>
                          <a:effectLst/>
                          <a:latin typeface="Calibri" panose="020F0502020204030204" pitchFamily="34" charset="0"/>
                        </a:rPr>
                        <a:t>Payment</a:t>
                      </a:r>
                    </a:p>
                  </a:txBody>
                  <a:tcPr marL="9525" marR="9525" marT="9525" marB="0" anchor="ctr">
                    <a:lnL w="12700" cap="flat" cmpd="sng" algn="ctr">
                      <a:solidFill>
                        <a:srgbClr val="3B3B3B"/>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46016783"/>
                  </a:ext>
                </a:extLst>
              </a:tr>
              <a:tr h="298890">
                <a:tc gridSpan="2" vMerge="1">
                  <a:txBody>
                    <a:bodyPr/>
                    <a:lstStyle/>
                    <a:p>
                      <a:pPr algn="l" fontAlgn="ctr"/>
                      <a:r>
                        <a:rPr lang="en-US" sz="1400" b="0" i="0" u="none" strike="noStrike">
                          <a:solidFill>
                            <a:srgbClr val="3B3B3B"/>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hMerge="1" vMerge="1">
                  <a:txBody>
                    <a:bodyPr/>
                    <a:lstStyle/>
                    <a:p>
                      <a:pPr algn="ctr" fontAlgn="ctr"/>
                      <a:r>
                        <a:rPr lang="en-US" sz="1400" b="0" i="0" u="none" strike="noStrike" dirty="0">
                          <a:solidFill>
                            <a:srgbClr val="3B3B3B"/>
                          </a:solidFill>
                          <a:effectLst/>
                          <a:latin typeface="Calibri" panose="020F0502020204030204" pitchFamily="34" charset="0"/>
                        </a:rPr>
                        <a:t> </a:t>
                      </a: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3B3B3B"/>
                          </a:solidFill>
                          <a:effectLst/>
                          <a:latin typeface="Calibri" panose="020F0502020204030204" pitchFamily="34" charset="0"/>
                        </a:rPr>
                        <a:t>More Card</a:t>
                      </a:r>
                    </a:p>
                  </a:txBody>
                  <a:tcPr marL="9525" marR="9525" marT="9525" marB="0" anchor="ctr">
                    <a:lnL w="12700" cap="flat" cmpd="sng" algn="ctr">
                      <a:solidFill>
                        <a:srgbClr val="3B3B3B"/>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3B3B3B"/>
                          </a:solidFill>
                          <a:effectLst/>
                          <a:latin typeface="Calibri" panose="020F0502020204030204" pitchFamily="34" charset="0"/>
                        </a:rPr>
                        <a:t>Indifferent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3B3B3B"/>
                          </a:solidFill>
                          <a:effectLst/>
                          <a:latin typeface="Calibri" panose="020F0502020204030204" pitchFamily="34" charset="0"/>
                        </a:rPr>
                        <a:t>More Cash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461397"/>
                  </a:ext>
                </a:extLst>
              </a:tr>
              <a:tr h="298890">
                <a:tc rowSpan="3">
                  <a:txBody>
                    <a:bodyPr/>
                    <a:lstStyle/>
                    <a:p>
                      <a:pPr algn="ctr" fontAlgn="ctr"/>
                      <a:r>
                        <a:rPr lang="en-US" sz="1400" b="0" i="0" u="none" strike="noStrike">
                          <a:solidFill>
                            <a:srgbClr val="3B3B3B"/>
                          </a:solidFill>
                          <a:effectLst/>
                          <a:latin typeface="Calibri" panose="020F0502020204030204" pitchFamily="34" charset="0"/>
                        </a:rPr>
                        <a:t>Company</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3B3B3B"/>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3B3B3B"/>
                          </a:solidFill>
                          <a:effectLst/>
                          <a:latin typeface="Calibri" panose="020F0502020204030204" pitchFamily="34" charset="0"/>
                        </a:rPr>
                        <a:t>Yellow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3B3B3B"/>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3B3B3B"/>
                          </a:solidFill>
                          <a:effectLst/>
                          <a:latin typeface="Calibri" panose="020F0502020204030204" pitchFamily="34" charset="0"/>
                        </a:rPr>
                        <a:t>34.9</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85"/>
                    </a:solidFill>
                  </a:tcPr>
                </a:tc>
                <a:tc>
                  <a:txBody>
                    <a:bodyPr/>
                    <a:lstStyle/>
                    <a:p>
                      <a:pPr algn="ctr" fontAlgn="ctr"/>
                      <a:r>
                        <a:rPr lang="en-US" sz="1400" b="0" i="0" u="none" strike="noStrike" dirty="0">
                          <a:solidFill>
                            <a:srgbClr val="3B3B3B"/>
                          </a:solidFill>
                          <a:effectLst/>
                          <a:latin typeface="Calibri" panose="020F0502020204030204" pitchFamily="34" charset="0"/>
                        </a:rPr>
                        <a:t>28.6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85"/>
                    </a:solidFill>
                  </a:tcPr>
                </a:tc>
                <a:tc>
                  <a:txBody>
                    <a:bodyPr/>
                    <a:lstStyle/>
                    <a:p>
                      <a:pPr algn="ctr" fontAlgn="ctr"/>
                      <a:r>
                        <a:rPr lang="en-US" sz="1400" b="0" i="0" u="none" strike="noStrike" dirty="0">
                          <a:solidFill>
                            <a:srgbClr val="3B3B3B"/>
                          </a:solidFill>
                          <a:effectLst/>
                          <a:latin typeface="Calibri" panose="020F0502020204030204" pitchFamily="34" charset="0"/>
                        </a:rPr>
                        <a:t>30.8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85"/>
                    </a:solidFill>
                  </a:tcPr>
                </a:tc>
                <a:extLst>
                  <a:ext uri="{0D108BD9-81ED-4DB2-BD59-A6C34878D82A}">
                    <a16:rowId xmlns:a16="http://schemas.microsoft.com/office/drawing/2014/main" val="121611210"/>
                  </a:ext>
                </a:extLst>
              </a:tr>
              <a:tr h="298890">
                <a:tc vMerge="1">
                  <a:txBody>
                    <a:bodyPr/>
                    <a:lstStyle/>
                    <a:p>
                      <a:endParaRPr lang="en-US"/>
                    </a:p>
                  </a:txBody>
                  <a:tcPr/>
                </a:tc>
                <a:tc>
                  <a:txBody>
                    <a:bodyPr/>
                    <a:lstStyle/>
                    <a:p>
                      <a:pPr algn="ctr" fontAlgn="ctr"/>
                      <a:r>
                        <a:rPr lang="en-US" sz="1400" b="0" i="0" u="none" strike="noStrike" dirty="0">
                          <a:solidFill>
                            <a:srgbClr val="3B3B3B"/>
                          </a:solidFill>
                          <a:effectLst/>
                          <a:latin typeface="Calibri" panose="020F0502020204030204" pitchFamily="34" charset="0"/>
                        </a:rPr>
                        <a:t>Indifferent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3B3B3B"/>
                          </a:solidFill>
                          <a:effectLst/>
                          <a:latin typeface="Calibri" panose="020F0502020204030204" pitchFamily="34" charset="0"/>
                        </a:rPr>
                        <a:t>23.4</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400" b="0" i="0" u="none" strike="noStrike">
                          <a:solidFill>
                            <a:srgbClr val="3B3B3B"/>
                          </a:solidFill>
                          <a:effectLst/>
                          <a:latin typeface="Calibri" panose="020F0502020204030204" pitchFamily="34" charset="0"/>
                        </a:rPr>
                        <a:t>23.3</a:t>
                      </a:r>
                    </a:p>
                  </a:txBody>
                  <a:tcPr marL="9525" marR="9525" marT="9525" marB="0" anchor="ctr">
                    <a:lnL>
                      <a:noFill/>
                    </a:lnL>
                    <a:lnR>
                      <a:noFill/>
                    </a:lnR>
                    <a:lnT>
                      <a:noFill/>
                    </a:lnT>
                    <a:lnB>
                      <a:noFill/>
                    </a:lnB>
                  </a:tcPr>
                </a:tc>
                <a:tc>
                  <a:txBody>
                    <a:bodyPr/>
                    <a:lstStyle/>
                    <a:p>
                      <a:pPr algn="ctr" fontAlgn="ctr"/>
                      <a:r>
                        <a:rPr lang="en-US" sz="1400" b="0" i="0" u="none" strike="noStrike" dirty="0">
                          <a:solidFill>
                            <a:srgbClr val="3B3B3B"/>
                          </a:solidFill>
                          <a:effectLst/>
                          <a:latin typeface="Calibri" panose="020F0502020204030204" pitchFamily="34" charset="0"/>
                        </a:rPr>
                        <a:t>23.9</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34348417"/>
                  </a:ext>
                </a:extLst>
              </a:tr>
              <a:tr h="298890">
                <a:tc vMerge="1">
                  <a:txBody>
                    <a:bodyPr/>
                    <a:lstStyle/>
                    <a:p>
                      <a:endParaRPr lang="en-US"/>
                    </a:p>
                  </a:txBody>
                  <a:tcPr/>
                </a:tc>
                <a:tc>
                  <a:txBody>
                    <a:bodyPr/>
                    <a:lstStyle/>
                    <a:p>
                      <a:pPr algn="ctr" fontAlgn="ctr"/>
                      <a:r>
                        <a:rPr lang="en-US" sz="1400" b="0" i="0" u="none" strike="noStrike">
                          <a:solidFill>
                            <a:srgbClr val="3B3B3B"/>
                          </a:solidFill>
                          <a:effectLst/>
                          <a:latin typeface="Calibri" panose="020F0502020204030204" pitchFamily="34" charset="0"/>
                        </a:rPr>
                        <a:t>Pink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3B3B3B"/>
                          </a:solidFill>
                          <a:effectLst/>
                          <a:latin typeface="Calibri" panose="020F0502020204030204" pitchFamily="34" charset="0"/>
                        </a:rPr>
                        <a:t>22.7</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D1E4"/>
                    </a:solidFill>
                  </a:tcPr>
                </a:tc>
                <a:tc>
                  <a:txBody>
                    <a:bodyPr/>
                    <a:lstStyle/>
                    <a:p>
                      <a:pPr algn="ctr" fontAlgn="ctr"/>
                      <a:r>
                        <a:rPr lang="en-US" sz="1400" b="0" i="0" u="none" strike="noStrike" dirty="0">
                          <a:solidFill>
                            <a:srgbClr val="3B3B3B"/>
                          </a:solidFill>
                          <a:effectLst/>
                          <a:latin typeface="Calibri" panose="020F0502020204030204" pitchFamily="34" charset="0"/>
                        </a:rPr>
                        <a:t>22.5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D1E4"/>
                    </a:solidFill>
                  </a:tcPr>
                </a:tc>
                <a:tc>
                  <a:txBody>
                    <a:bodyPr/>
                    <a:lstStyle/>
                    <a:p>
                      <a:pPr algn="ctr" fontAlgn="ctr"/>
                      <a:r>
                        <a:rPr lang="en-US" sz="1400" b="0" i="0" u="none" strike="noStrike" dirty="0">
                          <a:solidFill>
                            <a:srgbClr val="3B3B3B"/>
                          </a:solidFill>
                          <a:effectLst/>
                          <a:latin typeface="Calibri" panose="020F0502020204030204" pitchFamily="34" charset="0"/>
                        </a:rPr>
                        <a:t>22.5</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D1E4"/>
                    </a:solidFill>
                  </a:tcPr>
                </a:tc>
                <a:extLst>
                  <a:ext uri="{0D108BD9-81ED-4DB2-BD59-A6C34878D82A}">
                    <a16:rowId xmlns:a16="http://schemas.microsoft.com/office/drawing/2014/main" val="1771243877"/>
                  </a:ext>
                </a:extLst>
              </a:tr>
            </a:tbl>
          </a:graphicData>
        </a:graphic>
      </p:graphicFrame>
    </p:spTree>
    <p:extLst>
      <p:ext uri="{BB962C8B-B14F-4D97-AF65-F5344CB8AC3E}">
        <p14:creationId xmlns:p14="http://schemas.microsoft.com/office/powerpoint/2010/main" val="878440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pt-BR" sz="4800" b="1" dirty="0">
                <a:solidFill>
                  <a:srgbClr val="FF6600"/>
                </a:solidFill>
              </a:rPr>
              <a:t>Time Series </a:t>
            </a:r>
            <a:r>
              <a:rPr lang="pt-BR" sz="4800" b="1" dirty="0" err="1">
                <a:solidFill>
                  <a:srgbClr val="FF6600"/>
                </a:solidFill>
              </a:rPr>
              <a:t>Analysis</a:t>
            </a:r>
            <a:endParaRPr lang="en-US" sz="4800" b="1" dirty="0">
              <a:solidFill>
                <a:srgbClr val="FF6600"/>
              </a:solidFill>
            </a:endParaRP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321601" y="3987381"/>
            <a:ext cx="11548794" cy="2062103"/>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rgbClr val="4A5950"/>
                </a:solidFill>
              </a:rPr>
              <a:t>The evolution of the number of trips per day during the 2016-2018 period indicates a very strong seasonality for both companies. The demand for cab rides increases in a very steady pace throughout each year, followed by a sharp decrease after New Year’s Eve. The demand for Yellow Cab’s service is much higher than Pink Cab’s during the whole period.</a:t>
            </a:r>
          </a:p>
          <a:p>
            <a:pPr marL="285750" indent="-285750" algn="just">
              <a:buFont typeface="Arial" panose="020B0604020202020204" pitchFamily="34" charset="0"/>
              <a:buChar char="•"/>
            </a:pPr>
            <a:endParaRPr lang="pt-BR" sz="1600" dirty="0">
              <a:solidFill>
                <a:srgbClr val="4A5950"/>
              </a:solidFill>
            </a:endParaRPr>
          </a:p>
          <a:p>
            <a:pPr marL="285750" indent="-285750" algn="just">
              <a:buFont typeface="Arial" panose="020B0604020202020204" pitchFamily="34" charset="0"/>
              <a:buChar char="•"/>
            </a:pPr>
            <a:r>
              <a:rPr lang="en-US" sz="1600" dirty="0">
                <a:solidFill>
                  <a:srgbClr val="4A5950"/>
                </a:solidFill>
              </a:rPr>
              <a:t>Profit evolution is less seasonal and indicated the loss of profitability of the overall industry, due to ridesharing competition and other previously explained factors than increase systematic risk.</a:t>
            </a:r>
          </a:p>
          <a:p>
            <a:pPr marL="285750" indent="-285750" algn="just">
              <a:buFont typeface="Arial" panose="020B0604020202020204" pitchFamily="34" charset="0"/>
              <a:buChar char="•"/>
            </a:pPr>
            <a:endParaRPr lang="en-US" sz="1600" dirty="0">
              <a:solidFill>
                <a:srgbClr val="4A5950"/>
              </a:solidFill>
            </a:endParaRPr>
          </a:p>
          <a:p>
            <a:pPr marL="285750" indent="-285750" algn="just">
              <a:buFont typeface="Arial" panose="020B0604020202020204" pitchFamily="34" charset="0"/>
              <a:buChar char="•"/>
            </a:pPr>
            <a:r>
              <a:rPr lang="en-US" sz="1600" dirty="0">
                <a:solidFill>
                  <a:srgbClr val="4A5950"/>
                </a:solidFill>
              </a:rPr>
              <a:t>In both images, it is clear that the Yellow Cab's advantage is strong and constant throughout the whole year</a:t>
            </a:r>
            <a:endParaRPr lang="pt-BR" sz="1600" dirty="0">
              <a:solidFill>
                <a:srgbClr val="4A5950"/>
              </a:solidFill>
            </a:endParaRPr>
          </a:p>
        </p:txBody>
      </p:sp>
      <p:grpSp>
        <p:nvGrpSpPr>
          <p:cNvPr id="41" name="Group 40">
            <a:extLst>
              <a:ext uri="{FF2B5EF4-FFF2-40B4-BE49-F238E27FC236}">
                <a16:creationId xmlns:a16="http://schemas.microsoft.com/office/drawing/2014/main" id="{EC93B474-EF1D-FE57-AD50-B23831B9F969}"/>
              </a:ext>
            </a:extLst>
          </p:cNvPr>
          <p:cNvGrpSpPr/>
          <p:nvPr/>
        </p:nvGrpSpPr>
        <p:grpSpPr>
          <a:xfrm>
            <a:off x="9405" y="1132269"/>
            <a:ext cx="12088188" cy="2876093"/>
            <a:chOff x="9405" y="1050381"/>
            <a:chExt cx="12088188" cy="2876093"/>
          </a:xfrm>
        </p:grpSpPr>
        <p:graphicFrame>
          <p:nvGraphicFramePr>
            <p:cNvPr id="40" name="Chart 39">
              <a:extLst>
                <a:ext uri="{FF2B5EF4-FFF2-40B4-BE49-F238E27FC236}">
                  <a16:creationId xmlns:a16="http://schemas.microsoft.com/office/drawing/2014/main" id="{6FBF04CB-A5A5-EDF5-EE5D-18E8EC3AA839}"/>
                </a:ext>
              </a:extLst>
            </p:cNvPr>
            <p:cNvGraphicFramePr>
              <a:graphicFrameLocks/>
            </p:cNvGraphicFramePr>
            <p:nvPr>
              <p:extLst>
                <p:ext uri="{D42A27DB-BD31-4B8C-83A1-F6EECF244321}">
                  <p14:modId xmlns:p14="http://schemas.microsoft.com/office/powerpoint/2010/main" val="3614619573"/>
                </p:ext>
              </p:extLst>
            </p:nvPr>
          </p:nvGraphicFramePr>
          <p:xfrm>
            <a:off x="5502761" y="1050381"/>
            <a:ext cx="4669120" cy="2308587"/>
          </p:xfrm>
          <a:graphic>
            <a:graphicData uri="http://schemas.openxmlformats.org/drawingml/2006/chart">
              <c:chart xmlns:c="http://schemas.openxmlformats.org/drawingml/2006/chart" xmlns:r="http://schemas.openxmlformats.org/officeDocument/2006/relationships" r:id="rId3"/>
            </a:graphicData>
          </a:graphic>
        </p:graphicFrame>
        <p:grpSp>
          <p:nvGrpSpPr>
            <p:cNvPr id="38" name="Group 37">
              <a:extLst>
                <a:ext uri="{FF2B5EF4-FFF2-40B4-BE49-F238E27FC236}">
                  <a16:creationId xmlns:a16="http://schemas.microsoft.com/office/drawing/2014/main" id="{788419B3-8F5B-B1A2-5A73-F1910B0DDD91}"/>
                </a:ext>
              </a:extLst>
            </p:cNvPr>
            <p:cNvGrpSpPr/>
            <p:nvPr/>
          </p:nvGrpSpPr>
          <p:grpSpPr>
            <a:xfrm>
              <a:off x="9405" y="1050382"/>
              <a:ext cx="12088188" cy="2876092"/>
              <a:chOff x="-194026" y="1116165"/>
              <a:chExt cx="12088188" cy="2876092"/>
            </a:xfrm>
          </p:grpSpPr>
          <p:pic>
            <p:nvPicPr>
              <p:cNvPr id="34" name="Picture 33">
                <a:extLst>
                  <a:ext uri="{FF2B5EF4-FFF2-40B4-BE49-F238E27FC236}">
                    <a16:creationId xmlns:a16="http://schemas.microsoft.com/office/drawing/2014/main" id="{9353B1AF-5CB9-8A6B-182B-78859A7C846D}"/>
                  </a:ext>
                </a:extLst>
              </p:cNvPr>
              <p:cNvPicPr>
                <a:picLocks noChangeAspect="1"/>
              </p:cNvPicPr>
              <p:nvPr/>
            </p:nvPicPr>
            <p:blipFill rotWithShape="1">
              <a:blip r:embed="rId4">
                <a:extLst>
                  <a:ext uri="{28A0092B-C50C-407E-A947-70E740481C1C}">
                    <a14:useLocalDpi xmlns:a14="http://schemas.microsoft.com/office/drawing/2010/main" val="0"/>
                  </a:ext>
                </a:extLst>
              </a:blip>
              <a:srcRect l="2705"/>
              <a:stretch/>
            </p:blipFill>
            <p:spPr>
              <a:xfrm>
                <a:off x="6298174" y="1121041"/>
                <a:ext cx="5595988" cy="2871216"/>
              </a:xfrm>
              <a:prstGeom prst="rect">
                <a:avLst/>
              </a:prstGeom>
            </p:spPr>
          </p:pic>
          <p:pic>
            <p:nvPicPr>
              <p:cNvPr id="36" name="Picture 35">
                <a:extLst>
                  <a:ext uri="{FF2B5EF4-FFF2-40B4-BE49-F238E27FC236}">
                    <a16:creationId xmlns:a16="http://schemas.microsoft.com/office/drawing/2014/main" id="{E1289EE3-2504-C4E9-B861-677AD31960D8}"/>
                  </a:ext>
                </a:extLst>
              </p:cNvPr>
              <p:cNvPicPr>
                <a:picLocks noChangeAspect="1"/>
              </p:cNvPicPr>
              <p:nvPr/>
            </p:nvPicPr>
            <p:blipFill rotWithShape="1">
              <a:blip r:embed="rId5">
                <a:extLst>
                  <a:ext uri="{28A0092B-C50C-407E-A947-70E740481C1C}">
                    <a14:useLocalDpi xmlns:a14="http://schemas.microsoft.com/office/drawing/2010/main" val="0"/>
                  </a:ext>
                </a:extLst>
              </a:blip>
              <a:srcRect r="1835"/>
              <a:stretch/>
            </p:blipFill>
            <p:spPr>
              <a:xfrm>
                <a:off x="-194026" y="1116165"/>
                <a:ext cx="5646037" cy="2871216"/>
              </a:xfrm>
              <a:prstGeom prst="rect">
                <a:avLst/>
              </a:prstGeom>
            </p:spPr>
          </p:pic>
        </p:grpSp>
      </p:grpSp>
      <p:sp>
        <p:nvSpPr>
          <p:cNvPr id="39" name="TextBox 38">
            <a:extLst>
              <a:ext uri="{FF2B5EF4-FFF2-40B4-BE49-F238E27FC236}">
                <a16:creationId xmlns:a16="http://schemas.microsoft.com/office/drawing/2014/main" id="{C457A3EB-1CE6-D501-F0E2-999B3EF54A66}"/>
              </a:ext>
            </a:extLst>
          </p:cNvPr>
          <p:cNvSpPr txBox="1"/>
          <p:nvPr/>
        </p:nvSpPr>
        <p:spPr>
          <a:xfrm>
            <a:off x="77764" y="847354"/>
            <a:ext cx="5763478" cy="369332"/>
          </a:xfrm>
          <a:prstGeom prst="rect">
            <a:avLst/>
          </a:prstGeom>
          <a:noFill/>
        </p:spPr>
        <p:txBody>
          <a:bodyPr wrap="square" rtlCol="0">
            <a:spAutoFit/>
          </a:bodyPr>
          <a:lstStyle/>
          <a:p>
            <a:pPr algn="ctr"/>
            <a:r>
              <a:rPr lang="pt-BR" dirty="0">
                <a:solidFill>
                  <a:srgbClr val="3B3B3B"/>
                </a:solidFill>
              </a:rPr>
              <a:t>Daily </a:t>
            </a:r>
            <a:r>
              <a:rPr lang="pt-BR" dirty="0" err="1">
                <a:solidFill>
                  <a:srgbClr val="3B3B3B"/>
                </a:solidFill>
              </a:rPr>
              <a:t>Trips</a:t>
            </a:r>
            <a:r>
              <a:rPr lang="pt-BR" dirty="0">
                <a:solidFill>
                  <a:srgbClr val="3B3B3B"/>
                </a:solidFill>
              </a:rPr>
              <a:t> – 15-day </a:t>
            </a:r>
            <a:r>
              <a:rPr lang="pt-BR" dirty="0" err="1">
                <a:solidFill>
                  <a:srgbClr val="3B3B3B"/>
                </a:solidFill>
              </a:rPr>
              <a:t>Moving</a:t>
            </a:r>
            <a:r>
              <a:rPr lang="pt-BR" dirty="0">
                <a:solidFill>
                  <a:srgbClr val="3B3B3B"/>
                </a:solidFill>
              </a:rPr>
              <a:t> </a:t>
            </a:r>
            <a:r>
              <a:rPr lang="pt-BR" dirty="0" err="1">
                <a:solidFill>
                  <a:srgbClr val="3B3B3B"/>
                </a:solidFill>
              </a:rPr>
              <a:t>Average</a:t>
            </a:r>
            <a:endParaRPr lang="en-US" dirty="0">
              <a:solidFill>
                <a:srgbClr val="3B3B3B"/>
              </a:solidFill>
            </a:endParaRPr>
          </a:p>
        </p:txBody>
      </p:sp>
      <p:sp>
        <p:nvSpPr>
          <p:cNvPr id="42" name="TextBox 41">
            <a:extLst>
              <a:ext uri="{FF2B5EF4-FFF2-40B4-BE49-F238E27FC236}">
                <a16:creationId xmlns:a16="http://schemas.microsoft.com/office/drawing/2014/main" id="{8DAD9DA5-FA35-BA76-9223-B5AC9F8AAE78}"/>
              </a:ext>
            </a:extLst>
          </p:cNvPr>
          <p:cNvSpPr txBox="1"/>
          <p:nvPr/>
        </p:nvSpPr>
        <p:spPr>
          <a:xfrm>
            <a:off x="6501605" y="847354"/>
            <a:ext cx="5563439" cy="369332"/>
          </a:xfrm>
          <a:prstGeom prst="rect">
            <a:avLst/>
          </a:prstGeom>
          <a:noFill/>
        </p:spPr>
        <p:txBody>
          <a:bodyPr wrap="square" rtlCol="0">
            <a:spAutoFit/>
          </a:bodyPr>
          <a:lstStyle/>
          <a:p>
            <a:pPr algn="ctr"/>
            <a:r>
              <a:rPr lang="pt-BR" dirty="0">
                <a:solidFill>
                  <a:srgbClr val="3B3B3B"/>
                </a:solidFill>
              </a:rPr>
              <a:t>Daily </a:t>
            </a:r>
            <a:r>
              <a:rPr lang="pt-BR" dirty="0" err="1">
                <a:solidFill>
                  <a:srgbClr val="3B3B3B"/>
                </a:solidFill>
              </a:rPr>
              <a:t>Average</a:t>
            </a:r>
            <a:r>
              <a:rPr lang="pt-BR" dirty="0">
                <a:solidFill>
                  <a:srgbClr val="3B3B3B"/>
                </a:solidFill>
              </a:rPr>
              <a:t> Profit (US$) – 15-day </a:t>
            </a:r>
            <a:r>
              <a:rPr lang="pt-BR" dirty="0" err="1">
                <a:solidFill>
                  <a:srgbClr val="3B3B3B"/>
                </a:solidFill>
              </a:rPr>
              <a:t>Moving</a:t>
            </a:r>
            <a:r>
              <a:rPr lang="pt-BR" dirty="0">
                <a:solidFill>
                  <a:srgbClr val="3B3B3B"/>
                </a:solidFill>
              </a:rPr>
              <a:t> </a:t>
            </a:r>
            <a:r>
              <a:rPr lang="pt-BR" dirty="0" err="1">
                <a:solidFill>
                  <a:srgbClr val="3B3B3B"/>
                </a:solidFill>
              </a:rPr>
              <a:t>Average</a:t>
            </a:r>
            <a:endParaRPr lang="en-US" dirty="0">
              <a:solidFill>
                <a:srgbClr val="3B3B3B"/>
              </a:solidFill>
            </a:endParaRPr>
          </a:p>
        </p:txBody>
      </p:sp>
    </p:spTree>
    <p:extLst>
      <p:ext uri="{BB962C8B-B14F-4D97-AF65-F5344CB8AC3E}">
        <p14:creationId xmlns:p14="http://schemas.microsoft.com/office/powerpoint/2010/main" val="27506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pt-BR" sz="4800" b="1" dirty="0">
                <a:solidFill>
                  <a:srgbClr val="FF6600"/>
                </a:solidFill>
              </a:rPr>
              <a:t>Time Series </a:t>
            </a:r>
            <a:r>
              <a:rPr lang="pt-BR" sz="4800" b="1" dirty="0" err="1">
                <a:solidFill>
                  <a:srgbClr val="FF6600"/>
                </a:solidFill>
              </a:rPr>
              <a:t>Analysis</a:t>
            </a:r>
            <a:endParaRPr lang="en-US" sz="4800" b="1" dirty="0">
              <a:solidFill>
                <a:srgbClr val="FF6600"/>
              </a:solidFill>
            </a:endParaRP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321601" y="4087768"/>
            <a:ext cx="11548794" cy="2062103"/>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rgbClr val="4A5950"/>
                </a:solidFill>
              </a:rPr>
              <a:t>As shown before, Yellow Cab’s average profit margin are far superior than Pink's throughout the whole year</a:t>
            </a:r>
          </a:p>
          <a:p>
            <a:pPr marL="285750" indent="-285750" algn="just">
              <a:buFont typeface="Arial" panose="020B0604020202020204" pitchFamily="34" charset="0"/>
              <a:buChar char="•"/>
            </a:pPr>
            <a:endParaRPr lang="en-US" sz="1600" dirty="0">
              <a:solidFill>
                <a:srgbClr val="4A5950"/>
              </a:solidFill>
            </a:endParaRPr>
          </a:p>
          <a:p>
            <a:pPr marL="285750" indent="-285750" algn="just">
              <a:buFont typeface="Arial" panose="020B0604020202020204" pitchFamily="34" charset="0"/>
              <a:buChar char="•"/>
            </a:pPr>
            <a:r>
              <a:rPr lang="en-US" sz="1600" dirty="0">
                <a:solidFill>
                  <a:srgbClr val="4A5950"/>
                </a:solidFill>
              </a:rPr>
              <a:t>Both companies’ margins seem to respond similarly to holidays, with increasing trends before and decreasing trends after them. The main difference can be seen after Easter, when Yellow Cab’s margin increases while Pink Cab’s sharply drops. This partially explains Yellow Cab’s higher profits during the 2</a:t>
            </a:r>
            <a:r>
              <a:rPr lang="en-US" sz="1600" baseline="30000" dirty="0">
                <a:solidFill>
                  <a:srgbClr val="4A5950"/>
                </a:solidFill>
              </a:rPr>
              <a:t>nd</a:t>
            </a:r>
            <a:r>
              <a:rPr lang="en-US" sz="1600" dirty="0">
                <a:solidFill>
                  <a:srgbClr val="4A5950"/>
                </a:solidFill>
              </a:rPr>
              <a:t> quarter of each year (plot from the previous slide).</a:t>
            </a:r>
          </a:p>
          <a:p>
            <a:pPr marL="285750" indent="-285750" algn="just">
              <a:buFont typeface="Arial" panose="020B0604020202020204" pitchFamily="34" charset="0"/>
              <a:buChar char="•"/>
            </a:pPr>
            <a:endParaRPr lang="en-US" sz="1600" dirty="0">
              <a:solidFill>
                <a:srgbClr val="4A5950"/>
              </a:solidFill>
            </a:endParaRPr>
          </a:p>
          <a:p>
            <a:pPr marL="285750" indent="-285750" algn="just">
              <a:buFont typeface="Arial" panose="020B0604020202020204" pitchFamily="34" charset="0"/>
              <a:buChar char="•"/>
            </a:pPr>
            <a:r>
              <a:rPr lang="en-US" sz="1600" dirty="0">
                <a:solidFill>
                  <a:srgbClr val="4A5950"/>
                </a:solidFill>
              </a:rPr>
              <a:t>Since the fluctuations are very similar, it is safe to conclude that the companies are subject to the same systematic risk and factors, so there are idiosyncratic factors that gives Yellow Cab a greater performance. </a:t>
            </a:r>
            <a:endParaRPr lang="pt-BR" sz="1600" dirty="0">
              <a:solidFill>
                <a:srgbClr val="4A5950"/>
              </a:solidFill>
            </a:endParaRPr>
          </a:p>
        </p:txBody>
      </p:sp>
      <p:sp>
        <p:nvSpPr>
          <p:cNvPr id="5" name="TextBox 4">
            <a:extLst>
              <a:ext uri="{FF2B5EF4-FFF2-40B4-BE49-F238E27FC236}">
                <a16:creationId xmlns:a16="http://schemas.microsoft.com/office/drawing/2014/main" id="{0D25C48C-7743-3EE7-0165-DFD92A5D97E9}"/>
              </a:ext>
            </a:extLst>
          </p:cNvPr>
          <p:cNvSpPr txBox="1"/>
          <p:nvPr/>
        </p:nvSpPr>
        <p:spPr>
          <a:xfrm>
            <a:off x="0" y="802450"/>
            <a:ext cx="12192000" cy="369332"/>
          </a:xfrm>
          <a:prstGeom prst="rect">
            <a:avLst/>
          </a:prstGeom>
          <a:noFill/>
        </p:spPr>
        <p:txBody>
          <a:bodyPr wrap="square" rtlCol="0">
            <a:spAutoFit/>
          </a:bodyPr>
          <a:lstStyle/>
          <a:p>
            <a:pPr algn="ctr"/>
            <a:r>
              <a:rPr lang="pt-BR" dirty="0">
                <a:solidFill>
                  <a:srgbClr val="3B3B3B"/>
                </a:solidFill>
              </a:rPr>
              <a:t>Daily </a:t>
            </a:r>
            <a:r>
              <a:rPr lang="pt-BR" dirty="0" err="1">
                <a:solidFill>
                  <a:srgbClr val="3B3B3B"/>
                </a:solidFill>
              </a:rPr>
              <a:t>Average</a:t>
            </a:r>
            <a:r>
              <a:rPr lang="pt-BR" dirty="0">
                <a:solidFill>
                  <a:srgbClr val="3B3B3B"/>
                </a:solidFill>
              </a:rPr>
              <a:t> </a:t>
            </a:r>
            <a:r>
              <a:rPr lang="pt-BR" dirty="0" err="1">
                <a:solidFill>
                  <a:srgbClr val="3B3B3B"/>
                </a:solidFill>
              </a:rPr>
              <a:t>Margin</a:t>
            </a:r>
            <a:r>
              <a:rPr lang="pt-BR" dirty="0">
                <a:solidFill>
                  <a:srgbClr val="3B3B3B"/>
                </a:solidFill>
              </a:rPr>
              <a:t> Profit (%) – 15-day </a:t>
            </a:r>
            <a:r>
              <a:rPr lang="pt-BR" dirty="0" err="1">
                <a:solidFill>
                  <a:srgbClr val="3B3B3B"/>
                </a:solidFill>
              </a:rPr>
              <a:t>Moving</a:t>
            </a:r>
            <a:r>
              <a:rPr lang="pt-BR" dirty="0">
                <a:solidFill>
                  <a:srgbClr val="3B3B3B"/>
                </a:solidFill>
              </a:rPr>
              <a:t> </a:t>
            </a:r>
            <a:r>
              <a:rPr lang="pt-BR" dirty="0" err="1">
                <a:solidFill>
                  <a:srgbClr val="3B3B3B"/>
                </a:solidFill>
              </a:rPr>
              <a:t>Average</a:t>
            </a:r>
            <a:endParaRPr lang="en-US" dirty="0">
              <a:solidFill>
                <a:srgbClr val="3B3B3B"/>
              </a:solidFill>
            </a:endParaRPr>
          </a:p>
        </p:txBody>
      </p:sp>
      <p:pic>
        <p:nvPicPr>
          <p:cNvPr id="18" name="Picture 17">
            <a:extLst>
              <a:ext uri="{FF2B5EF4-FFF2-40B4-BE49-F238E27FC236}">
                <a16:creationId xmlns:a16="http://schemas.microsoft.com/office/drawing/2014/main" id="{88BD849F-6478-9386-905D-CE0489B62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213" y="1118153"/>
            <a:ext cx="10799064" cy="2871216"/>
          </a:xfrm>
          <a:prstGeom prst="rect">
            <a:avLst/>
          </a:prstGeom>
        </p:spPr>
      </p:pic>
    </p:spTree>
    <p:extLst>
      <p:ext uri="{BB962C8B-B14F-4D97-AF65-F5344CB8AC3E}">
        <p14:creationId xmlns:p14="http://schemas.microsoft.com/office/powerpoint/2010/main" val="957206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pt-BR" sz="4800" b="1" dirty="0">
                <a:solidFill>
                  <a:srgbClr val="FF6600"/>
                </a:solidFill>
              </a:rPr>
              <a:t>2019 Profit </a:t>
            </a:r>
            <a:r>
              <a:rPr lang="pt-BR" sz="4800" b="1" dirty="0" err="1">
                <a:solidFill>
                  <a:srgbClr val="FF6600"/>
                </a:solidFill>
              </a:rPr>
              <a:t>Forecasting</a:t>
            </a:r>
            <a:endParaRPr lang="en-US" sz="4800" b="1" dirty="0">
              <a:solidFill>
                <a:srgbClr val="FF6600"/>
              </a:solidFill>
            </a:endParaRP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rgbClr val="FF6600"/>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392812" y="844357"/>
            <a:ext cx="11406371" cy="5016758"/>
          </a:xfrm>
          <a:prstGeom prst="rect">
            <a:avLst/>
          </a:prstGeom>
          <a:noFill/>
        </p:spPr>
        <p:txBody>
          <a:bodyPr wrap="square">
            <a:spAutoFit/>
          </a:bodyPr>
          <a:lstStyle/>
          <a:p>
            <a:pPr algn="just"/>
            <a:r>
              <a:rPr lang="en-US" sz="1600" b="1" dirty="0">
                <a:solidFill>
                  <a:srgbClr val="3B3B3B"/>
                </a:solidFill>
              </a:rPr>
              <a:t>Forecasting </a:t>
            </a:r>
            <a:r>
              <a:rPr lang="en-US" sz="1600" b="1" dirty="0" err="1">
                <a:solidFill>
                  <a:srgbClr val="3B3B3B"/>
                </a:solidFill>
              </a:rPr>
              <a:t>Asssumptions</a:t>
            </a:r>
            <a:r>
              <a:rPr lang="en-US" sz="1600" b="1" dirty="0">
                <a:solidFill>
                  <a:srgbClr val="3B3B3B"/>
                </a:solidFill>
              </a:rPr>
              <a:t>:</a:t>
            </a:r>
          </a:p>
          <a:p>
            <a:pPr algn="just"/>
            <a:endParaRPr lang="en-US" sz="1600" dirty="0">
              <a:solidFill>
                <a:srgbClr val="3B3B3B"/>
              </a:solidFill>
            </a:endParaRPr>
          </a:p>
          <a:p>
            <a:pPr marL="342900" indent="-342900" algn="just">
              <a:buFont typeface="+mj-lt"/>
              <a:buAutoNum type="arabicPeriod"/>
            </a:pPr>
            <a:r>
              <a:rPr lang="en-US" sz="1600" b="1" dirty="0">
                <a:solidFill>
                  <a:srgbClr val="3B3B3B"/>
                </a:solidFill>
              </a:rPr>
              <a:t>Number of Trips: </a:t>
            </a:r>
            <a:r>
              <a:rPr lang="en-US" sz="1600" dirty="0">
                <a:solidFill>
                  <a:srgbClr val="3B3B3B"/>
                </a:solidFill>
              </a:rPr>
              <a:t>The growth will be equal to the US population growth rate, estimated to reach 355 million in 2030 - ~1% annual rate (</a:t>
            </a:r>
            <a:r>
              <a:rPr lang="en-US" sz="1600" dirty="0">
                <a:solidFill>
                  <a:srgbClr val="3B3B3B"/>
                </a:solidFill>
                <a:hlinkClick r:id="rId3">
                  <a:extLst>
                    <a:ext uri="{A12FA001-AC4F-418D-AE19-62706E023703}">
                      <ahyp:hlinkClr xmlns:ahyp="http://schemas.microsoft.com/office/drawing/2018/hyperlinkcolor" val="tx"/>
                    </a:ext>
                  </a:extLst>
                </a:hlinkClick>
              </a:rPr>
              <a:t>https://www.census.gov/content/dam/Census/library/publications/2020/demo/p25-1144.pdf</a:t>
            </a:r>
            <a:r>
              <a:rPr lang="en-US" sz="1600" dirty="0">
                <a:solidFill>
                  <a:srgbClr val="3B3B3B"/>
                </a:solidFill>
              </a:rPr>
              <a:t>)</a:t>
            </a:r>
          </a:p>
          <a:p>
            <a:pPr marL="342900" indent="-342900" algn="just">
              <a:buFont typeface="+mj-lt"/>
              <a:buAutoNum type="arabicPeriod"/>
            </a:pPr>
            <a:endParaRPr lang="en-US" sz="1600" dirty="0">
              <a:solidFill>
                <a:srgbClr val="3B3B3B"/>
              </a:solidFill>
            </a:endParaRPr>
          </a:p>
          <a:p>
            <a:pPr marL="342900" indent="-342900" algn="just">
              <a:buFont typeface="+mj-lt"/>
              <a:buAutoNum type="arabicPeriod"/>
            </a:pPr>
            <a:r>
              <a:rPr lang="en-US" sz="1600" b="1" dirty="0">
                <a:solidFill>
                  <a:srgbClr val="3B3B3B"/>
                </a:solidFill>
              </a:rPr>
              <a:t>Average price per trip:</a:t>
            </a:r>
            <a:r>
              <a:rPr lang="en-US" sz="1600" dirty="0">
                <a:solidFill>
                  <a:srgbClr val="3B3B3B"/>
                </a:solidFill>
              </a:rPr>
              <a:t> </a:t>
            </a:r>
          </a:p>
          <a:p>
            <a:pPr marL="800100" lvl="1" indent="-342900" algn="just">
              <a:buFont typeface="+mj-lt"/>
              <a:buAutoNum type="alphaLcParenR"/>
            </a:pPr>
            <a:r>
              <a:rPr lang="en-US" sz="1600" b="1" dirty="0">
                <a:solidFill>
                  <a:srgbClr val="3B3B3B"/>
                </a:solidFill>
              </a:rPr>
              <a:t>Baseline Scenario</a:t>
            </a:r>
            <a:r>
              <a:rPr lang="en-US" sz="1600" dirty="0">
                <a:solidFill>
                  <a:srgbClr val="3B3B3B"/>
                </a:solidFill>
              </a:rPr>
              <a:t>: since market trends seem negative and the US inflation rate is growing, I assumed a steady price (0% growth)</a:t>
            </a:r>
          </a:p>
          <a:p>
            <a:pPr marL="800100" lvl="1" indent="-342900" algn="just">
              <a:buFont typeface="+mj-lt"/>
              <a:buAutoNum type="alphaLcParenR"/>
            </a:pPr>
            <a:r>
              <a:rPr lang="en-US" sz="1600" b="1" dirty="0">
                <a:solidFill>
                  <a:srgbClr val="3B3B3B"/>
                </a:solidFill>
              </a:rPr>
              <a:t>Pessimistic:</a:t>
            </a:r>
            <a:r>
              <a:rPr lang="en-US" sz="1600" dirty="0">
                <a:solidFill>
                  <a:srgbClr val="3B3B3B"/>
                </a:solidFill>
              </a:rPr>
              <a:t> 2016-2018 CAGR of -2.2% and -2.9% for Pink Cab and Yellow Cab, respectively</a:t>
            </a:r>
            <a:endParaRPr lang="en-US" sz="1600" b="1" dirty="0">
              <a:solidFill>
                <a:srgbClr val="3B3B3B"/>
              </a:solidFill>
            </a:endParaRPr>
          </a:p>
          <a:p>
            <a:pPr marL="800100" lvl="1" indent="-342900" algn="just">
              <a:buFont typeface="+mj-lt"/>
              <a:buAutoNum type="alphaLcParenR"/>
            </a:pPr>
            <a:r>
              <a:rPr lang="en-US" sz="1600" b="1" dirty="0">
                <a:solidFill>
                  <a:srgbClr val="3B3B3B"/>
                </a:solidFill>
              </a:rPr>
              <a:t>Optimistic: </a:t>
            </a:r>
            <a:r>
              <a:rPr lang="en-US" sz="1600" dirty="0">
                <a:solidFill>
                  <a:srgbClr val="3B3B3B"/>
                </a:solidFill>
              </a:rPr>
              <a:t>competition won't decrease prices, that will grow with US inflation - 3.30% per year (</a:t>
            </a:r>
            <a:r>
              <a:rPr lang="en-US" sz="1600" dirty="0">
                <a:solidFill>
                  <a:srgbClr val="3B3B3B"/>
                </a:solidFill>
                <a:hlinkClick r:id="rId4">
                  <a:extLst>
                    <a:ext uri="{A12FA001-AC4F-418D-AE19-62706E023703}">
                      <ahyp:hlinkClr xmlns:ahyp="http://schemas.microsoft.com/office/drawing/2018/hyperlinkcolor" val="tx"/>
                    </a:ext>
                  </a:extLst>
                </a:hlinkClick>
              </a:rPr>
              <a:t>https://ycharts.com/indicators/us_expected_changes_in_inflation_rates_next_five_years#:~:text=Basic%20Info,long%20term%20average%20of%203.21%25</a:t>
            </a:r>
            <a:r>
              <a:rPr lang="en-US" sz="1600" dirty="0">
                <a:solidFill>
                  <a:srgbClr val="3B3B3B"/>
                </a:solidFill>
              </a:rPr>
              <a:t>)</a:t>
            </a:r>
            <a:endParaRPr lang="en-US" sz="1600" b="1" dirty="0">
              <a:solidFill>
                <a:srgbClr val="3B3B3B"/>
              </a:solidFill>
            </a:endParaRPr>
          </a:p>
          <a:p>
            <a:pPr marL="800100" lvl="1" indent="-342900" algn="just">
              <a:buFont typeface="+mj-lt"/>
              <a:buAutoNum type="alphaLcParenR"/>
            </a:pPr>
            <a:endParaRPr lang="en-US" sz="1600" b="1" dirty="0">
              <a:solidFill>
                <a:srgbClr val="3B3B3B"/>
              </a:solidFill>
            </a:endParaRPr>
          </a:p>
          <a:p>
            <a:pPr marL="342900" indent="-342900" algn="just">
              <a:buFont typeface="+mj-lt"/>
              <a:buAutoNum type="arabicPeriod"/>
            </a:pPr>
            <a:r>
              <a:rPr lang="en-US" sz="1600" b="1" dirty="0">
                <a:solidFill>
                  <a:srgbClr val="3B3B3B"/>
                </a:solidFill>
              </a:rPr>
              <a:t>Profit Margin:</a:t>
            </a:r>
            <a:endParaRPr lang="en-US" sz="1600" dirty="0">
              <a:solidFill>
                <a:srgbClr val="3B3B3B"/>
              </a:solidFill>
            </a:endParaRPr>
          </a:p>
          <a:p>
            <a:pPr marL="800100" lvl="1" indent="-342900" algn="just">
              <a:buFont typeface="+mj-lt"/>
              <a:buAutoNum type="alphaLcParenR"/>
            </a:pPr>
            <a:r>
              <a:rPr lang="en-US" sz="1600" b="1" dirty="0">
                <a:solidFill>
                  <a:srgbClr val="3B3B3B"/>
                </a:solidFill>
              </a:rPr>
              <a:t>Baseline: </a:t>
            </a:r>
            <a:r>
              <a:rPr lang="en-US" sz="1600" dirty="0">
                <a:solidFill>
                  <a:srgbClr val="3B3B3B"/>
                </a:solidFill>
              </a:rPr>
              <a:t>margin will recover partially from 2018 – 20% and 34% for Pink Cab and Yellow Cab, respectively</a:t>
            </a:r>
          </a:p>
          <a:p>
            <a:pPr marL="800100" lvl="1" indent="-342900" algn="just">
              <a:buFont typeface="+mj-lt"/>
              <a:buAutoNum type="alphaLcParenR"/>
            </a:pPr>
            <a:r>
              <a:rPr lang="en-US" sz="1600" b="1" dirty="0">
                <a:solidFill>
                  <a:srgbClr val="3B3B3B"/>
                </a:solidFill>
              </a:rPr>
              <a:t>Pessimistic:</a:t>
            </a:r>
            <a:r>
              <a:rPr lang="en-US" sz="1600" dirty="0">
                <a:solidFill>
                  <a:srgbClr val="3B3B3B"/>
                </a:solidFill>
              </a:rPr>
              <a:t> margin will continue to decrease due to competition and customer changed preferences after COVID-19 – 15% and 29% for Pink Cab and Yellow Cab, respectively</a:t>
            </a:r>
            <a:endParaRPr lang="en-US" sz="1600" b="1" dirty="0">
              <a:solidFill>
                <a:srgbClr val="3B3B3B"/>
              </a:solidFill>
            </a:endParaRPr>
          </a:p>
          <a:p>
            <a:pPr marL="800100" lvl="1" indent="-342900" algn="just">
              <a:buFont typeface="+mj-lt"/>
              <a:buAutoNum type="alphaLcParenR"/>
            </a:pPr>
            <a:r>
              <a:rPr lang="en-US" sz="1600" b="1" dirty="0">
                <a:solidFill>
                  <a:srgbClr val="3B3B3B"/>
                </a:solidFill>
              </a:rPr>
              <a:t>Optimistic:</a:t>
            </a:r>
            <a:r>
              <a:rPr lang="en-US" sz="1600" dirty="0">
                <a:solidFill>
                  <a:srgbClr val="3B3B3B"/>
                </a:solidFill>
              </a:rPr>
              <a:t> both Yellow and Pink will return to 2016 numbers of 36% and 22%, respectively</a:t>
            </a:r>
            <a:endParaRPr lang="en-US" sz="1600" b="1" dirty="0">
              <a:solidFill>
                <a:srgbClr val="3B3B3B"/>
              </a:solidFill>
            </a:endParaRPr>
          </a:p>
          <a:p>
            <a:pPr algn="just"/>
            <a:endParaRPr lang="en-US" sz="1600" b="1" dirty="0">
              <a:solidFill>
                <a:srgbClr val="3B3B3B"/>
              </a:solidFill>
            </a:endParaRPr>
          </a:p>
          <a:p>
            <a:pPr marL="800100" lvl="1" indent="-342900" algn="just">
              <a:buFont typeface="+mj-lt"/>
              <a:buAutoNum type="alphaLcParenR"/>
            </a:pPr>
            <a:endParaRPr lang="en-US" sz="1600" b="1" dirty="0">
              <a:solidFill>
                <a:srgbClr val="3B3B3B"/>
              </a:solidFill>
            </a:endParaRPr>
          </a:p>
        </p:txBody>
      </p:sp>
    </p:spTree>
    <p:extLst>
      <p:ext uri="{BB962C8B-B14F-4D97-AF65-F5344CB8AC3E}">
        <p14:creationId xmlns:p14="http://schemas.microsoft.com/office/powerpoint/2010/main" val="384460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pt-BR" sz="4800" b="1" dirty="0">
                <a:solidFill>
                  <a:srgbClr val="FF6600"/>
                </a:solidFill>
              </a:rPr>
              <a:t>2019 Profit </a:t>
            </a:r>
            <a:r>
              <a:rPr lang="pt-BR" sz="4800" b="1" dirty="0" err="1">
                <a:solidFill>
                  <a:srgbClr val="FF6600"/>
                </a:solidFill>
              </a:rPr>
              <a:t>Forecasting</a:t>
            </a:r>
            <a:endParaRPr lang="en-US" sz="4800" b="1" dirty="0">
              <a:solidFill>
                <a:srgbClr val="FF6600"/>
              </a:solidFill>
            </a:endParaRP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rgbClr val="FF6600"/>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7383439" y="1228274"/>
            <a:ext cx="4486956" cy="4770537"/>
          </a:xfrm>
          <a:prstGeom prst="rect">
            <a:avLst/>
          </a:prstGeom>
          <a:noFill/>
        </p:spPr>
        <p:txBody>
          <a:bodyPr wrap="square">
            <a:spAutoFit/>
          </a:bodyPr>
          <a:lstStyle/>
          <a:p>
            <a:pPr algn="just"/>
            <a:endParaRPr lang="en-US" sz="1600" dirty="0">
              <a:solidFill>
                <a:srgbClr val="4A5950"/>
              </a:solidFill>
            </a:endParaRPr>
          </a:p>
          <a:p>
            <a:pPr marL="285750" indent="-285750" algn="just">
              <a:buFont typeface="Arial" panose="020B0604020202020204" pitchFamily="34" charset="0"/>
              <a:buChar char="•"/>
            </a:pPr>
            <a:r>
              <a:rPr lang="en-US" sz="1600" dirty="0">
                <a:solidFill>
                  <a:srgbClr val="4A5950"/>
                </a:solidFill>
              </a:rPr>
              <a:t>As shown before, Yellow Cab’s average profit margin are far superior than Pink's throughout the whole year</a:t>
            </a:r>
          </a:p>
          <a:p>
            <a:pPr marL="285750" indent="-285750" algn="just">
              <a:buFont typeface="Arial" panose="020B0604020202020204" pitchFamily="34" charset="0"/>
              <a:buChar char="•"/>
            </a:pPr>
            <a:endParaRPr lang="en-US" sz="1600" dirty="0">
              <a:solidFill>
                <a:srgbClr val="4A5950"/>
              </a:solidFill>
            </a:endParaRPr>
          </a:p>
          <a:p>
            <a:pPr marL="285750" indent="-285750" algn="just">
              <a:buFont typeface="Arial" panose="020B0604020202020204" pitchFamily="34" charset="0"/>
              <a:buChar char="•"/>
            </a:pPr>
            <a:r>
              <a:rPr lang="en-US" sz="1600" dirty="0">
                <a:solidFill>
                  <a:srgbClr val="4A5950"/>
                </a:solidFill>
              </a:rPr>
              <a:t>Both companies’ margins seem to respond similarly to holidays, with increasing trends before and decreasing trends after them. The main difference can be seen after Easter, when Yellow Cab’s margin increases while Pink Cab’s sharply drops. This partially explains Yellow Cab’s higher profits during the 2</a:t>
            </a:r>
            <a:r>
              <a:rPr lang="en-US" sz="1600" baseline="30000" dirty="0">
                <a:solidFill>
                  <a:srgbClr val="4A5950"/>
                </a:solidFill>
              </a:rPr>
              <a:t>nd</a:t>
            </a:r>
            <a:r>
              <a:rPr lang="en-US" sz="1600" dirty="0">
                <a:solidFill>
                  <a:srgbClr val="4A5950"/>
                </a:solidFill>
              </a:rPr>
              <a:t> quarter of each year (plot from the previous slide).</a:t>
            </a:r>
          </a:p>
          <a:p>
            <a:pPr marL="285750" indent="-285750" algn="just">
              <a:buFont typeface="Arial" panose="020B0604020202020204" pitchFamily="34" charset="0"/>
              <a:buChar char="•"/>
            </a:pPr>
            <a:endParaRPr lang="en-US" sz="1600" dirty="0">
              <a:solidFill>
                <a:srgbClr val="4A5950"/>
              </a:solidFill>
            </a:endParaRPr>
          </a:p>
          <a:p>
            <a:pPr marL="285750" indent="-285750" algn="just">
              <a:buFont typeface="Arial" panose="020B0604020202020204" pitchFamily="34" charset="0"/>
              <a:buChar char="•"/>
            </a:pPr>
            <a:r>
              <a:rPr lang="en-US" sz="1600" dirty="0">
                <a:solidFill>
                  <a:srgbClr val="4A5950"/>
                </a:solidFill>
              </a:rPr>
              <a:t>Since the fluctuations are very similar, it is safe to conclude that the companies are subject to the same systematic risk and factors, so there are idiosyncratic factors that gives Yellow Cab a greater performance. </a:t>
            </a:r>
            <a:endParaRPr lang="pt-BR" sz="1600" dirty="0">
              <a:solidFill>
                <a:srgbClr val="4A5950"/>
              </a:solidFill>
            </a:endParaRPr>
          </a:p>
        </p:txBody>
      </p:sp>
      <p:sp>
        <p:nvSpPr>
          <p:cNvPr id="7" name="TextBox 6">
            <a:extLst>
              <a:ext uri="{FF2B5EF4-FFF2-40B4-BE49-F238E27FC236}">
                <a16:creationId xmlns:a16="http://schemas.microsoft.com/office/drawing/2014/main" id="{C2C35BE6-6E64-174D-4EB8-BB76E3E32412}"/>
              </a:ext>
            </a:extLst>
          </p:cNvPr>
          <p:cNvSpPr txBox="1"/>
          <p:nvPr/>
        </p:nvSpPr>
        <p:spPr>
          <a:xfrm>
            <a:off x="2568457" y="1038997"/>
            <a:ext cx="3065326" cy="369332"/>
          </a:xfrm>
          <a:prstGeom prst="rect">
            <a:avLst/>
          </a:prstGeom>
          <a:noFill/>
        </p:spPr>
        <p:txBody>
          <a:bodyPr wrap="none" rtlCol="0">
            <a:spAutoFit/>
          </a:bodyPr>
          <a:lstStyle/>
          <a:p>
            <a:r>
              <a:rPr lang="pt-BR" dirty="0"/>
              <a:t>2019 Profit Forecast </a:t>
            </a:r>
            <a:r>
              <a:rPr lang="pt-BR" dirty="0" err="1"/>
              <a:t>Scenarios</a:t>
            </a:r>
            <a:endParaRPr lang="en-US" dirty="0"/>
          </a:p>
        </p:txBody>
      </p:sp>
      <p:pic>
        <p:nvPicPr>
          <p:cNvPr id="22" name="Picture 21">
            <a:extLst>
              <a:ext uri="{FF2B5EF4-FFF2-40B4-BE49-F238E27FC236}">
                <a16:creationId xmlns:a16="http://schemas.microsoft.com/office/drawing/2014/main" id="{70314157-168D-3495-CE40-44289437C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52" y="859189"/>
            <a:ext cx="11512296" cy="5394960"/>
          </a:xfrm>
          <a:prstGeom prst="rect">
            <a:avLst/>
          </a:prstGeom>
        </p:spPr>
      </p:pic>
    </p:spTree>
    <p:extLst>
      <p:ext uri="{BB962C8B-B14F-4D97-AF65-F5344CB8AC3E}">
        <p14:creationId xmlns:p14="http://schemas.microsoft.com/office/powerpoint/2010/main" val="81346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pt-BR" sz="4800" b="1" dirty="0" err="1">
                <a:solidFill>
                  <a:srgbClr val="FF6600"/>
                </a:solidFill>
              </a:rPr>
              <a:t>Conclusion</a:t>
            </a:r>
            <a:endParaRPr lang="en-US" sz="4800" b="1" dirty="0">
              <a:solidFill>
                <a:srgbClr val="FF6600"/>
              </a:solidFill>
            </a:endParaRP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rgbClr val="FF6600"/>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392812" y="1121097"/>
            <a:ext cx="11406371" cy="5262979"/>
          </a:xfrm>
          <a:prstGeom prst="rect">
            <a:avLst/>
          </a:prstGeom>
          <a:noFill/>
        </p:spPr>
        <p:txBody>
          <a:bodyPr wrap="square">
            <a:spAutoFit/>
          </a:bodyPr>
          <a:lstStyle/>
          <a:p>
            <a:pPr marL="285750" indent="-285750" algn="just">
              <a:buFont typeface="Arial" panose="020B0604020202020204" pitchFamily="34" charset="0"/>
              <a:buChar char="•"/>
            </a:pPr>
            <a:r>
              <a:rPr lang="en-US" sz="1600" b="1" dirty="0">
                <a:solidFill>
                  <a:srgbClr val="3B3B3B"/>
                </a:solidFill>
              </a:rPr>
              <a:t>Industry Overall:</a:t>
            </a:r>
            <a:r>
              <a:rPr lang="en-US" sz="1600" dirty="0">
                <a:solidFill>
                  <a:srgbClr val="3B3B3B"/>
                </a:solidFill>
              </a:rPr>
              <a:t> the cab industry is facing many challenges that affect long-term profitability, such as increasing competition with ridesharing companies (i.e.: Uber) and government regulation </a:t>
            </a:r>
            <a:endParaRPr lang="en-US" sz="1600" b="1" dirty="0">
              <a:solidFill>
                <a:srgbClr val="3B3B3B"/>
              </a:solidFill>
            </a:endParaRPr>
          </a:p>
          <a:p>
            <a:pPr marL="285750" indent="-285750" algn="just">
              <a:buFont typeface="Arial" panose="020B0604020202020204" pitchFamily="34" charset="0"/>
              <a:buChar char="•"/>
            </a:pPr>
            <a:endParaRPr lang="en-US" sz="1600" b="1" dirty="0">
              <a:solidFill>
                <a:srgbClr val="3B3B3B"/>
              </a:solidFill>
            </a:endParaRPr>
          </a:p>
          <a:p>
            <a:pPr marL="285750" indent="-285750" algn="just">
              <a:buFont typeface="Arial" panose="020B0604020202020204" pitchFamily="34" charset="0"/>
              <a:buChar char="•"/>
            </a:pPr>
            <a:r>
              <a:rPr lang="en-US" sz="1600" b="1" dirty="0">
                <a:solidFill>
                  <a:srgbClr val="3B3B3B"/>
                </a:solidFill>
              </a:rPr>
              <a:t>Price Charged:</a:t>
            </a:r>
            <a:r>
              <a:rPr lang="en-US" sz="1600" dirty="0">
                <a:solidFill>
                  <a:srgbClr val="3B3B3B"/>
                </a:solidFill>
              </a:rPr>
              <a:t> Yellow Cab’s premium service allows them to charge 48% more than Pink Cab</a:t>
            </a:r>
          </a:p>
          <a:p>
            <a:pPr marL="285750" indent="-285750" algn="just">
              <a:buFont typeface="Arial" panose="020B0604020202020204" pitchFamily="34" charset="0"/>
              <a:buChar char="•"/>
            </a:pPr>
            <a:endParaRPr lang="en-US" sz="1600" b="1" dirty="0">
              <a:solidFill>
                <a:srgbClr val="3B3B3B"/>
              </a:solidFill>
            </a:endParaRPr>
          </a:p>
          <a:p>
            <a:pPr marL="285750" indent="-285750" algn="just">
              <a:buFont typeface="Arial" panose="020B0604020202020204" pitchFamily="34" charset="0"/>
              <a:buChar char="•"/>
            </a:pPr>
            <a:r>
              <a:rPr lang="en-US" sz="1600" b="1" dirty="0">
                <a:solidFill>
                  <a:srgbClr val="3B3B3B"/>
                </a:solidFill>
              </a:rPr>
              <a:t>Number of Trips: </a:t>
            </a:r>
            <a:r>
              <a:rPr lang="en-US" sz="1600" dirty="0">
                <a:solidFill>
                  <a:srgbClr val="3B3B3B"/>
                </a:solidFill>
              </a:rPr>
              <a:t>despite higher prices, Yellow Cab’s total trips were more than triple than the number of rides made by Pink Cab</a:t>
            </a:r>
            <a:endParaRPr lang="en-US" sz="1600" b="1" dirty="0">
              <a:solidFill>
                <a:srgbClr val="3B3B3B"/>
              </a:solidFill>
            </a:endParaRPr>
          </a:p>
          <a:p>
            <a:pPr marL="285750" indent="-285750" algn="just">
              <a:buFont typeface="Arial" panose="020B0604020202020204" pitchFamily="34" charset="0"/>
              <a:buChar char="•"/>
            </a:pPr>
            <a:endParaRPr lang="en-US" sz="1600" b="1" dirty="0">
              <a:solidFill>
                <a:srgbClr val="3B3B3B"/>
              </a:solidFill>
            </a:endParaRPr>
          </a:p>
          <a:p>
            <a:pPr marL="285750" indent="-285750" algn="just">
              <a:buFont typeface="Arial" panose="020B0604020202020204" pitchFamily="34" charset="0"/>
              <a:buChar char="•"/>
            </a:pPr>
            <a:r>
              <a:rPr lang="en-US" sz="1600" b="1" dirty="0">
                <a:solidFill>
                  <a:srgbClr val="3B3B3B"/>
                </a:solidFill>
              </a:rPr>
              <a:t>Profit:</a:t>
            </a:r>
            <a:r>
              <a:rPr lang="en-US" sz="1600" dirty="0">
                <a:solidFill>
                  <a:srgbClr val="3B3B3B"/>
                </a:solidFill>
              </a:rPr>
              <a:t> Yellow Cab’s annual profits are more than 8 times Pink Cab’s, with a 150% higher profit per ride and proportionally fewer unprofitable trips (5% of all trips, versus 13% of Pink Cab)</a:t>
            </a:r>
            <a:endParaRPr lang="en-US" sz="1600" b="1" dirty="0">
              <a:solidFill>
                <a:srgbClr val="3B3B3B"/>
              </a:solidFill>
            </a:endParaRPr>
          </a:p>
          <a:p>
            <a:pPr marL="285750" indent="-285750" algn="just">
              <a:buFont typeface="Arial" panose="020B0604020202020204" pitchFamily="34" charset="0"/>
              <a:buChar char="•"/>
            </a:pPr>
            <a:endParaRPr lang="en-US" sz="1600" b="1" dirty="0">
              <a:solidFill>
                <a:srgbClr val="3B3B3B"/>
              </a:solidFill>
            </a:endParaRPr>
          </a:p>
          <a:p>
            <a:pPr marL="285750" indent="-285750" algn="just">
              <a:buFont typeface="Arial" panose="020B0604020202020204" pitchFamily="34" charset="0"/>
              <a:buChar char="•"/>
            </a:pPr>
            <a:r>
              <a:rPr lang="en-US" sz="1600" b="1" dirty="0">
                <a:solidFill>
                  <a:srgbClr val="3B3B3B"/>
                </a:solidFill>
              </a:rPr>
              <a:t>Margin:</a:t>
            </a:r>
            <a:r>
              <a:rPr lang="en-US" sz="1600" dirty="0">
                <a:solidFill>
                  <a:srgbClr val="3B3B3B"/>
                </a:solidFill>
              </a:rPr>
              <a:t> overall profit margin has dropped significantly, but Yellow Cab’s margin is 84% higher than Pink Cab’s and decreased less </a:t>
            </a:r>
            <a:br>
              <a:rPr lang="en-US" sz="1600" dirty="0">
                <a:solidFill>
                  <a:srgbClr val="3B3B3B"/>
                </a:solidFill>
              </a:rPr>
            </a:br>
            <a:r>
              <a:rPr lang="en-US" sz="1600" dirty="0">
                <a:solidFill>
                  <a:srgbClr val="3B3B3B"/>
                </a:solidFill>
              </a:rPr>
              <a:t>(-10% versus -19% of Pink Cab)</a:t>
            </a:r>
            <a:endParaRPr lang="en-US" sz="1600" b="1" dirty="0">
              <a:solidFill>
                <a:srgbClr val="3B3B3B"/>
              </a:solidFill>
            </a:endParaRPr>
          </a:p>
          <a:p>
            <a:pPr marL="285750" indent="-285750" algn="just">
              <a:buFont typeface="Arial" panose="020B0604020202020204" pitchFamily="34" charset="0"/>
              <a:buChar char="•"/>
            </a:pPr>
            <a:endParaRPr lang="en-US" sz="1600" b="1" dirty="0">
              <a:solidFill>
                <a:srgbClr val="3B3B3B"/>
              </a:solidFill>
            </a:endParaRPr>
          </a:p>
          <a:p>
            <a:pPr marL="285750" indent="-285750" algn="just">
              <a:buFont typeface="Arial" panose="020B0604020202020204" pitchFamily="34" charset="0"/>
              <a:buChar char="•"/>
            </a:pPr>
            <a:r>
              <a:rPr lang="en-US" sz="1600" b="1" dirty="0">
                <a:solidFill>
                  <a:srgbClr val="3B3B3B"/>
                </a:solidFill>
              </a:rPr>
              <a:t>Seasonality:</a:t>
            </a:r>
            <a:r>
              <a:rPr lang="en-US" sz="1600" dirty="0">
                <a:solidFill>
                  <a:srgbClr val="3B3B3B"/>
                </a:solidFill>
              </a:rPr>
              <a:t> Yellow Cab better responds to seasonality and performs better after holidays than Pink Cab</a:t>
            </a:r>
            <a:endParaRPr lang="en-US" sz="1600" b="1" dirty="0">
              <a:solidFill>
                <a:srgbClr val="3B3B3B"/>
              </a:solidFill>
            </a:endParaRPr>
          </a:p>
          <a:p>
            <a:pPr marL="285750" indent="-285750" algn="just">
              <a:buFont typeface="Arial" panose="020B0604020202020204" pitchFamily="34" charset="0"/>
              <a:buChar char="•"/>
            </a:pPr>
            <a:endParaRPr lang="en-US" sz="1600" b="1" dirty="0">
              <a:solidFill>
                <a:srgbClr val="3B3B3B"/>
              </a:solidFill>
            </a:endParaRPr>
          </a:p>
          <a:p>
            <a:pPr marL="285750" indent="-285750" algn="just">
              <a:buFont typeface="Arial" panose="020B0604020202020204" pitchFamily="34" charset="0"/>
              <a:buChar char="•"/>
            </a:pPr>
            <a:r>
              <a:rPr lang="en-US" sz="1600" b="1" dirty="0">
                <a:solidFill>
                  <a:srgbClr val="3B3B3B"/>
                </a:solidFill>
              </a:rPr>
              <a:t>Forecasting:</a:t>
            </a:r>
            <a:r>
              <a:rPr lang="en-US" sz="1600" dirty="0">
                <a:solidFill>
                  <a:srgbClr val="3B3B3B"/>
                </a:solidFill>
              </a:rPr>
              <a:t> baseline growth for 2019 is slightly positive due to poor market conditions, but Yellow Cab shows much more potential upside if the company is able to fight ridesharing competition with its premium service.</a:t>
            </a:r>
            <a:endParaRPr lang="en-US" sz="1600" b="1" dirty="0">
              <a:solidFill>
                <a:srgbClr val="3B3B3B"/>
              </a:solidFill>
            </a:endParaRPr>
          </a:p>
          <a:p>
            <a:pPr marL="285750" indent="-285750" algn="just">
              <a:buFont typeface="Arial" panose="020B0604020202020204" pitchFamily="34" charset="0"/>
              <a:buChar char="•"/>
            </a:pPr>
            <a:endParaRPr lang="en-US" sz="1600" b="1" dirty="0">
              <a:solidFill>
                <a:srgbClr val="3B3B3B"/>
              </a:solidFill>
            </a:endParaRPr>
          </a:p>
          <a:p>
            <a:pPr algn="just"/>
            <a:r>
              <a:rPr lang="en-US" sz="1600" b="1" dirty="0">
                <a:solidFill>
                  <a:srgbClr val="3B3B3B"/>
                </a:solidFill>
              </a:rPr>
              <a:t>After analyzing these and other aspects, </a:t>
            </a:r>
            <a:r>
              <a:rPr lang="en-US" sz="1600" b="1" dirty="0">
                <a:solidFill>
                  <a:srgbClr val="EE6000"/>
                </a:solidFill>
              </a:rPr>
              <a:t>we recommend the investment on Yellow Cab</a:t>
            </a:r>
            <a:r>
              <a:rPr lang="en-US" sz="1600" b="1" dirty="0">
                <a:solidFill>
                  <a:srgbClr val="3B3B3B"/>
                </a:solidFill>
              </a:rPr>
              <a:t>, since the company consistently outperforms its competitors and is more resilient to market changes and is better placed to maintain profitability in a very competitive industry.</a:t>
            </a:r>
          </a:p>
          <a:p>
            <a:pPr marL="285750" indent="-285750" algn="just">
              <a:buFont typeface="Arial" panose="020B0604020202020204" pitchFamily="34" charset="0"/>
              <a:buChar char="•"/>
            </a:pPr>
            <a:endParaRPr lang="en-US" sz="1600" b="1" dirty="0">
              <a:solidFill>
                <a:srgbClr val="3B3B3B"/>
              </a:solidFill>
            </a:endParaRPr>
          </a:p>
        </p:txBody>
      </p:sp>
    </p:spTree>
    <p:extLst>
      <p:ext uri="{BB962C8B-B14F-4D97-AF65-F5344CB8AC3E}">
        <p14:creationId xmlns:p14="http://schemas.microsoft.com/office/powerpoint/2010/main" val="202802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17448E-D1A3-AE11-64C7-EA103C754661}"/>
              </a:ext>
            </a:extLst>
          </p:cNvPr>
          <p:cNvSpPr/>
          <p:nvPr/>
        </p:nvSpPr>
        <p:spPr>
          <a:xfrm>
            <a:off x="-3" y="-312820"/>
            <a:ext cx="12192002" cy="7190224"/>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 y="2828835"/>
            <a:ext cx="12192003" cy="1200329"/>
          </a:xfrm>
          <a:prstGeom prst="rect">
            <a:avLst/>
          </a:prstGeom>
          <a:solidFill>
            <a:srgbClr val="3B3B3B"/>
          </a:solidFill>
        </p:spPr>
        <p:txBody>
          <a:bodyPr wrap="square" rtlCol="0" anchor="ctr">
            <a:spAutoFit/>
          </a:bodyPr>
          <a:lstStyle/>
          <a:p>
            <a:pPr algn="ctr"/>
            <a:r>
              <a:rPr lang="en-US" sz="7200" dirty="0">
                <a:solidFill>
                  <a:srgbClr val="FF6600"/>
                </a:solidFill>
              </a:rPr>
              <a:t>Thank you!</a:t>
            </a:r>
          </a:p>
        </p:txBody>
      </p:sp>
    </p:spTree>
    <p:extLst>
      <p:ext uri="{BB962C8B-B14F-4D97-AF65-F5344CB8AC3E}">
        <p14:creationId xmlns:p14="http://schemas.microsoft.com/office/powerpoint/2010/main" val="180146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354120" y="354118"/>
            <a:ext cx="6858002" cy="6149765"/>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042235" y="0"/>
            <a:ext cx="6149765" cy="6858000"/>
          </a:xfrm>
        </p:spPr>
        <p:txBody>
          <a:bodyPr vert="horz" anchor="ctr">
            <a:normAutofit/>
          </a:bodyPr>
          <a:lstStyle/>
          <a:p>
            <a:pPr marL="1885950" lvl="3" indent="-514350" algn="l">
              <a:buFont typeface="+mj-lt"/>
              <a:buAutoNum type="arabicPeriod"/>
            </a:pPr>
            <a:r>
              <a:rPr lang="en-US" sz="2800" dirty="0">
                <a:solidFill>
                  <a:srgbClr val="FF6600"/>
                </a:solidFill>
              </a:rPr>
              <a:t>Case Summary</a:t>
            </a:r>
          </a:p>
          <a:p>
            <a:pPr marL="1885950" lvl="3" indent="-514350" algn="just">
              <a:buFont typeface="+mj-lt"/>
              <a:buAutoNum type="arabicPeriod"/>
            </a:pPr>
            <a:r>
              <a:rPr lang="en-US" sz="2800" dirty="0">
                <a:solidFill>
                  <a:srgbClr val="FF6600"/>
                </a:solidFill>
              </a:rPr>
              <a:t>Industry Overview</a:t>
            </a:r>
          </a:p>
          <a:p>
            <a:pPr marL="1885950" lvl="3" indent="-514350" algn="just">
              <a:buFont typeface="+mj-lt"/>
              <a:buAutoNum type="arabicPeriod"/>
            </a:pPr>
            <a:r>
              <a:rPr lang="en-US" sz="2800" dirty="0">
                <a:solidFill>
                  <a:srgbClr val="FF6600"/>
                </a:solidFill>
              </a:rPr>
              <a:t>Database</a:t>
            </a:r>
          </a:p>
          <a:p>
            <a:pPr marL="1885950" lvl="3" indent="-514350" algn="just">
              <a:buFont typeface="+mj-lt"/>
              <a:buAutoNum type="arabicPeriod"/>
            </a:pPr>
            <a:r>
              <a:rPr lang="en-US" sz="2800" dirty="0">
                <a:solidFill>
                  <a:srgbClr val="FF6600"/>
                </a:solidFill>
              </a:rPr>
              <a:t>EDA</a:t>
            </a:r>
          </a:p>
          <a:p>
            <a:pPr marL="1885950" lvl="3" indent="-514350" algn="just">
              <a:buFont typeface="+mj-lt"/>
              <a:buAutoNum type="arabicPeriod"/>
            </a:pPr>
            <a:r>
              <a:rPr lang="en-US" sz="2800" dirty="0">
                <a:solidFill>
                  <a:srgbClr val="FF6600"/>
                </a:solidFill>
              </a:rPr>
              <a:t>Forecasting</a:t>
            </a:r>
          </a:p>
          <a:p>
            <a:pPr marL="1885950" lvl="3" indent="-514350" algn="just">
              <a:buFont typeface="+mj-lt"/>
              <a:buAutoNum type="arabicPeriod"/>
            </a:pPr>
            <a:r>
              <a:rPr lang="en-US" sz="2800" dirty="0">
                <a:solidFill>
                  <a:srgbClr val="FF6600"/>
                </a:solidFill>
              </a:rPr>
              <a:t>Recommendations</a:t>
            </a:r>
          </a:p>
        </p:txBody>
      </p:sp>
      <p:pic>
        <p:nvPicPr>
          <p:cNvPr id="5" name="Picture 4">
            <a:extLst>
              <a:ext uri="{FF2B5EF4-FFF2-40B4-BE49-F238E27FC236}">
                <a16:creationId xmlns:a16="http://schemas.microsoft.com/office/drawing/2014/main" id="{4B20FF4A-900F-B5E1-391B-8B5B28A11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en-US" sz="4800" b="1" dirty="0">
                <a:solidFill>
                  <a:srgbClr val="FF6600"/>
                </a:solidFill>
              </a:rPr>
              <a:t>G2M Case Study</a:t>
            </a: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20" name="TextBox 19">
            <a:extLst>
              <a:ext uri="{FF2B5EF4-FFF2-40B4-BE49-F238E27FC236}">
                <a16:creationId xmlns:a16="http://schemas.microsoft.com/office/drawing/2014/main" id="{E2FDEF83-B7F1-81F9-F509-C7DD7154E4E8}"/>
              </a:ext>
            </a:extLst>
          </p:cNvPr>
          <p:cNvSpPr txBox="1"/>
          <p:nvPr/>
        </p:nvSpPr>
        <p:spPr>
          <a:xfrm>
            <a:off x="218364" y="1325188"/>
            <a:ext cx="11709779" cy="3139321"/>
          </a:xfrm>
          <a:prstGeom prst="rect">
            <a:avLst/>
          </a:prstGeom>
          <a:noFill/>
        </p:spPr>
        <p:txBody>
          <a:bodyPr wrap="square">
            <a:spAutoFit/>
          </a:bodyPr>
          <a:lstStyle/>
          <a:p>
            <a:pPr algn="just"/>
            <a:r>
              <a:rPr lang="en-US" b="1" dirty="0">
                <a:solidFill>
                  <a:srgbClr val="4A5950"/>
                </a:solidFill>
                <a:effectLst/>
              </a:rPr>
              <a:t>The Client</a:t>
            </a:r>
          </a:p>
          <a:p>
            <a:pPr algn="just"/>
            <a:endParaRPr lang="en-US" dirty="0"/>
          </a:p>
          <a:p>
            <a:pPr marL="285750" indent="-285750" algn="just">
              <a:buFont typeface="Arial" panose="020B0604020202020204" pitchFamily="34" charset="0"/>
              <a:buChar char="•"/>
            </a:pPr>
            <a:r>
              <a:rPr lang="en-US" dirty="0">
                <a:solidFill>
                  <a:srgbClr val="4A5950"/>
                </a:solidFill>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just"/>
            <a:endParaRPr lang="en-US" dirty="0"/>
          </a:p>
          <a:p>
            <a:pPr algn="just"/>
            <a:r>
              <a:rPr lang="en-US" b="1" dirty="0">
                <a:solidFill>
                  <a:srgbClr val="4A5950"/>
                </a:solidFill>
                <a:effectLst/>
              </a:rPr>
              <a:t>Project delivery:</a:t>
            </a:r>
          </a:p>
          <a:p>
            <a:pPr algn="just"/>
            <a:endParaRPr lang="en-US" b="1" dirty="0">
              <a:solidFill>
                <a:srgbClr val="4A5950"/>
              </a:solidFill>
            </a:endParaRPr>
          </a:p>
          <a:p>
            <a:pPr marL="285750" indent="-285750" algn="just">
              <a:buFont typeface="Arial" panose="020B0604020202020204" pitchFamily="34" charset="0"/>
              <a:buChar char="•"/>
            </a:pPr>
            <a:r>
              <a:rPr lang="en-US" dirty="0">
                <a:solidFill>
                  <a:srgbClr val="4A5950"/>
                </a:solidFill>
              </a:rPr>
              <a:t>From an extensive market research and analysis of cab industry data from 2 companies (Yellow Cab and Pink Cab), we hope to assess the pros and cons of the current cab market, its competitive dynamics and future trends</a:t>
            </a:r>
          </a:p>
          <a:p>
            <a:pPr marL="285750" indent="-285750" algn="just">
              <a:buFont typeface="Arial" panose="020B0604020202020204" pitchFamily="34" charset="0"/>
              <a:buChar char="•"/>
            </a:pPr>
            <a:r>
              <a:rPr lang="en-US" dirty="0">
                <a:solidFill>
                  <a:srgbClr val="4A5950"/>
                </a:solidFill>
                <a:effectLst/>
              </a:rPr>
              <a:t>Based on an exploratory data analysis</a:t>
            </a:r>
            <a:r>
              <a:rPr lang="en-US" dirty="0">
                <a:solidFill>
                  <a:srgbClr val="4A5950"/>
                </a:solidFill>
              </a:rPr>
              <a:t>, we give investment recommendations, explaining the potential risks and returns</a:t>
            </a:r>
            <a:endParaRPr lang="en-US" dirty="0">
              <a:effectLst/>
            </a:endParaRPr>
          </a:p>
        </p:txBody>
      </p:sp>
    </p:spTree>
    <p:extLst>
      <p:ext uri="{BB962C8B-B14F-4D97-AF65-F5344CB8AC3E}">
        <p14:creationId xmlns:p14="http://schemas.microsoft.com/office/powerpoint/2010/main" val="416806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en-US" sz="4800" b="1" dirty="0">
                <a:solidFill>
                  <a:srgbClr val="FF6600"/>
                </a:solidFill>
              </a:rPr>
              <a:t>US Cab Industry</a:t>
            </a: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rgbClr val="FF6600"/>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218365" y="1325188"/>
            <a:ext cx="5500047" cy="4801314"/>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4A5950"/>
                </a:solidFill>
                <a:effectLst/>
              </a:rPr>
              <a:t>Global market: US$ 69 billion in 2019</a:t>
            </a:r>
          </a:p>
          <a:p>
            <a:pPr marL="285750" indent="-285750" algn="just">
              <a:buFont typeface="Arial" panose="020B0604020202020204" pitchFamily="34" charset="0"/>
              <a:buChar char="•"/>
            </a:pPr>
            <a:endParaRPr lang="en-US" dirty="0">
              <a:solidFill>
                <a:srgbClr val="4A5950"/>
              </a:solidFill>
            </a:endParaRPr>
          </a:p>
          <a:p>
            <a:pPr marL="285750" indent="-285750" algn="just">
              <a:buFont typeface="Arial" panose="020B0604020202020204" pitchFamily="34" charset="0"/>
              <a:buChar char="•"/>
            </a:pPr>
            <a:r>
              <a:rPr lang="en-US" dirty="0">
                <a:solidFill>
                  <a:srgbClr val="4A5950"/>
                </a:solidFill>
              </a:rPr>
              <a:t>E</a:t>
            </a:r>
            <a:r>
              <a:rPr lang="en-US" dirty="0">
                <a:solidFill>
                  <a:srgbClr val="4A5950"/>
                </a:solidFill>
                <a:effectLst/>
              </a:rPr>
              <a:t>xpected to reach US$ 120 billion in 2027 (CAGR 12%)</a:t>
            </a:r>
          </a:p>
          <a:p>
            <a:pPr marL="285750" indent="-285750" algn="just">
              <a:buFont typeface="Arial" panose="020B0604020202020204" pitchFamily="34" charset="0"/>
              <a:buChar char="•"/>
            </a:pPr>
            <a:endParaRPr lang="en-US" dirty="0">
              <a:solidFill>
                <a:srgbClr val="4A5950"/>
              </a:solidFill>
            </a:endParaRPr>
          </a:p>
          <a:p>
            <a:pPr marL="285750" indent="-285750" algn="just">
              <a:buFont typeface="Arial" panose="020B0604020202020204" pitchFamily="34" charset="0"/>
              <a:buChar char="•"/>
            </a:pPr>
            <a:r>
              <a:rPr lang="en-US" dirty="0">
                <a:solidFill>
                  <a:srgbClr val="4A5950"/>
                </a:solidFill>
              </a:rPr>
              <a:t>Deeply affected by COVID-19, that changed customer preferences</a:t>
            </a:r>
          </a:p>
          <a:p>
            <a:pPr marL="285750" indent="-285750" algn="just">
              <a:buFont typeface="Arial" panose="020B0604020202020204" pitchFamily="34" charset="0"/>
              <a:buChar char="•"/>
            </a:pPr>
            <a:endParaRPr lang="en-US" dirty="0">
              <a:solidFill>
                <a:srgbClr val="4A5950"/>
              </a:solidFill>
              <a:effectLst/>
            </a:endParaRPr>
          </a:p>
          <a:p>
            <a:pPr marL="285750" indent="-285750" algn="just">
              <a:buFont typeface="Arial" panose="020B0604020202020204" pitchFamily="34" charset="0"/>
              <a:buChar char="•"/>
            </a:pPr>
            <a:r>
              <a:rPr lang="en-US" dirty="0">
                <a:solidFill>
                  <a:srgbClr val="4A5950"/>
                </a:solidFill>
                <a:effectLst/>
              </a:rPr>
              <a:t>Market trends:</a:t>
            </a:r>
          </a:p>
          <a:p>
            <a:pPr marL="742950" lvl="1" indent="-285750" algn="just">
              <a:buClr>
                <a:srgbClr val="00B050"/>
              </a:buClr>
              <a:buSzPct val="120000"/>
              <a:buFont typeface="Calibri" panose="020F0502020204030204" pitchFamily="34" charset="0"/>
              <a:buChar char="+"/>
            </a:pPr>
            <a:r>
              <a:rPr lang="en-US" dirty="0">
                <a:solidFill>
                  <a:srgbClr val="4A5950"/>
                </a:solidFill>
                <a:effectLst/>
              </a:rPr>
              <a:t>Growing </a:t>
            </a:r>
            <a:r>
              <a:rPr lang="en-US" dirty="0">
                <a:solidFill>
                  <a:srgbClr val="4A5950"/>
                </a:solidFill>
              </a:rPr>
              <a:t>demand for online cab booking and online payment</a:t>
            </a:r>
          </a:p>
          <a:p>
            <a:pPr marL="742950" lvl="1" indent="-285750" algn="just">
              <a:buClr>
                <a:srgbClr val="00B050"/>
              </a:buClr>
              <a:buSzPct val="120000"/>
              <a:buFont typeface="Calibri" panose="020F0502020204030204" pitchFamily="34" charset="0"/>
              <a:buChar char="+"/>
            </a:pPr>
            <a:r>
              <a:rPr lang="en-US" dirty="0">
                <a:solidFill>
                  <a:srgbClr val="4A5950"/>
                </a:solidFill>
                <a:effectLst/>
              </a:rPr>
              <a:t>Increase of cost of vehicle ownership</a:t>
            </a:r>
          </a:p>
          <a:p>
            <a:pPr marL="742950" lvl="1" indent="-285750" algn="just">
              <a:buClr>
                <a:srgbClr val="00B050"/>
              </a:buClr>
              <a:buSzPct val="120000"/>
              <a:buFont typeface="Calibri" panose="020F0502020204030204" pitchFamily="34" charset="0"/>
              <a:buChar char="+"/>
            </a:pPr>
            <a:r>
              <a:rPr lang="en-US" dirty="0">
                <a:solidFill>
                  <a:srgbClr val="4A5950"/>
                </a:solidFill>
              </a:rPr>
              <a:t>Popularization of autonomous and electric vehicles</a:t>
            </a:r>
          </a:p>
          <a:p>
            <a:pPr marL="742950" lvl="1" indent="-285750" algn="just">
              <a:buClr>
                <a:srgbClr val="FF0000"/>
              </a:buClr>
              <a:buSzPct val="120000"/>
              <a:buFont typeface="Calibri" panose="020F0502020204030204" pitchFamily="34" charset="0"/>
              <a:buChar char="-"/>
            </a:pPr>
            <a:r>
              <a:rPr lang="en-US" dirty="0">
                <a:solidFill>
                  <a:srgbClr val="4A5950"/>
                </a:solidFill>
              </a:rPr>
              <a:t>Increasing competition of ridesharing services (i.e.: Uber)</a:t>
            </a:r>
          </a:p>
          <a:p>
            <a:pPr marL="742950" lvl="1" indent="-285750" algn="just">
              <a:buClr>
                <a:srgbClr val="FF0000"/>
              </a:buClr>
              <a:buSzPct val="120000"/>
              <a:buFont typeface="Calibri" panose="020F0502020204030204" pitchFamily="34" charset="0"/>
              <a:buChar char="-"/>
            </a:pPr>
            <a:r>
              <a:rPr lang="en-US" dirty="0">
                <a:solidFill>
                  <a:srgbClr val="4A5950"/>
                </a:solidFill>
              </a:rPr>
              <a:t>Government regulation</a:t>
            </a:r>
          </a:p>
          <a:p>
            <a:pPr marL="742950" lvl="1" indent="-285750" algn="just">
              <a:buClr>
                <a:srgbClr val="FF0000"/>
              </a:buClr>
              <a:buSzPct val="120000"/>
              <a:buFont typeface="Calibri" panose="020F0502020204030204" pitchFamily="34" charset="0"/>
              <a:buChar char="-"/>
            </a:pPr>
            <a:r>
              <a:rPr lang="en-US" dirty="0">
                <a:solidFill>
                  <a:srgbClr val="4A5950"/>
                </a:solidFill>
                <a:effectLst/>
              </a:rPr>
              <a:t>Improvement of public transportation</a:t>
            </a:r>
          </a:p>
        </p:txBody>
      </p:sp>
      <p:graphicFrame>
        <p:nvGraphicFramePr>
          <p:cNvPr id="18" name="Chart 17">
            <a:extLst>
              <a:ext uri="{FF2B5EF4-FFF2-40B4-BE49-F238E27FC236}">
                <a16:creationId xmlns:a16="http://schemas.microsoft.com/office/drawing/2014/main" id="{15B19CEE-F77A-E5A4-5362-A34F8FD0701C}"/>
              </a:ext>
            </a:extLst>
          </p:cNvPr>
          <p:cNvGraphicFramePr>
            <a:graphicFrameLocks/>
          </p:cNvGraphicFramePr>
          <p:nvPr>
            <p:extLst>
              <p:ext uri="{D42A27DB-BD31-4B8C-83A1-F6EECF244321}">
                <p14:modId xmlns:p14="http://schemas.microsoft.com/office/powerpoint/2010/main" val="920743298"/>
              </p:ext>
            </p:extLst>
          </p:nvPr>
        </p:nvGraphicFramePr>
        <p:xfrm>
          <a:off x="6095997" y="1104761"/>
          <a:ext cx="5750259" cy="48013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244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en-US" sz="4800" b="1" dirty="0">
                <a:solidFill>
                  <a:srgbClr val="FF6600"/>
                </a:solidFill>
              </a:rPr>
              <a:t>Database</a:t>
            </a: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rgbClr val="FF6600"/>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545911" y="1325188"/>
            <a:ext cx="4279723" cy="4524315"/>
          </a:xfrm>
          <a:prstGeom prst="rect">
            <a:avLst/>
          </a:prstGeom>
          <a:noFill/>
        </p:spPr>
        <p:txBody>
          <a:bodyPr wrap="square">
            <a:spAutoFit/>
          </a:bodyPr>
          <a:lstStyle/>
          <a:p>
            <a:pPr algn="just"/>
            <a:r>
              <a:rPr lang="en-US" sz="1600" b="1" dirty="0">
                <a:solidFill>
                  <a:srgbClr val="4A5950"/>
                </a:solidFill>
                <a:effectLst/>
              </a:rPr>
              <a:t>Datasets &amp; Data Preprocessing:</a:t>
            </a:r>
          </a:p>
          <a:p>
            <a:pPr marL="285750" indent="-285750" algn="just">
              <a:buFont typeface="Arial" panose="020B0604020202020204" pitchFamily="34" charset="0"/>
              <a:buChar char="•"/>
            </a:pPr>
            <a:r>
              <a:rPr lang="en-US" sz="1600" dirty="0">
                <a:solidFill>
                  <a:srgbClr val="4A5950"/>
                </a:solidFill>
                <a:effectLst/>
              </a:rPr>
              <a:t>Cab_Data.csv – trip details</a:t>
            </a:r>
          </a:p>
          <a:p>
            <a:pPr marL="285750" indent="-285750" algn="just">
              <a:buFont typeface="Arial" panose="020B0604020202020204" pitchFamily="34" charset="0"/>
              <a:buChar char="•"/>
            </a:pPr>
            <a:r>
              <a:rPr lang="en-US" sz="1600" dirty="0">
                <a:solidFill>
                  <a:srgbClr val="4A5950"/>
                </a:solidFill>
                <a:effectLst/>
              </a:rPr>
              <a:t>Customer_ID.csv – customer information</a:t>
            </a:r>
          </a:p>
          <a:p>
            <a:pPr marL="285750" indent="-285750" algn="just">
              <a:buFont typeface="Arial" panose="020B0604020202020204" pitchFamily="34" charset="0"/>
              <a:buChar char="•"/>
            </a:pPr>
            <a:r>
              <a:rPr lang="en-US" sz="1600" dirty="0">
                <a:solidFill>
                  <a:srgbClr val="4A5950"/>
                </a:solidFill>
                <a:effectLst/>
              </a:rPr>
              <a:t>Transaction_ID.csv – transaction details</a:t>
            </a:r>
          </a:p>
          <a:p>
            <a:pPr marL="285750" indent="-285750" algn="just">
              <a:buFont typeface="Arial" panose="020B0604020202020204" pitchFamily="34" charset="0"/>
              <a:buChar char="•"/>
            </a:pPr>
            <a:r>
              <a:rPr lang="en-US" sz="1600" dirty="0">
                <a:solidFill>
                  <a:srgbClr val="4A5950"/>
                </a:solidFill>
                <a:effectLst/>
              </a:rPr>
              <a:t>City.csv – users and population per city</a:t>
            </a:r>
          </a:p>
          <a:p>
            <a:pPr algn="just"/>
            <a:endParaRPr lang="en-US" sz="1600" dirty="0">
              <a:solidFill>
                <a:srgbClr val="4A5950"/>
              </a:solidFill>
              <a:effectLst/>
            </a:endParaRPr>
          </a:p>
          <a:p>
            <a:pPr algn="just"/>
            <a:r>
              <a:rPr lang="en-US" sz="1600" b="1" dirty="0">
                <a:solidFill>
                  <a:srgbClr val="4A5950"/>
                </a:solidFill>
                <a:effectLst/>
              </a:rPr>
              <a:t>Final database:</a:t>
            </a:r>
          </a:p>
          <a:p>
            <a:pPr marL="285750" indent="-285750" algn="just">
              <a:buFont typeface="Arial" panose="020B0604020202020204" pitchFamily="34" charset="0"/>
              <a:buChar char="•"/>
            </a:pPr>
            <a:r>
              <a:rPr lang="en-US" sz="1600" dirty="0" err="1">
                <a:solidFill>
                  <a:srgbClr val="4A5950"/>
                </a:solidFill>
              </a:rPr>
              <a:t>Cab_Data</a:t>
            </a:r>
            <a:r>
              <a:rPr lang="en-US" sz="1600" dirty="0">
                <a:solidFill>
                  <a:srgbClr val="4A5950"/>
                </a:solidFill>
              </a:rPr>
              <a:t> and </a:t>
            </a:r>
            <a:r>
              <a:rPr lang="en-US" sz="1600" dirty="0" err="1">
                <a:solidFill>
                  <a:srgbClr val="4A5950"/>
                </a:solidFill>
              </a:rPr>
              <a:t>Transaction_ID</a:t>
            </a:r>
            <a:r>
              <a:rPr lang="en-US" sz="1600" dirty="0">
                <a:solidFill>
                  <a:srgbClr val="4A5950"/>
                </a:solidFill>
              </a:rPr>
              <a:t> were merged</a:t>
            </a:r>
          </a:p>
          <a:p>
            <a:pPr marL="285750" indent="-285750" algn="just">
              <a:buFont typeface="Arial" panose="020B0604020202020204" pitchFamily="34" charset="0"/>
              <a:buChar char="•"/>
            </a:pPr>
            <a:r>
              <a:rPr lang="en-US" sz="1600" dirty="0">
                <a:solidFill>
                  <a:srgbClr val="4A5950"/>
                </a:solidFill>
              </a:rPr>
              <a:t>US federal holidays between 2016 and 2018 were added</a:t>
            </a:r>
          </a:p>
          <a:p>
            <a:pPr marL="285750" indent="-285750" algn="just">
              <a:buFont typeface="Arial" panose="020B0604020202020204" pitchFamily="34" charset="0"/>
              <a:buChar char="•"/>
            </a:pPr>
            <a:endParaRPr lang="en-US" sz="1600" dirty="0">
              <a:solidFill>
                <a:srgbClr val="4A5950"/>
              </a:solidFill>
            </a:endParaRPr>
          </a:p>
          <a:p>
            <a:pPr algn="just"/>
            <a:r>
              <a:rPr lang="en-US" sz="1600" b="1" dirty="0">
                <a:solidFill>
                  <a:srgbClr val="4A5950"/>
                </a:solidFill>
              </a:rPr>
              <a:t>15 features + 5 added</a:t>
            </a:r>
            <a:endParaRPr lang="en-US" sz="1600" b="1" dirty="0">
              <a:solidFill>
                <a:srgbClr val="4A5950"/>
              </a:solidFill>
              <a:effectLst/>
            </a:endParaRPr>
          </a:p>
          <a:p>
            <a:pPr marL="285750" indent="-285750" algn="just">
              <a:buFont typeface="Arial" panose="020B0604020202020204" pitchFamily="34" charset="0"/>
              <a:buChar char="•"/>
            </a:pPr>
            <a:r>
              <a:rPr lang="en-US" sz="1600" dirty="0">
                <a:solidFill>
                  <a:srgbClr val="4A5950"/>
                </a:solidFill>
              </a:rPr>
              <a:t>Profit: price minus cost</a:t>
            </a:r>
          </a:p>
          <a:p>
            <a:pPr marL="285750" indent="-285750" algn="just">
              <a:buFont typeface="Arial" panose="020B0604020202020204" pitchFamily="34" charset="0"/>
              <a:buChar char="•"/>
            </a:pPr>
            <a:r>
              <a:rPr lang="en-US" sz="1600" dirty="0">
                <a:solidFill>
                  <a:srgbClr val="4A5950"/>
                </a:solidFill>
              </a:rPr>
              <a:t>Profit margin: profit divided by price</a:t>
            </a:r>
          </a:p>
          <a:p>
            <a:pPr marL="285750" indent="-285750" algn="just">
              <a:buFont typeface="Arial" panose="020B0604020202020204" pitchFamily="34" charset="0"/>
              <a:buChar char="•"/>
            </a:pPr>
            <a:r>
              <a:rPr lang="en-US" sz="1600" dirty="0">
                <a:solidFill>
                  <a:srgbClr val="4A5950"/>
                </a:solidFill>
              </a:rPr>
              <a:t>Gain: profit from profitable trips only</a:t>
            </a:r>
          </a:p>
          <a:p>
            <a:pPr marL="285750" indent="-285750" algn="just">
              <a:buFont typeface="Arial" panose="020B0604020202020204" pitchFamily="34" charset="0"/>
              <a:buChar char="•"/>
            </a:pPr>
            <a:r>
              <a:rPr lang="en-US" sz="1600" dirty="0">
                <a:solidFill>
                  <a:srgbClr val="4A5950"/>
                </a:solidFill>
              </a:rPr>
              <a:t>Loss: loss from unprofitable trips</a:t>
            </a:r>
          </a:p>
          <a:p>
            <a:pPr marL="285750" indent="-285750" algn="just">
              <a:buFont typeface="Arial" panose="020B0604020202020204" pitchFamily="34" charset="0"/>
              <a:buChar char="•"/>
            </a:pPr>
            <a:r>
              <a:rPr lang="en-US" sz="1600" dirty="0">
                <a:solidFill>
                  <a:srgbClr val="4A5950"/>
                </a:solidFill>
              </a:rPr>
              <a:t>Users per 100k inhabitants</a:t>
            </a:r>
          </a:p>
          <a:p>
            <a:pPr marL="285750" indent="-285750" algn="just">
              <a:buFont typeface="Arial" panose="020B0604020202020204" pitchFamily="34" charset="0"/>
              <a:buChar char="•"/>
            </a:pPr>
            <a:endParaRPr lang="en-US" sz="1600" dirty="0">
              <a:solidFill>
                <a:srgbClr val="4A5950"/>
              </a:solidFill>
              <a:effectLst/>
            </a:endParaRPr>
          </a:p>
        </p:txBody>
      </p:sp>
      <p:pic>
        <p:nvPicPr>
          <p:cNvPr id="4" name="Picture 3">
            <a:extLst>
              <a:ext uri="{FF2B5EF4-FFF2-40B4-BE49-F238E27FC236}">
                <a16:creationId xmlns:a16="http://schemas.microsoft.com/office/drawing/2014/main" id="{2FBE8B94-7AE1-2062-CFB1-C1C78CB26419}"/>
              </a:ext>
            </a:extLst>
          </p:cNvPr>
          <p:cNvPicPr>
            <a:picLocks noChangeAspect="1"/>
          </p:cNvPicPr>
          <p:nvPr/>
        </p:nvPicPr>
        <p:blipFill>
          <a:blip r:embed="rId3"/>
          <a:stretch>
            <a:fillRect/>
          </a:stretch>
        </p:blipFill>
        <p:spPr>
          <a:xfrm>
            <a:off x="4825634" y="982727"/>
            <a:ext cx="7239410" cy="5134412"/>
          </a:xfrm>
          <a:prstGeom prst="rect">
            <a:avLst/>
          </a:prstGeom>
        </p:spPr>
      </p:pic>
    </p:spTree>
    <p:extLst>
      <p:ext uri="{BB962C8B-B14F-4D97-AF65-F5344CB8AC3E}">
        <p14:creationId xmlns:p14="http://schemas.microsoft.com/office/powerpoint/2010/main" val="152939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Chart 42">
            <a:extLst>
              <a:ext uri="{FF2B5EF4-FFF2-40B4-BE49-F238E27FC236}">
                <a16:creationId xmlns:a16="http://schemas.microsoft.com/office/drawing/2014/main" id="{72D439E6-C593-323C-D3B0-A8F20971277A}"/>
              </a:ext>
            </a:extLst>
          </p:cNvPr>
          <p:cNvGraphicFramePr>
            <a:graphicFrameLocks/>
          </p:cNvGraphicFramePr>
          <p:nvPr/>
        </p:nvGraphicFramePr>
        <p:xfrm>
          <a:off x="24631" y="982640"/>
          <a:ext cx="8232265" cy="5370264"/>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a:bodyPr>
          <a:lstStyle/>
          <a:p>
            <a:r>
              <a:rPr lang="pt-BR" sz="4000" b="1" dirty="0" err="1">
                <a:solidFill>
                  <a:srgbClr val="FF6600"/>
                </a:solidFill>
              </a:rPr>
              <a:t>User</a:t>
            </a:r>
            <a:r>
              <a:rPr lang="pt-BR" sz="4000" b="1" dirty="0">
                <a:solidFill>
                  <a:srgbClr val="FF6600"/>
                </a:solidFill>
              </a:rPr>
              <a:t> </a:t>
            </a:r>
            <a:r>
              <a:rPr lang="pt-BR" sz="4000" b="1" dirty="0" err="1">
                <a:solidFill>
                  <a:srgbClr val="FF6600"/>
                </a:solidFill>
              </a:rPr>
              <a:t>Distribution</a:t>
            </a:r>
            <a:r>
              <a:rPr lang="pt-BR" sz="4000" b="1" dirty="0">
                <a:solidFill>
                  <a:srgbClr val="FF6600"/>
                </a:solidFill>
              </a:rPr>
              <a:t> per City</a:t>
            </a:r>
            <a:endParaRPr lang="en-US" sz="4000" b="1" dirty="0">
              <a:solidFill>
                <a:srgbClr val="FF6600"/>
              </a:solidFill>
            </a:endParaRP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7686503" y="858006"/>
            <a:ext cx="4007510" cy="535531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b="1" dirty="0">
                <a:solidFill>
                  <a:srgbClr val="4A5950"/>
                </a:solidFill>
              </a:rPr>
              <a:t>Is there any geographical concentration on users in the US?</a:t>
            </a:r>
          </a:p>
          <a:p>
            <a:pPr marL="285750" indent="-285750" algn="just">
              <a:buFont typeface="Arial" panose="020B0604020202020204" pitchFamily="34" charset="0"/>
              <a:buChar char="•"/>
            </a:pPr>
            <a:endParaRPr lang="en-US" dirty="0">
              <a:solidFill>
                <a:srgbClr val="4A5950"/>
              </a:solidFill>
            </a:endParaRPr>
          </a:p>
          <a:p>
            <a:pPr marL="285750" indent="-285750" algn="just">
              <a:buFont typeface="Arial" panose="020B0604020202020204" pitchFamily="34" charset="0"/>
              <a:buChar char="•"/>
            </a:pPr>
            <a:r>
              <a:rPr lang="en-US" b="1" dirty="0">
                <a:solidFill>
                  <a:srgbClr val="4A5950"/>
                </a:solidFill>
              </a:rPr>
              <a:t>Yes! </a:t>
            </a:r>
            <a:r>
              <a:rPr lang="en-US" dirty="0">
                <a:solidFill>
                  <a:srgbClr val="4A5950"/>
                </a:solidFill>
                <a:effectLst/>
              </a:rPr>
              <a:t>6 US cities account for 80% of all cab users in the database</a:t>
            </a:r>
          </a:p>
          <a:p>
            <a:pPr marL="285750" indent="-285750" algn="just">
              <a:buFont typeface="Arial" panose="020B0604020202020204" pitchFamily="34" charset="0"/>
              <a:buChar char="•"/>
            </a:pPr>
            <a:endParaRPr lang="en-US" dirty="0">
              <a:solidFill>
                <a:srgbClr val="4A5950"/>
              </a:solidFill>
              <a:effectLst/>
            </a:endParaRPr>
          </a:p>
          <a:p>
            <a:pPr marL="285750" indent="-285750" algn="just">
              <a:buFont typeface="Arial" panose="020B0604020202020204" pitchFamily="34" charset="0"/>
              <a:buChar char="•"/>
            </a:pPr>
            <a:r>
              <a:rPr lang="en-US" dirty="0">
                <a:solidFill>
                  <a:srgbClr val="4A5950"/>
                </a:solidFill>
                <a:effectLst/>
              </a:rPr>
              <a:t>In terms of users per 100k inhabitants, 3 cities stand out: San Francisco, Boston and Washington DC. They have more than 3 times the amount from the 4th place, making them key cities for cab demand</a:t>
            </a:r>
          </a:p>
          <a:p>
            <a:pPr marL="285750" indent="-285750" algn="just">
              <a:buFont typeface="Arial" panose="020B0604020202020204" pitchFamily="34" charset="0"/>
              <a:buChar char="•"/>
            </a:pPr>
            <a:endParaRPr lang="en-US" dirty="0">
              <a:solidFill>
                <a:srgbClr val="4A5950"/>
              </a:solidFill>
            </a:endParaRPr>
          </a:p>
          <a:p>
            <a:pPr marL="285750" indent="-285750" algn="just">
              <a:buFont typeface="Arial" panose="020B0604020202020204" pitchFamily="34" charset="0"/>
              <a:buChar char="•"/>
            </a:pPr>
            <a:r>
              <a:rPr lang="en-US" dirty="0">
                <a:solidFill>
                  <a:srgbClr val="4A5950"/>
                </a:solidFill>
              </a:rPr>
              <a:t>This leads to other hypothesis:</a:t>
            </a:r>
          </a:p>
          <a:p>
            <a:pPr marL="742950" lvl="1" indent="-285750" algn="just">
              <a:buFont typeface="Wingdings" panose="05000000000000000000" pitchFamily="2" charset="2"/>
              <a:buChar char="§"/>
            </a:pPr>
            <a:r>
              <a:rPr lang="en-US" b="1" dirty="0">
                <a:solidFill>
                  <a:srgbClr val="4A5950"/>
                </a:solidFill>
              </a:rPr>
              <a:t>Are</a:t>
            </a:r>
            <a:r>
              <a:rPr lang="en-US" b="1" dirty="0">
                <a:solidFill>
                  <a:srgbClr val="4A5950"/>
                </a:solidFill>
                <a:effectLst/>
              </a:rPr>
              <a:t> there any outliers in terms of km travelled?</a:t>
            </a:r>
          </a:p>
          <a:p>
            <a:pPr marL="742950" lvl="1" indent="-285750" algn="just">
              <a:buFont typeface="Wingdings" panose="05000000000000000000" pitchFamily="2" charset="2"/>
              <a:buChar char="§"/>
            </a:pPr>
            <a:r>
              <a:rPr lang="en-US" b="1" dirty="0">
                <a:solidFill>
                  <a:srgbClr val="4A5950"/>
                </a:solidFill>
                <a:effectLst/>
              </a:rPr>
              <a:t>Does any of the companies have some kind of geographical dominance?</a:t>
            </a:r>
          </a:p>
        </p:txBody>
      </p:sp>
      <p:graphicFrame>
        <p:nvGraphicFramePr>
          <p:cNvPr id="42" name="Chart 41">
            <a:extLst>
              <a:ext uri="{FF2B5EF4-FFF2-40B4-BE49-F238E27FC236}">
                <a16:creationId xmlns:a16="http://schemas.microsoft.com/office/drawing/2014/main" id="{4617FEE5-EE34-A59C-733A-6FEC2EEC9B53}"/>
              </a:ext>
            </a:extLst>
          </p:cNvPr>
          <p:cNvGraphicFramePr>
            <a:graphicFrameLocks/>
          </p:cNvGraphicFramePr>
          <p:nvPr/>
        </p:nvGraphicFramePr>
        <p:xfrm>
          <a:off x="1924012" y="1564285"/>
          <a:ext cx="5409278" cy="2870283"/>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a:extLst>
              <a:ext uri="{FF2B5EF4-FFF2-40B4-BE49-F238E27FC236}">
                <a16:creationId xmlns:a16="http://schemas.microsoft.com/office/drawing/2014/main" id="{5C9D9326-04C3-98FA-6DE5-B2AC0F312C21}"/>
              </a:ext>
            </a:extLst>
          </p:cNvPr>
          <p:cNvSpPr txBox="1"/>
          <p:nvPr/>
        </p:nvSpPr>
        <p:spPr>
          <a:xfrm>
            <a:off x="1241947" y="866212"/>
            <a:ext cx="5599136" cy="369332"/>
          </a:xfrm>
          <a:prstGeom prst="rect">
            <a:avLst/>
          </a:prstGeom>
          <a:noFill/>
        </p:spPr>
        <p:txBody>
          <a:bodyPr wrap="square">
            <a:spAutoFit/>
          </a:bodyPr>
          <a:lstStyle/>
          <a:p>
            <a:pPr algn="just"/>
            <a:r>
              <a:rPr lang="pt-BR" b="1" dirty="0" err="1">
                <a:solidFill>
                  <a:srgbClr val="4A5950"/>
                </a:solidFill>
              </a:rPr>
              <a:t>Share</a:t>
            </a:r>
            <a:r>
              <a:rPr lang="pt-BR" b="1" dirty="0">
                <a:solidFill>
                  <a:srgbClr val="4A5950"/>
                </a:solidFill>
              </a:rPr>
              <a:t> </a:t>
            </a:r>
            <a:r>
              <a:rPr lang="pt-BR" b="1" dirty="0" err="1">
                <a:solidFill>
                  <a:srgbClr val="4A5950"/>
                </a:solidFill>
              </a:rPr>
              <a:t>of</a:t>
            </a:r>
            <a:r>
              <a:rPr lang="pt-BR" b="1" dirty="0">
                <a:solidFill>
                  <a:srgbClr val="4A5950"/>
                </a:solidFill>
              </a:rPr>
              <a:t> Total </a:t>
            </a:r>
            <a:r>
              <a:rPr lang="pt-BR" b="1" dirty="0" err="1">
                <a:solidFill>
                  <a:srgbClr val="4A5950"/>
                </a:solidFill>
              </a:rPr>
              <a:t>Users</a:t>
            </a:r>
            <a:r>
              <a:rPr lang="pt-BR" b="1" dirty="0">
                <a:solidFill>
                  <a:srgbClr val="4A5950"/>
                </a:solidFill>
              </a:rPr>
              <a:t> (pie </a:t>
            </a:r>
            <a:r>
              <a:rPr lang="pt-BR" b="1" dirty="0" err="1">
                <a:solidFill>
                  <a:srgbClr val="4A5950"/>
                </a:solidFill>
              </a:rPr>
              <a:t>chart</a:t>
            </a:r>
            <a:r>
              <a:rPr lang="pt-BR" b="1" dirty="0">
                <a:solidFill>
                  <a:srgbClr val="4A5950"/>
                </a:solidFill>
              </a:rPr>
              <a:t>) &amp; </a:t>
            </a:r>
            <a:r>
              <a:rPr lang="pt-BR" b="1" dirty="0" err="1">
                <a:solidFill>
                  <a:srgbClr val="4A5950"/>
                </a:solidFill>
              </a:rPr>
              <a:t>U</a:t>
            </a:r>
            <a:r>
              <a:rPr lang="pt-BR" b="1" dirty="0" err="1">
                <a:solidFill>
                  <a:srgbClr val="4A5950"/>
                </a:solidFill>
                <a:effectLst/>
              </a:rPr>
              <a:t>sers</a:t>
            </a:r>
            <a:r>
              <a:rPr lang="pt-BR" b="1" dirty="0">
                <a:solidFill>
                  <a:srgbClr val="4A5950"/>
                </a:solidFill>
                <a:effectLst/>
              </a:rPr>
              <a:t>/100k </a:t>
            </a:r>
            <a:r>
              <a:rPr lang="pt-BR" b="1" dirty="0" err="1">
                <a:solidFill>
                  <a:srgbClr val="4A5950"/>
                </a:solidFill>
                <a:effectLst/>
              </a:rPr>
              <a:t>inhabitants</a:t>
            </a:r>
            <a:endParaRPr lang="en-US" b="1" dirty="0">
              <a:solidFill>
                <a:srgbClr val="4A5950"/>
              </a:solidFill>
              <a:effectLst/>
            </a:endParaRPr>
          </a:p>
        </p:txBody>
      </p:sp>
    </p:spTree>
    <p:extLst>
      <p:ext uri="{BB962C8B-B14F-4D97-AF65-F5344CB8AC3E}">
        <p14:creationId xmlns:p14="http://schemas.microsoft.com/office/powerpoint/2010/main" val="292786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Chart 42">
            <a:extLst>
              <a:ext uri="{FF2B5EF4-FFF2-40B4-BE49-F238E27FC236}">
                <a16:creationId xmlns:a16="http://schemas.microsoft.com/office/drawing/2014/main" id="{72D439E6-C593-323C-D3B0-A8F20971277A}"/>
              </a:ext>
            </a:extLst>
          </p:cNvPr>
          <p:cNvGraphicFramePr>
            <a:graphicFrameLocks/>
          </p:cNvGraphicFramePr>
          <p:nvPr/>
        </p:nvGraphicFramePr>
        <p:xfrm>
          <a:off x="24631" y="982640"/>
          <a:ext cx="8232265" cy="5370264"/>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a:bodyPr>
          <a:lstStyle/>
          <a:p>
            <a:r>
              <a:rPr lang="pt-BR" sz="4000" b="1" dirty="0" err="1">
                <a:solidFill>
                  <a:srgbClr val="FF6600"/>
                </a:solidFill>
              </a:rPr>
              <a:t>Price</a:t>
            </a:r>
            <a:r>
              <a:rPr lang="pt-BR" sz="4000" b="1" dirty="0">
                <a:solidFill>
                  <a:srgbClr val="FF6600"/>
                </a:solidFill>
              </a:rPr>
              <a:t> </a:t>
            </a:r>
            <a:r>
              <a:rPr lang="pt-BR" sz="4000" b="1" dirty="0" err="1">
                <a:solidFill>
                  <a:srgbClr val="FF6600"/>
                </a:solidFill>
              </a:rPr>
              <a:t>of</a:t>
            </a:r>
            <a:r>
              <a:rPr lang="pt-BR" sz="4000" b="1" dirty="0">
                <a:solidFill>
                  <a:srgbClr val="FF6600"/>
                </a:solidFill>
              </a:rPr>
              <a:t> </a:t>
            </a:r>
            <a:r>
              <a:rPr lang="pt-BR" sz="4000" b="1" dirty="0" err="1">
                <a:solidFill>
                  <a:srgbClr val="FF6600"/>
                </a:solidFill>
              </a:rPr>
              <a:t>Trip</a:t>
            </a:r>
            <a:r>
              <a:rPr lang="pt-BR" sz="4000" b="1" dirty="0">
                <a:solidFill>
                  <a:srgbClr val="FF6600"/>
                </a:solidFill>
              </a:rPr>
              <a:t> X </a:t>
            </a:r>
            <a:r>
              <a:rPr lang="pt-BR" sz="4000" b="1" dirty="0" err="1">
                <a:solidFill>
                  <a:srgbClr val="FF6600"/>
                </a:solidFill>
              </a:rPr>
              <a:t>Distance</a:t>
            </a:r>
            <a:r>
              <a:rPr lang="pt-BR" sz="4000" b="1" dirty="0">
                <a:solidFill>
                  <a:srgbClr val="FF6600"/>
                </a:solidFill>
              </a:rPr>
              <a:t> per </a:t>
            </a:r>
            <a:r>
              <a:rPr lang="pt-BR" sz="4000" b="1" dirty="0" err="1">
                <a:solidFill>
                  <a:srgbClr val="FF6600"/>
                </a:solidFill>
              </a:rPr>
              <a:t>city</a:t>
            </a:r>
            <a:endParaRPr lang="en-US" sz="4000" b="1" dirty="0">
              <a:solidFill>
                <a:srgbClr val="FF6600"/>
              </a:solidFill>
            </a:endParaRP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7686503" y="858006"/>
            <a:ext cx="4007510" cy="5355312"/>
          </a:xfrm>
          <a:prstGeom prst="rect">
            <a:avLst/>
          </a:prstGeom>
          <a:solidFill>
            <a:schemeClr val="bg1"/>
          </a:solidFill>
        </p:spPr>
        <p:txBody>
          <a:bodyPr wrap="square">
            <a:spAutoFit/>
          </a:bodyPr>
          <a:lstStyle/>
          <a:p>
            <a:pPr marL="285750" indent="-285750" algn="just">
              <a:buFont typeface="Arial" panose="020B0604020202020204" pitchFamily="34" charset="0"/>
              <a:buChar char="•"/>
            </a:pPr>
            <a:r>
              <a:rPr lang="en-US" dirty="0">
                <a:solidFill>
                  <a:srgbClr val="4A5950"/>
                </a:solidFill>
              </a:rPr>
              <a:t>Each yellow point is a trip made by Yellow Cab, while each pink marker is from Pink Cab.</a:t>
            </a:r>
          </a:p>
          <a:p>
            <a:pPr marL="285750" indent="-285750" algn="just">
              <a:buFont typeface="Arial" panose="020B0604020202020204" pitchFamily="34" charset="0"/>
              <a:buChar char="•"/>
            </a:pPr>
            <a:endParaRPr lang="en-US" dirty="0">
              <a:solidFill>
                <a:srgbClr val="4A5950"/>
              </a:solidFill>
            </a:endParaRPr>
          </a:p>
          <a:p>
            <a:pPr marL="285750" indent="-285750" algn="just">
              <a:buFont typeface="Arial" panose="020B0604020202020204" pitchFamily="34" charset="0"/>
              <a:buChar char="•"/>
            </a:pPr>
            <a:r>
              <a:rPr lang="en-US" dirty="0">
                <a:solidFill>
                  <a:srgbClr val="4A5950"/>
                </a:solidFill>
              </a:rPr>
              <a:t>The scatter plot indicate an advantage of Yellow Cab, that </a:t>
            </a:r>
            <a:r>
              <a:rPr lang="en-US" b="1" dirty="0">
                <a:solidFill>
                  <a:srgbClr val="4A5950"/>
                </a:solidFill>
              </a:rPr>
              <a:t>is able to charge higher prices per trip, regardless of the km traveled.</a:t>
            </a:r>
          </a:p>
          <a:p>
            <a:pPr marL="285750" indent="-285750" algn="just">
              <a:buFont typeface="Arial" panose="020B0604020202020204" pitchFamily="34" charset="0"/>
              <a:buChar char="•"/>
            </a:pPr>
            <a:endParaRPr lang="en-US" dirty="0">
              <a:solidFill>
                <a:srgbClr val="4A5950"/>
              </a:solidFill>
            </a:endParaRPr>
          </a:p>
          <a:p>
            <a:pPr marL="285750" indent="-285750" algn="just">
              <a:buFont typeface="Arial" panose="020B0604020202020204" pitchFamily="34" charset="0"/>
              <a:buChar char="•"/>
            </a:pPr>
            <a:r>
              <a:rPr lang="en-US" dirty="0">
                <a:solidFill>
                  <a:srgbClr val="4A5950"/>
                </a:solidFill>
              </a:rPr>
              <a:t>This pattern is very clear except in cities with few users (such as Tucson and Sacramento), but even on those we can see an advantage from Yellow.</a:t>
            </a:r>
          </a:p>
          <a:p>
            <a:pPr marL="285750" indent="-285750" algn="just">
              <a:buFont typeface="Arial" panose="020B0604020202020204" pitchFamily="34" charset="0"/>
              <a:buChar char="•"/>
            </a:pPr>
            <a:endParaRPr lang="en-US" dirty="0">
              <a:solidFill>
                <a:srgbClr val="4A5950"/>
              </a:solidFill>
              <a:effectLst/>
            </a:endParaRPr>
          </a:p>
          <a:p>
            <a:pPr marL="285750" indent="-285750" algn="just">
              <a:buFont typeface="Arial" panose="020B0604020202020204" pitchFamily="34" charset="0"/>
              <a:buChar char="•"/>
            </a:pPr>
            <a:r>
              <a:rPr lang="en-US" b="1" dirty="0">
                <a:solidFill>
                  <a:srgbClr val="4A5950"/>
                </a:solidFill>
              </a:rPr>
              <a:t>OBS.:</a:t>
            </a:r>
            <a:r>
              <a:rPr lang="en-US" dirty="0">
                <a:solidFill>
                  <a:srgbClr val="4A5950"/>
                </a:solidFill>
              </a:rPr>
              <a:t> The database does not have any data on trips in San Francisco, a key city in the US market, which brings uncertainty to the analysis.</a:t>
            </a:r>
            <a:endParaRPr lang="en-US" b="1" dirty="0">
              <a:solidFill>
                <a:srgbClr val="4A5950"/>
              </a:solidFill>
              <a:effectLst/>
            </a:endParaRPr>
          </a:p>
          <a:p>
            <a:pPr marL="285750" indent="-285750" algn="just">
              <a:buFont typeface="Arial" panose="020B0604020202020204" pitchFamily="34" charset="0"/>
              <a:buChar char="•"/>
            </a:pPr>
            <a:endParaRPr lang="en-US" dirty="0">
              <a:solidFill>
                <a:srgbClr val="4A5950"/>
              </a:solidFill>
            </a:endParaRPr>
          </a:p>
        </p:txBody>
      </p:sp>
      <p:graphicFrame>
        <p:nvGraphicFramePr>
          <p:cNvPr id="42" name="Chart 41">
            <a:extLst>
              <a:ext uri="{FF2B5EF4-FFF2-40B4-BE49-F238E27FC236}">
                <a16:creationId xmlns:a16="http://schemas.microsoft.com/office/drawing/2014/main" id="{4617FEE5-EE34-A59C-733A-6FEC2EEC9B53}"/>
              </a:ext>
            </a:extLst>
          </p:cNvPr>
          <p:cNvGraphicFramePr>
            <a:graphicFrameLocks/>
          </p:cNvGraphicFramePr>
          <p:nvPr/>
        </p:nvGraphicFramePr>
        <p:xfrm>
          <a:off x="1924012" y="1564285"/>
          <a:ext cx="5409278" cy="2870283"/>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a:extLst>
              <a:ext uri="{FF2B5EF4-FFF2-40B4-BE49-F238E27FC236}">
                <a16:creationId xmlns:a16="http://schemas.microsoft.com/office/drawing/2014/main" id="{5C9D9326-04C3-98FA-6DE5-B2AC0F312C21}"/>
              </a:ext>
            </a:extLst>
          </p:cNvPr>
          <p:cNvSpPr txBox="1"/>
          <p:nvPr/>
        </p:nvSpPr>
        <p:spPr>
          <a:xfrm>
            <a:off x="1241947" y="866212"/>
            <a:ext cx="5599136" cy="369332"/>
          </a:xfrm>
          <a:prstGeom prst="rect">
            <a:avLst/>
          </a:prstGeom>
          <a:noFill/>
        </p:spPr>
        <p:txBody>
          <a:bodyPr wrap="square">
            <a:spAutoFit/>
          </a:bodyPr>
          <a:lstStyle/>
          <a:p>
            <a:pPr algn="just"/>
            <a:r>
              <a:rPr lang="pt-BR" b="1" dirty="0" err="1">
                <a:solidFill>
                  <a:srgbClr val="4A5950"/>
                </a:solidFill>
              </a:rPr>
              <a:t>Share</a:t>
            </a:r>
            <a:r>
              <a:rPr lang="pt-BR" b="1" dirty="0">
                <a:solidFill>
                  <a:srgbClr val="4A5950"/>
                </a:solidFill>
              </a:rPr>
              <a:t> </a:t>
            </a:r>
            <a:r>
              <a:rPr lang="pt-BR" b="1" dirty="0" err="1">
                <a:solidFill>
                  <a:srgbClr val="4A5950"/>
                </a:solidFill>
              </a:rPr>
              <a:t>of</a:t>
            </a:r>
            <a:r>
              <a:rPr lang="pt-BR" b="1" dirty="0">
                <a:solidFill>
                  <a:srgbClr val="4A5950"/>
                </a:solidFill>
              </a:rPr>
              <a:t> Total </a:t>
            </a:r>
            <a:r>
              <a:rPr lang="pt-BR" b="1" dirty="0" err="1">
                <a:solidFill>
                  <a:srgbClr val="4A5950"/>
                </a:solidFill>
              </a:rPr>
              <a:t>Users</a:t>
            </a:r>
            <a:r>
              <a:rPr lang="pt-BR" b="1" dirty="0">
                <a:solidFill>
                  <a:srgbClr val="4A5950"/>
                </a:solidFill>
              </a:rPr>
              <a:t> (pie) &amp; </a:t>
            </a:r>
            <a:r>
              <a:rPr lang="pt-BR" b="1" dirty="0" err="1">
                <a:solidFill>
                  <a:srgbClr val="4A5950"/>
                </a:solidFill>
              </a:rPr>
              <a:t>U</a:t>
            </a:r>
            <a:r>
              <a:rPr lang="pt-BR" b="1" dirty="0" err="1">
                <a:solidFill>
                  <a:srgbClr val="4A5950"/>
                </a:solidFill>
                <a:effectLst/>
              </a:rPr>
              <a:t>sers</a:t>
            </a:r>
            <a:r>
              <a:rPr lang="pt-BR" b="1" dirty="0">
                <a:solidFill>
                  <a:srgbClr val="4A5950"/>
                </a:solidFill>
                <a:effectLst/>
              </a:rPr>
              <a:t>/100k </a:t>
            </a:r>
            <a:r>
              <a:rPr lang="pt-BR" b="1" dirty="0" err="1">
                <a:solidFill>
                  <a:srgbClr val="4A5950"/>
                </a:solidFill>
                <a:effectLst/>
              </a:rPr>
              <a:t>inhabitants</a:t>
            </a:r>
            <a:endParaRPr lang="en-US" b="1" dirty="0">
              <a:solidFill>
                <a:srgbClr val="4A5950"/>
              </a:solidFill>
              <a:effectLst/>
            </a:endParaRPr>
          </a:p>
        </p:txBody>
      </p:sp>
      <p:pic>
        <p:nvPicPr>
          <p:cNvPr id="18" name="Picture 17">
            <a:extLst>
              <a:ext uri="{FF2B5EF4-FFF2-40B4-BE49-F238E27FC236}">
                <a16:creationId xmlns:a16="http://schemas.microsoft.com/office/drawing/2014/main" id="{F2FCF46B-13E9-BBEA-CD73-067CEA4D52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5" y="931963"/>
            <a:ext cx="7552944" cy="5038344"/>
          </a:xfrm>
          <a:prstGeom prst="rect">
            <a:avLst/>
          </a:prstGeom>
        </p:spPr>
      </p:pic>
    </p:spTree>
    <p:extLst>
      <p:ext uri="{BB962C8B-B14F-4D97-AF65-F5344CB8AC3E}">
        <p14:creationId xmlns:p14="http://schemas.microsoft.com/office/powerpoint/2010/main" val="120749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Chart 42">
            <a:extLst>
              <a:ext uri="{FF2B5EF4-FFF2-40B4-BE49-F238E27FC236}">
                <a16:creationId xmlns:a16="http://schemas.microsoft.com/office/drawing/2014/main" id="{72D439E6-C593-323C-D3B0-A8F20971277A}"/>
              </a:ext>
            </a:extLst>
          </p:cNvPr>
          <p:cNvGraphicFramePr>
            <a:graphicFrameLocks/>
          </p:cNvGraphicFramePr>
          <p:nvPr/>
        </p:nvGraphicFramePr>
        <p:xfrm>
          <a:off x="24631" y="982640"/>
          <a:ext cx="8232265" cy="5370264"/>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a:bodyPr>
          <a:lstStyle/>
          <a:p>
            <a:r>
              <a:rPr lang="pt-BR" sz="4000" b="1" dirty="0">
                <a:solidFill>
                  <a:srgbClr val="FF6600"/>
                </a:solidFill>
              </a:rPr>
              <a:t>Profit X </a:t>
            </a:r>
            <a:r>
              <a:rPr lang="pt-BR" sz="4000" b="1" dirty="0" err="1">
                <a:solidFill>
                  <a:srgbClr val="FF6600"/>
                </a:solidFill>
              </a:rPr>
              <a:t>Distance</a:t>
            </a:r>
            <a:r>
              <a:rPr lang="pt-BR" sz="4000" b="1" dirty="0">
                <a:solidFill>
                  <a:srgbClr val="FF6600"/>
                </a:solidFill>
              </a:rPr>
              <a:t> per </a:t>
            </a:r>
            <a:r>
              <a:rPr lang="pt-BR" sz="4000" b="1" dirty="0" err="1">
                <a:solidFill>
                  <a:srgbClr val="FF6600"/>
                </a:solidFill>
              </a:rPr>
              <a:t>city</a:t>
            </a:r>
            <a:endParaRPr lang="en-US" sz="4000" b="1" dirty="0">
              <a:solidFill>
                <a:srgbClr val="FF6600"/>
              </a:solidFill>
            </a:endParaRP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7686503" y="858006"/>
            <a:ext cx="4118810" cy="5078313"/>
          </a:xfrm>
          <a:prstGeom prst="rect">
            <a:avLst/>
          </a:prstGeom>
          <a:solidFill>
            <a:schemeClr val="bg1"/>
          </a:solidFill>
        </p:spPr>
        <p:txBody>
          <a:bodyPr wrap="square">
            <a:spAutoFit/>
          </a:bodyPr>
          <a:lstStyle/>
          <a:p>
            <a:pPr marL="285750" indent="-285750" algn="just">
              <a:buFont typeface="Arial" panose="020B0604020202020204" pitchFamily="34" charset="0"/>
              <a:buChar char="•"/>
            </a:pPr>
            <a:r>
              <a:rPr lang="en-US" noProof="1">
                <a:solidFill>
                  <a:srgbClr val="4A5950"/>
                </a:solidFill>
              </a:rPr>
              <a:t>Higher prices don’t necessarily mean higher profits, but in that case they do: </a:t>
            </a:r>
            <a:r>
              <a:rPr lang="en-US" b="1" noProof="1">
                <a:solidFill>
                  <a:srgbClr val="4A5950"/>
                </a:solidFill>
              </a:rPr>
              <a:t>Yellow Cab is more profitable in every city on the database. </a:t>
            </a:r>
          </a:p>
          <a:p>
            <a:pPr marL="285750" indent="-285750" algn="just">
              <a:buFont typeface="Arial" panose="020B0604020202020204" pitchFamily="34" charset="0"/>
              <a:buChar char="•"/>
            </a:pPr>
            <a:endParaRPr lang="en-US" b="1" noProof="1">
              <a:solidFill>
                <a:srgbClr val="4A5950"/>
              </a:solidFill>
            </a:endParaRPr>
          </a:p>
          <a:p>
            <a:pPr marL="285750" indent="-285750" algn="just">
              <a:buFont typeface="Arial" panose="020B0604020202020204" pitchFamily="34" charset="0"/>
              <a:buChar char="•"/>
            </a:pPr>
            <a:r>
              <a:rPr lang="en-US" noProof="1">
                <a:solidFill>
                  <a:srgbClr val="4A5950"/>
                </a:solidFill>
              </a:rPr>
              <a:t>The combination of higher prices and costs indicates that </a:t>
            </a:r>
            <a:r>
              <a:rPr lang="en-US" b="1" noProof="1">
                <a:solidFill>
                  <a:srgbClr val="4A5950"/>
                </a:solidFill>
              </a:rPr>
              <a:t>Yellow Cab provides a more premium service than Pink Cab.</a:t>
            </a:r>
          </a:p>
          <a:p>
            <a:pPr marL="285750" indent="-285750" algn="just">
              <a:buFont typeface="Arial" panose="020B0604020202020204" pitchFamily="34" charset="0"/>
              <a:buChar char="•"/>
            </a:pPr>
            <a:endParaRPr lang="en-US" b="1" noProof="1">
              <a:solidFill>
                <a:srgbClr val="4A5950"/>
              </a:solidFill>
            </a:endParaRPr>
          </a:p>
          <a:p>
            <a:pPr marL="285750" indent="-285750" algn="just">
              <a:buFont typeface="Arial" panose="020B0604020202020204" pitchFamily="34" charset="0"/>
              <a:buChar char="•"/>
            </a:pPr>
            <a:r>
              <a:rPr lang="en-US" noProof="1">
                <a:solidFill>
                  <a:srgbClr val="4A5950"/>
                </a:solidFill>
              </a:rPr>
              <a:t>This might be explained by </a:t>
            </a:r>
            <a:r>
              <a:rPr lang="en-US" b="1" noProof="1">
                <a:solidFill>
                  <a:srgbClr val="4A5950"/>
                </a:solidFill>
              </a:rPr>
              <a:t>market dynamics.</a:t>
            </a:r>
            <a:r>
              <a:rPr lang="en-US" noProof="1">
                <a:solidFill>
                  <a:srgbClr val="4A5950"/>
                </a:solidFill>
              </a:rPr>
              <a:t> Since the cab industry is facing agressive competition from ridesharing companies like Uber, premium taxi services may </a:t>
            </a:r>
            <a:r>
              <a:rPr lang="en-US" b="1" noProof="1">
                <a:solidFill>
                  <a:srgbClr val="4A5950"/>
                </a:solidFill>
              </a:rPr>
              <a:t>generate more value for customers</a:t>
            </a:r>
            <a:r>
              <a:rPr lang="en-US" noProof="1">
                <a:solidFill>
                  <a:srgbClr val="4A5950"/>
                </a:solidFill>
              </a:rPr>
              <a:t> than cheap cab trips, which are more easily replaced by the new entrants.</a:t>
            </a:r>
          </a:p>
        </p:txBody>
      </p:sp>
      <p:graphicFrame>
        <p:nvGraphicFramePr>
          <p:cNvPr id="42" name="Chart 41">
            <a:extLst>
              <a:ext uri="{FF2B5EF4-FFF2-40B4-BE49-F238E27FC236}">
                <a16:creationId xmlns:a16="http://schemas.microsoft.com/office/drawing/2014/main" id="{4617FEE5-EE34-A59C-733A-6FEC2EEC9B53}"/>
              </a:ext>
            </a:extLst>
          </p:cNvPr>
          <p:cNvGraphicFramePr>
            <a:graphicFrameLocks/>
          </p:cNvGraphicFramePr>
          <p:nvPr/>
        </p:nvGraphicFramePr>
        <p:xfrm>
          <a:off x="1924012" y="1564285"/>
          <a:ext cx="5409278" cy="2870283"/>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a:extLst>
              <a:ext uri="{FF2B5EF4-FFF2-40B4-BE49-F238E27FC236}">
                <a16:creationId xmlns:a16="http://schemas.microsoft.com/office/drawing/2014/main" id="{5C9D9326-04C3-98FA-6DE5-B2AC0F312C21}"/>
              </a:ext>
            </a:extLst>
          </p:cNvPr>
          <p:cNvSpPr txBox="1"/>
          <p:nvPr/>
        </p:nvSpPr>
        <p:spPr>
          <a:xfrm>
            <a:off x="1241947" y="866212"/>
            <a:ext cx="5599136" cy="369332"/>
          </a:xfrm>
          <a:prstGeom prst="rect">
            <a:avLst/>
          </a:prstGeom>
          <a:noFill/>
        </p:spPr>
        <p:txBody>
          <a:bodyPr wrap="square">
            <a:spAutoFit/>
          </a:bodyPr>
          <a:lstStyle/>
          <a:p>
            <a:pPr algn="just"/>
            <a:r>
              <a:rPr lang="pt-BR" b="1" dirty="0" err="1">
                <a:solidFill>
                  <a:srgbClr val="4A5950"/>
                </a:solidFill>
              </a:rPr>
              <a:t>Share</a:t>
            </a:r>
            <a:r>
              <a:rPr lang="pt-BR" b="1" dirty="0">
                <a:solidFill>
                  <a:srgbClr val="4A5950"/>
                </a:solidFill>
              </a:rPr>
              <a:t> </a:t>
            </a:r>
            <a:r>
              <a:rPr lang="pt-BR" b="1" dirty="0" err="1">
                <a:solidFill>
                  <a:srgbClr val="4A5950"/>
                </a:solidFill>
              </a:rPr>
              <a:t>of</a:t>
            </a:r>
            <a:r>
              <a:rPr lang="pt-BR" b="1" dirty="0">
                <a:solidFill>
                  <a:srgbClr val="4A5950"/>
                </a:solidFill>
              </a:rPr>
              <a:t> Total </a:t>
            </a:r>
            <a:r>
              <a:rPr lang="pt-BR" b="1" dirty="0" err="1">
                <a:solidFill>
                  <a:srgbClr val="4A5950"/>
                </a:solidFill>
              </a:rPr>
              <a:t>Users</a:t>
            </a:r>
            <a:r>
              <a:rPr lang="pt-BR" b="1" dirty="0">
                <a:solidFill>
                  <a:srgbClr val="4A5950"/>
                </a:solidFill>
              </a:rPr>
              <a:t> (pie) &amp; </a:t>
            </a:r>
            <a:r>
              <a:rPr lang="pt-BR" b="1" dirty="0" err="1">
                <a:solidFill>
                  <a:srgbClr val="4A5950"/>
                </a:solidFill>
              </a:rPr>
              <a:t>U</a:t>
            </a:r>
            <a:r>
              <a:rPr lang="pt-BR" b="1" dirty="0" err="1">
                <a:solidFill>
                  <a:srgbClr val="4A5950"/>
                </a:solidFill>
                <a:effectLst/>
              </a:rPr>
              <a:t>sers</a:t>
            </a:r>
            <a:r>
              <a:rPr lang="pt-BR" b="1" dirty="0">
                <a:solidFill>
                  <a:srgbClr val="4A5950"/>
                </a:solidFill>
                <a:effectLst/>
              </a:rPr>
              <a:t>/100k </a:t>
            </a:r>
            <a:r>
              <a:rPr lang="pt-BR" b="1" dirty="0" err="1">
                <a:solidFill>
                  <a:srgbClr val="4A5950"/>
                </a:solidFill>
                <a:effectLst/>
              </a:rPr>
              <a:t>inhabitants</a:t>
            </a:r>
            <a:endParaRPr lang="en-US" b="1" dirty="0">
              <a:solidFill>
                <a:srgbClr val="4A5950"/>
              </a:solidFill>
              <a:effectLst/>
            </a:endParaRPr>
          </a:p>
        </p:txBody>
      </p:sp>
      <p:pic>
        <p:nvPicPr>
          <p:cNvPr id="4" name="Picture 3">
            <a:extLst>
              <a:ext uri="{FF2B5EF4-FFF2-40B4-BE49-F238E27FC236}">
                <a16:creationId xmlns:a16="http://schemas.microsoft.com/office/drawing/2014/main" id="{D23DC751-CDA3-8D06-8AE1-25A89194C2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5" y="915110"/>
            <a:ext cx="7552944" cy="5038344"/>
          </a:xfrm>
          <a:prstGeom prst="rect">
            <a:avLst/>
          </a:prstGeom>
        </p:spPr>
      </p:pic>
    </p:spTree>
    <p:extLst>
      <p:ext uri="{BB962C8B-B14F-4D97-AF65-F5344CB8AC3E}">
        <p14:creationId xmlns:p14="http://schemas.microsoft.com/office/powerpoint/2010/main" val="75214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B31A06-6713-8B9F-EA57-D72CC1F3B3C4}"/>
              </a:ext>
            </a:extLst>
          </p:cNvPr>
          <p:cNvSpPr/>
          <p:nvPr/>
        </p:nvSpPr>
        <p:spPr>
          <a:xfrm>
            <a:off x="-3" y="6353908"/>
            <a:ext cx="12192002" cy="523495"/>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0" y="0"/>
            <a:ext cx="12192000" cy="745958"/>
          </a:xfrm>
          <a:solidFill>
            <a:srgbClr val="3B3B3B"/>
          </a:solidFill>
        </p:spPr>
        <p:txBody>
          <a:bodyPr vert="horz" anchor="ctr" anchorCtr="0">
            <a:normAutofit fontScale="90000"/>
          </a:bodyPr>
          <a:lstStyle/>
          <a:p>
            <a:r>
              <a:rPr lang="en-US" sz="4800" b="1" dirty="0">
                <a:solidFill>
                  <a:srgbClr val="FF6600"/>
                </a:solidFill>
              </a:rPr>
              <a:t>Cab Trips</a:t>
            </a:r>
          </a:p>
        </p:txBody>
      </p:sp>
      <p:pic>
        <p:nvPicPr>
          <p:cNvPr id="9" name="Picture 8">
            <a:extLst>
              <a:ext uri="{FF2B5EF4-FFF2-40B4-BE49-F238E27FC236}">
                <a16:creationId xmlns:a16="http://schemas.microsoft.com/office/drawing/2014/main" id="{2971CD95-501B-8988-617C-E0D6BFCF6D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4" y="5978769"/>
            <a:ext cx="1304898" cy="1304898"/>
          </a:xfrm>
          <a:prstGeom prst="rect">
            <a:avLst/>
          </a:prstGeom>
        </p:spPr>
      </p:pic>
      <p:sp>
        <p:nvSpPr>
          <p:cNvPr id="11" name="TextBox 10">
            <a:extLst>
              <a:ext uri="{FF2B5EF4-FFF2-40B4-BE49-F238E27FC236}">
                <a16:creationId xmlns:a16="http://schemas.microsoft.com/office/drawing/2014/main" id="{3DB248C5-5241-A42F-3B51-BF8B0A2F27A6}"/>
              </a:ext>
            </a:extLst>
          </p:cNvPr>
          <p:cNvSpPr txBox="1"/>
          <p:nvPr/>
        </p:nvSpPr>
        <p:spPr>
          <a:xfrm>
            <a:off x="1489139" y="6453153"/>
            <a:ext cx="1656000" cy="324000"/>
          </a:xfrm>
          <a:prstGeom prst="rect">
            <a:avLst/>
          </a:prstGeom>
          <a:solidFill>
            <a:schemeClr val="bg2">
              <a:lumMod val="75000"/>
            </a:schemeClr>
          </a:solidFill>
        </p:spPr>
        <p:txBody>
          <a:bodyPr wrap="square" rtlCol="0" anchor="ctr">
            <a:spAutoFit/>
          </a:bodyPr>
          <a:lstStyle/>
          <a:p>
            <a:pPr algn="ctr"/>
            <a:r>
              <a:rPr lang="pt-BR" sz="1500" dirty="0">
                <a:solidFill>
                  <a:srgbClr val="3B3B3B"/>
                </a:solidFill>
              </a:rPr>
              <a:t>Case </a:t>
            </a:r>
            <a:r>
              <a:rPr lang="en-US" sz="1500" dirty="0">
                <a:solidFill>
                  <a:srgbClr val="3B3B3B"/>
                </a:solidFill>
              </a:rPr>
              <a:t>Summary</a:t>
            </a:r>
          </a:p>
        </p:txBody>
      </p:sp>
      <p:sp>
        <p:nvSpPr>
          <p:cNvPr id="12" name="TextBox 11">
            <a:extLst>
              <a:ext uri="{FF2B5EF4-FFF2-40B4-BE49-F238E27FC236}">
                <a16:creationId xmlns:a16="http://schemas.microsoft.com/office/drawing/2014/main" id="{527082EF-56C5-0B45-5E9C-92D6C85C3D1E}"/>
              </a:ext>
            </a:extLst>
          </p:cNvPr>
          <p:cNvSpPr txBox="1"/>
          <p:nvPr/>
        </p:nvSpPr>
        <p:spPr>
          <a:xfrm>
            <a:off x="3273120" y="6453999"/>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Industry Overview</a:t>
            </a:r>
          </a:p>
        </p:txBody>
      </p:sp>
      <p:sp>
        <p:nvSpPr>
          <p:cNvPr id="13" name="TextBox 12">
            <a:extLst>
              <a:ext uri="{FF2B5EF4-FFF2-40B4-BE49-F238E27FC236}">
                <a16:creationId xmlns:a16="http://schemas.microsoft.com/office/drawing/2014/main" id="{D25664CE-0B5E-79CD-F972-1ADBB050E8C5}"/>
              </a:ext>
            </a:extLst>
          </p:cNvPr>
          <p:cNvSpPr txBox="1"/>
          <p:nvPr/>
        </p:nvSpPr>
        <p:spPr>
          <a:xfrm>
            <a:off x="5057101"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Database</a:t>
            </a:r>
          </a:p>
        </p:txBody>
      </p:sp>
      <p:sp>
        <p:nvSpPr>
          <p:cNvPr id="14" name="TextBox 13">
            <a:extLst>
              <a:ext uri="{FF2B5EF4-FFF2-40B4-BE49-F238E27FC236}">
                <a16:creationId xmlns:a16="http://schemas.microsoft.com/office/drawing/2014/main" id="{2803A7F6-1134-6E36-7AC5-2DED31CE0F96}"/>
              </a:ext>
            </a:extLst>
          </p:cNvPr>
          <p:cNvSpPr txBox="1"/>
          <p:nvPr/>
        </p:nvSpPr>
        <p:spPr>
          <a:xfrm>
            <a:off x="6841082" y="6453999"/>
            <a:ext cx="1656000" cy="324000"/>
          </a:xfrm>
          <a:prstGeom prst="rect">
            <a:avLst/>
          </a:prstGeom>
          <a:solidFill>
            <a:srgbClr val="FF6600"/>
          </a:solidFill>
        </p:spPr>
        <p:txBody>
          <a:bodyPr wrap="square" rtlCol="0" anchor="ctr">
            <a:spAutoFit/>
          </a:bodyPr>
          <a:lstStyle/>
          <a:p>
            <a:pPr algn="ctr"/>
            <a:r>
              <a:rPr lang="pt-BR" sz="1500" dirty="0">
                <a:solidFill>
                  <a:srgbClr val="3B3B3B"/>
                </a:solidFill>
              </a:rPr>
              <a:t>EDA</a:t>
            </a:r>
            <a:endParaRPr lang="en-US" sz="1500" dirty="0">
              <a:solidFill>
                <a:srgbClr val="3B3B3B"/>
              </a:solidFill>
            </a:endParaRPr>
          </a:p>
        </p:txBody>
      </p:sp>
      <p:sp>
        <p:nvSpPr>
          <p:cNvPr id="15" name="TextBox 14">
            <a:extLst>
              <a:ext uri="{FF2B5EF4-FFF2-40B4-BE49-F238E27FC236}">
                <a16:creationId xmlns:a16="http://schemas.microsoft.com/office/drawing/2014/main" id="{FCCD7893-4A21-B95C-2623-6ED943F5E61B}"/>
              </a:ext>
            </a:extLst>
          </p:cNvPr>
          <p:cNvSpPr txBox="1"/>
          <p:nvPr/>
        </p:nvSpPr>
        <p:spPr>
          <a:xfrm>
            <a:off x="8625063" y="6452307"/>
            <a:ext cx="1656000" cy="324000"/>
          </a:xfrm>
          <a:prstGeom prst="rect">
            <a:avLst/>
          </a:prstGeom>
          <a:solidFill>
            <a:schemeClr val="bg2">
              <a:lumMod val="75000"/>
            </a:schemeClr>
          </a:solidFill>
        </p:spPr>
        <p:txBody>
          <a:bodyPr wrap="square" rtlCol="0" anchor="ctr">
            <a:spAutoFit/>
          </a:bodyPr>
          <a:lstStyle/>
          <a:p>
            <a:pPr algn="ctr"/>
            <a:r>
              <a:rPr lang="pt-BR" sz="1500" dirty="0" err="1">
                <a:solidFill>
                  <a:srgbClr val="3B3B3B"/>
                </a:solidFill>
              </a:rPr>
              <a:t>Forecasting</a:t>
            </a:r>
            <a:endParaRPr lang="en-US" sz="1500" dirty="0">
              <a:solidFill>
                <a:srgbClr val="3B3B3B"/>
              </a:solidFill>
            </a:endParaRPr>
          </a:p>
        </p:txBody>
      </p:sp>
      <p:sp>
        <p:nvSpPr>
          <p:cNvPr id="16" name="TextBox 15">
            <a:extLst>
              <a:ext uri="{FF2B5EF4-FFF2-40B4-BE49-F238E27FC236}">
                <a16:creationId xmlns:a16="http://schemas.microsoft.com/office/drawing/2014/main" id="{9F12C972-A04F-7FBE-5506-0CB501B1457D}"/>
              </a:ext>
            </a:extLst>
          </p:cNvPr>
          <p:cNvSpPr txBox="1"/>
          <p:nvPr/>
        </p:nvSpPr>
        <p:spPr>
          <a:xfrm>
            <a:off x="10409044" y="6453153"/>
            <a:ext cx="1656000" cy="324000"/>
          </a:xfrm>
          <a:prstGeom prst="rect">
            <a:avLst/>
          </a:prstGeom>
          <a:solidFill>
            <a:schemeClr val="bg2">
              <a:lumMod val="75000"/>
            </a:schemeClr>
          </a:solidFill>
        </p:spPr>
        <p:txBody>
          <a:bodyPr wrap="square" rtlCol="0" anchor="ctr">
            <a:spAutoFit/>
          </a:bodyPr>
          <a:lstStyle/>
          <a:p>
            <a:pPr algn="ctr"/>
            <a:r>
              <a:rPr lang="en-US" sz="1500" dirty="0">
                <a:solidFill>
                  <a:srgbClr val="3B3B3B"/>
                </a:solidFill>
              </a:rPr>
              <a:t>Recommendations</a:t>
            </a:r>
          </a:p>
        </p:txBody>
      </p:sp>
      <p:sp>
        <p:nvSpPr>
          <p:cNvPr id="17" name="TextBox 16">
            <a:extLst>
              <a:ext uri="{FF2B5EF4-FFF2-40B4-BE49-F238E27FC236}">
                <a16:creationId xmlns:a16="http://schemas.microsoft.com/office/drawing/2014/main" id="{BDD589DA-E93A-6EEC-AC31-64962F9BFED9}"/>
              </a:ext>
            </a:extLst>
          </p:cNvPr>
          <p:cNvSpPr txBox="1"/>
          <p:nvPr/>
        </p:nvSpPr>
        <p:spPr>
          <a:xfrm>
            <a:off x="7260606" y="1325188"/>
            <a:ext cx="4627015" cy="4770537"/>
          </a:xfrm>
          <a:prstGeom prst="rect">
            <a:avLst/>
          </a:prstGeom>
          <a:noFill/>
        </p:spPr>
        <p:txBody>
          <a:bodyPr wrap="square">
            <a:spAutoFit/>
          </a:bodyPr>
          <a:lstStyle/>
          <a:p>
            <a:pPr algn="just"/>
            <a:r>
              <a:rPr lang="en-US" sz="1600" b="1" dirty="0">
                <a:solidFill>
                  <a:srgbClr val="4A5950"/>
                </a:solidFill>
                <a:effectLst/>
              </a:rPr>
              <a:t>If Yellow Cab’s service is more premium and costly, it must have fewer clients. How does the company balance this in order to profit?</a:t>
            </a:r>
          </a:p>
          <a:p>
            <a:pPr algn="just"/>
            <a:endParaRPr lang="en-US" sz="1600" b="1" dirty="0">
              <a:solidFill>
                <a:srgbClr val="4A5950"/>
              </a:solidFill>
              <a:effectLst/>
            </a:endParaRPr>
          </a:p>
          <a:p>
            <a:pPr marL="285750" indent="-285750" algn="just">
              <a:buFont typeface="Arial" panose="020B0604020202020204" pitchFamily="34" charset="0"/>
              <a:buChar char="•"/>
            </a:pPr>
            <a:r>
              <a:rPr lang="en-US" sz="1600" dirty="0">
                <a:solidFill>
                  <a:srgbClr val="4A5950"/>
                </a:solidFill>
                <a:effectLst/>
              </a:rPr>
              <a:t>Surprisingly, although providing a premium service with higher prices, </a:t>
            </a:r>
            <a:r>
              <a:rPr lang="en-US" sz="1600" b="1" dirty="0">
                <a:solidFill>
                  <a:srgbClr val="4A5950"/>
                </a:solidFill>
                <a:effectLst/>
              </a:rPr>
              <a:t>Yellow Cab maintained a 76% share of total trips</a:t>
            </a:r>
            <a:r>
              <a:rPr lang="en-US" sz="1600" dirty="0">
                <a:solidFill>
                  <a:srgbClr val="4A5950"/>
                </a:solidFill>
                <a:effectLst/>
              </a:rPr>
              <a:t> during the 2016-2018 period.</a:t>
            </a:r>
          </a:p>
          <a:p>
            <a:pPr marL="285750" indent="-285750" algn="just">
              <a:buFont typeface="Arial" panose="020B0604020202020204" pitchFamily="34" charset="0"/>
              <a:buChar char="•"/>
            </a:pPr>
            <a:endParaRPr lang="en-US" sz="1600" dirty="0">
              <a:solidFill>
                <a:srgbClr val="4A5950"/>
              </a:solidFill>
              <a:effectLst/>
            </a:endParaRPr>
          </a:p>
          <a:p>
            <a:pPr marL="285750" indent="-285750" algn="just">
              <a:buFont typeface="Arial" panose="020B0604020202020204" pitchFamily="34" charset="0"/>
              <a:buChar char="•"/>
            </a:pPr>
            <a:r>
              <a:rPr lang="en-US" sz="1600" dirty="0">
                <a:solidFill>
                  <a:srgbClr val="4A5950"/>
                </a:solidFill>
                <a:effectLst/>
              </a:rPr>
              <a:t>This is another important datapoint for Yellow Cab's advantage, since it </a:t>
            </a:r>
            <a:r>
              <a:rPr lang="en-US" sz="1600" b="1" dirty="0">
                <a:solidFill>
                  <a:srgbClr val="4A5950"/>
                </a:solidFill>
                <a:effectLst/>
              </a:rPr>
              <a:t>beats Pink Cab in both number of rides and profitability per ride.</a:t>
            </a:r>
          </a:p>
          <a:p>
            <a:pPr marL="285750" indent="-285750" algn="just">
              <a:buFont typeface="Arial" panose="020B0604020202020204" pitchFamily="34" charset="0"/>
              <a:buChar char="•"/>
            </a:pPr>
            <a:endParaRPr lang="en-US" sz="1600" dirty="0">
              <a:solidFill>
                <a:srgbClr val="4A5950"/>
              </a:solidFill>
              <a:effectLst/>
            </a:endParaRPr>
          </a:p>
          <a:p>
            <a:pPr marL="285750" indent="-285750" algn="just">
              <a:buFont typeface="Arial" panose="020B0604020202020204" pitchFamily="34" charset="0"/>
              <a:buChar char="•"/>
            </a:pPr>
            <a:r>
              <a:rPr lang="en-US" sz="1600" dirty="0">
                <a:solidFill>
                  <a:srgbClr val="4A5950"/>
                </a:solidFill>
                <a:effectLst/>
              </a:rPr>
              <a:t>As Yellow Cab has more trips and profitable ones, </a:t>
            </a:r>
            <a:r>
              <a:rPr lang="en-US" sz="1600" b="1" dirty="0">
                <a:solidFill>
                  <a:srgbClr val="4A5950"/>
                </a:solidFill>
                <a:effectLst/>
              </a:rPr>
              <a:t>it accounts for 90% of all profit </a:t>
            </a:r>
            <a:r>
              <a:rPr lang="en-US" sz="1600" dirty="0">
                <a:solidFill>
                  <a:srgbClr val="4A5950"/>
                </a:solidFill>
                <a:effectLst/>
              </a:rPr>
              <a:t>during the period</a:t>
            </a:r>
          </a:p>
          <a:p>
            <a:pPr marL="285750" indent="-285750" algn="just">
              <a:buFont typeface="Arial" panose="020B0604020202020204" pitchFamily="34" charset="0"/>
              <a:buChar char="•"/>
            </a:pPr>
            <a:endParaRPr lang="en-US" sz="1600" dirty="0">
              <a:solidFill>
                <a:srgbClr val="4A5950"/>
              </a:solidFill>
              <a:effectLst/>
            </a:endParaRPr>
          </a:p>
          <a:p>
            <a:pPr marL="285750" indent="-285750" algn="just">
              <a:buFont typeface="Arial" panose="020B0604020202020204" pitchFamily="34" charset="0"/>
              <a:buChar char="•"/>
            </a:pPr>
            <a:r>
              <a:rPr lang="en-US" sz="1600" dirty="0">
                <a:solidFill>
                  <a:srgbClr val="4A5950"/>
                </a:solidFill>
                <a:effectLst/>
              </a:rPr>
              <a:t>The number of rides and profit margin remained constant during the period, indicating the low growth of the cab industry.</a:t>
            </a:r>
          </a:p>
        </p:txBody>
      </p:sp>
      <p:graphicFrame>
        <p:nvGraphicFramePr>
          <p:cNvPr id="18" name="Chart 17">
            <a:extLst>
              <a:ext uri="{FF2B5EF4-FFF2-40B4-BE49-F238E27FC236}">
                <a16:creationId xmlns:a16="http://schemas.microsoft.com/office/drawing/2014/main" id="{1F026C6D-A305-0A0E-2A7C-C5CA62FFA142}"/>
              </a:ext>
            </a:extLst>
          </p:cNvPr>
          <p:cNvGraphicFramePr>
            <a:graphicFrameLocks/>
          </p:cNvGraphicFramePr>
          <p:nvPr>
            <p:extLst>
              <p:ext uri="{D42A27DB-BD31-4B8C-83A1-F6EECF244321}">
                <p14:modId xmlns:p14="http://schemas.microsoft.com/office/powerpoint/2010/main" val="1524402593"/>
              </p:ext>
            </p:extLst>
          </p:nvPr>
        </p:nvGraphicFramePr>
        <p:xfrm>
          <a:off x="1214618" y="131154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37" name="Picture 36">
            <a:extLst>
              <a:ext uri="{FF2B5EF4-FFF2-40B4-BE49-F238E27FC236}">
                <a16:creationId xmlns:a16="http://schemas.microsoft.com/office/drawing/2014/main" id="{FDD4EAB6-5858-81CD-8110-BC64600970C8}"/>
              </a:ext>
            </a:extLst>
          </p:cNvPr>
          <p:cNvPicPr>
            <a:picLocks noChangeAspect="1"/>
          </p:cNvPicPr>
          <p:nvPr/>
        </p:nvPicPr>
        <p:blipFill rotWithShape="1">
          <a:blip r:embed="rId4">
            <a:extLst>
              <a:ext uri="{28A0092B-C50C-407E-A947-70E740481C1C}">
                <a14:useLocalDpi xmlns:a14="http://schemas.microsoft.com/office/drawing/2010/main" val="0"/>
              </a:ext>
            </a:extLst>
          </a:blip>
          <a:srcRect t="22025" b="18327"/>
          <a:stretch/>
        </p:blipFill>
        <p:spPr>
          <a:xfrm>
            <a:off x="367130" y="3970500"/>
            <a:ext cx="6473952" cy="2143505"/>
          </a:xfrm>
          <a:prstGeom prst="rect">
            <a:avLst/>
          </a:prstGeom>
        </p:spPr>
      </p:pic>
      <p:pic>
        <p:nvPicPr>
          <p:cNvPr id="39" name="Picture 38">
            <a:extLst>
              <a:ext uri="{FF2B5EF4-FFF2-40B4-BE49-F238E27FC236}">
                <a16:creationId xmlns:a16="http://schemas.microsoft.com/office/drawing/2014/main" id="{3682FCE3-7BF0-3893-0FAC-522F00ADC84D}"/>
              </a:ext>
            </a:extLst>
          </p:cNvPr>
          <p:cNvPicPr>
            <a:picLocks noChangeAspect="1"/>
          </p:cNvPicPr>
          <p:nvPr/>
        </p:nvPicPr>
        <p:blipFill rotWithShape="1">
          <a:blip r:embed="rId5">
            <a:extLst>
              <a:ext uri="{28A0092B-C50C-407E-A947-70E740481C1C}">
                <a14:useLocalDpi xmlns:a14="http://schemas.microsoft.com/office/drawing/2010/main" val="0"/>
              </a:ext>
            </a:extLst>
          </a:blip>
          <a:srcRect t="12857" b="24099"/>
          <a:stretch/>
        </p:blipFill>
        <p:spPr>
          <a:xfrm>
            <a:off x="367130" y="1687613"/>
            <a:ext cx="6473952" cy="2265530"/>
          </a:xfrm>
          <a:prstGeom prst="rect">
            <a:avLst/>
          </a:prstGeom>
        </p:spPr>
      </p:pic>
      <p:sp>
        <p:nvSpPr>
          <p:cNvPr id="40" name="TextBox 39">
            <a:extLst>
              <a:ext uri="{FF2B5EF4-FFF2-40B4-BE49-F238E27FC236}">
                <a16:creationId xmlns:a16="http://schemas.microsoft.com/office/drawing/2014/main" id="{69E2FAE2-B90B-CD29-F75F-74184C7737BB}"/>
              </a:ext>
            </a:extLst>
          </p:cNvPr>
          <p:cNvSpPr txBox="1"/>
          <p:nvPr/>
        </p:nvSpPr>
        <p:spPr>
          <a:xfrm>
            <a:off x="1647274" y="984773"/>
            <a:ext cx="4237827" cy="369332"/>
          </a:xfrm>
          <a:prstGeom prst="rect">
            <a:avLst/>
          </a:prstGeom>
          <a:noFill/>
        </p:spPr>
        <p:txBody>
          <a:bodyPr wrap="none" rtlCol="0">
            <a:spAutoFit/>
          </a:bodyPr>
          <a:lstStyle/>
          <a:p>
            <a:r>
              <a:rPr lang="pt-BR" dirty="0" err="1"/>
              <a:t>Number</a:t>
            </a:r>
            <a:r>
              <a:rPr lang="pt-BR" dirty="0"/>
              <a:t> </a:t>
            </a:r>
            <a:r>
              <a:rPr lang="pt-BR" dirty="0" err="1"/>
              <a:t>of</a:t>
            </a:r>
            <a:r>
              <a:rPr lang="pt-BR" dirty="0"/>
              <a:t> </a:t>
            </a:r>
            <a:r>
              <a:rPr lang="pt-BR" dirty="0" err="1"/>
              <a:t>Trips</a:t>
            </a:r>
            <a:r>
              <a:rPr lang="pt-BR" dirty="0"/>
              <a:t> &amp; Total Profit (US$ </a:t>
            </a:r>
            <a:r>
              <a:rPr lang="pt-BR" dirty="0" err="1"/>
              <a:t>million</a:t>
            </a:r>
            <a:r>
              <a:rPr lang="pt-BR" dirty="0"/>
              <a:t>)</a:t>
            </a:r>
            <a:endParaRPr lang="en-US" dirty="0"/>
          </a:p>
        </p:txBody>
      </p:sp>
    </p:spTree>
    <p:extLst>
      <p:ext uri="{BB962C8B-B14F-4D97-AF65-F5344CB8AC3E}">
        <p14:creationId xmlns:p14="http://schemas.microsoft.com/office/powerpoint/2010/main" val="4010828669"/>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3B3B3B"/>
      </a:dk2>
      <a:lt2>
        <a:srgbClr val="E7E6E6"/>
      </a:lt2>
      <a:accent1>
        <a:srgbClr val="FF6600"/>
      </a:accent1>
      <a:accent2>
        <a:srgbClr val="ED7D31"/>
      </a:accent2>
      <a:accent3>
        <a:srgbClr val="898989"/>
      </a:accent3>
      <a:accent4>
        <a:srgbClr val="F4B183"/>
      </a:accent4>
      <a:accent5>
        <a:srgbClr val="FFC000"/>
      </a:accent5>
      <a:accent6>
        <a:srgbClr val="757070"/>
      </a:accent6>
      <a:hlink>
        <a:srgbClr val="000000"/>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7079</TotalTime>
  <Words>2392</Words>
  <Application>Microsoft Office PowerPoint</Application>
  <PresentationFormat>Widescreen</PresentationFormat>
  <Paragraphs>383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   Agenda</vt:lpstr>
      <vt:lpstr>G2M Case Study</vt:lpstr>
      <vt:lpstr>US Cab Industry</vt:lpstr>
      <vt:lpstr>Database</vt:lpstr>
      <vt:lpstr>User Distribution per City</vt:lpstr>
      <vt:lpstr>Price of Trip X Distance per city</vt:lpstr>
      <vt:lpstr>Profit X Distance per city</vt:lpstr>
      <vt:lpstr>Cab Trips</vt:lpstr>
      <vt:lpstr>Cab Trips</vt:lpstr>
      <vt:lpstr>Customer Profile</vt:lpstr>
      <vt:lpstr>Customer Preferences</vt:lpstr>
      <vt:lpstr>Time Series Analysis</vt:lpstr>
      <vt:lpstr>Time Series Analysis</vt:lpstr>
      <vt:lpstr>2019 Profit Forecasting</vt:lpstr>
      <vt:lpstr>2019 Profit Forecasting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Joao Pedro KHAIR CUNHA</dc:creator>
  <cp:lastModifiedBy>Joao Pedro KHAIR CUNHA</cp:lastModifiedBy>
  <cp:revision>6</cp:revision>
  <dcterms:created xsi:type="dcterms:W3CDTF">2022-06-21T10:24:29Z</dcterms:created>
  <dcterms:modified xsi:type="dcterms:W3CDTF">2022-06-26T08:24:01Z</dcterms:modified>
</cp:coreProperties>
</file>