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0" d="100"/>
          <a:sy n="60" d="100"/>
        </p:scale>
        <p:origin x="977" y="3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68540-BA8C-981D-FA3B-02C4771CFD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ECF98D1-D4AB-DA15-B52A-FBD2CF629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8D7E97-F9B0-CBB0-DC18-53DEC7BE9091}"/>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7951F9BE-3DEF-3BC9-8E5B-2371442CCA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12BE996-F11C-880A-7AC8-BB7153493728}"/>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414766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9AA4-498A-3132-1725-A176D4C3D1C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1ED30EB-E821-918B-3ED8-44D48A782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1B428F-64D2-1099-2752-A0F4D0B92D5D}"/>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C11F68B2-E5C0-B74F-2CAC-8BC74120DA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3F7A8-9B2E-E88C-3CE1-8FEE108EF059}"/>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123872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7BCCF-F276-4BC1-5325-0A518F27F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DB5F873-36D2-19FD-2D85-8972177F5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A7D801-6D39-29C6-33CD-D5EE7D6EB1AC}"/>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93FE8001-7210-CC65-DDF6-2450870560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28F800-B92B-6F0D-050A-B487A42D7502}"/>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148076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1A5A-33BC-0936-BCE3-859FEDC8AE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8E57D60-4936-D1F3-3406-957397788B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107B61F-C830-BE9C-4EBA-D7C50322947B}"/>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6B243ED7-CEED-AF88-5EF9-4B2ACDC0CA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0201A4-758C-9A55-A14D-A01DA8A2A3C4}"/>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366877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F80C-BC68-1E0B-88CB-9B6AB13465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896D6C5-ED21-ED15-7E97-5E0B28939F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ABC6F9-DF0B-9CC0-08C2-42FF292F27FC}"/>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66D94318-5317-5E7C-90B7-A9A6872A709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9A4032-B88F-2763-1C23-98F5B3CC7AC2}"/>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3882049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870B-FF32-C0C0-AC13-0FDFF6798C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909A29-9439-043A-A348-57507237D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629D7F7-777E-440D-E499-2049DF1F1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6BCE0A5-062C-5129-2EEA-7564CF782786}"/>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6" name="Footer Placeholder 5">
            <a:extLst>
              <a:ext uri="{FF2B5EF4-FFF2-40B4-BE49-F238E27FC236}">
                <a16:creationId xmlns:a16="http://schemas.microsoft.com/office/drawing/2014/main" id="{F0C7A27B-3C4B-BF9A-73E9-7AE58617091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C9F25A3-F6B1-EA88-F6F5-7E48EE271780}"/>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270069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4050-7733-66C2-2C1A-4D66AF4303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3DDC5AE-5770-74C7-4B8B-9492B45BF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5978A-0676-500D-CB9A-0120C01A0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55AF9BC-12BA-4D5A-C51B-7899D139F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940D8-167C-B447-99A0-0D28305BE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ACF94D9-1731-9622-A079-B45BE23DD851}"/>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8" name="Footer Placeholder 7">
            <a:extLst>
              <a:ext uri="{FF2B5EF4-FFF2-40B4-BE49-F238E27FC236}">
                <a16:creationId xmlns:a16="http://schemas.microsoft.com/office/drawing/2014/main" id="{4635A34C-19F5-F628-CEB4-627532BDD97E}"/>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798BF76-1711-B6F5-9445-0CCD2866E016}"/>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235321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5BB-7352-4977-E893-7E4229A6082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D7B8306-DBBA-8E96-34F2-F318F32A94F0}"/>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4" name="Footer Placeholder 3">
            <a:extLst>
              <a:ext uri="{FF2B5EF4-FFF2-40B4-BE49-F238E27FC236}">
                <a16:creationId xmlns:a16="http://schemas.microsoft.com/office/drawing/2014/main" id="{C841FB4D-B24B-0FD1-67DE-4642ABAE8BAF}"/>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37E07A-3C90-220D-7CE2-989534BE3C36}"/>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237198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446DEC-A159-61BF-9DC9-FFF7986DA57B}"/>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3" name="Footer Placeholder 2">
            <a:extLst>
              <a:ext uri="{FF2B5EF4-FFF2-40B4-BE49-F238E27FC236}">
                <a16:creationId xmlns:a16="http://schemas.microsoft.com/office/drawing/2014/main" id="{24C5DC1E-7D24-6A6C-2724-1ABCCB69609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179F25C-4597-3A84-FFA4-41795135DD16}"/>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148523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6A24-68E6-6C4F-F5AC-54C06C07B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9D76686-D0C7-39B5-2582-EDE6FE8E5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88E0DA3-A757-2580-8589-C2B6B5F8A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DA54B-3FE8-AC4B-1C5D-172D0F0E373B}"/>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6" name="Footer Placeholder 5">
            <a:extLst>
              <a:ext uri="{FF2B5EF4-FFF2-40B4-BE49-F238E27FC236}">
                <a16:creationId xmlns:a16="http://schemas.microsoft.com/office/drawing/2014/main" id="{9A83BDC4-AD2A-6C99-41A7-F877D3C306C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11287DC-2914-E386-9EB2-7AC7072BE109}"/>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36875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C9FE-A266-4C26-E34A-C8E7376424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A9FBE46-78EE-E355-2305-E287F511F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D1377FB-C4E3-AC14-16B7-8C4A1615C6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EFD9F2-CA94-79C5-E399-94B55B9D7985}"/>
              </a:ext>
            </a:extLst>
          </p:cNvPr>
          <p:cNvSpPr>
            <a:spLocks noGrp="1"/>
          </p:cNvSpPr>
          <p:nvPr>
            <p:ph type="dt" sz="half" idx="10"/>
          </p:nvPr>
        </p:nvSpPr>
        <p:spPr/>
        <p:txBody>
          <a:bodyPr/>
          <a:lstStyle/>
          <a:p>
            <a:fld id="{FB89E81A-7A45-4F67-86FF-9F02AEE9EC1F}" type="datetimeFigureOut">
              <a:rPr lang="en-AU" smtClean="0"/>
              <a:t>20/08/2022</a:t>
            </a:fld>
            <a:endParaRPr lang="en-AU"/>
          </a:p>
        </p:txBody>
      </p:sp>
      <p:sp>
        <p:nvSpPr>
          <p:cNvPr id="6" name="Footer Placeholder 5">
            <a:extLst>
              <a:ext uri="{FF2B5EF4-FFF2-40B4-BE49-F238E27FC236}">
                <a16:creationId xmlns:a16="http://schemas.microsoft.com/office/drawing/2014/main" id="{A2164B92-5EE0-EF98-D239-507C0705306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4D8715E-88F3-92E7-887F-B1EA5A9B15C1}"/>
              </a:ext>
            </a:extLst>
          </p:cNvPr>
          <p:cNvSpPr>
            <a:spLocks noGrp="1"/>
          </p:cNvSpPr>
          <p:nvPr>
            <p:ph type="sldNum" sz="quarter" idx="12"/>
          </p:nvPr>
        </p:nvSpPr>
        <p:spPr/>
        <p:txBody>
          <a:bodyPr/>
          <a:lstStyle/>
          <a:p>
            <a:fld id="{E39D9734-48DD-439D-B7FC-F70F3B71782F}" type="slidenum">
              <a:rPr lang="en-AU" smtClean="0"/>
              <a:t>‹#›</a:t>
            </a:fld>
            <a:endParaRPr lang="en-AU"/>
          </a:p>
        </p:txBody>
      </p:sp>
    </p:spTree>
    <p:extLst>
      <p:ext uri="{BB962C8B-B14F-4D97-AF65-F5344CB8AC3E}">
        <p14:creationId xmlns:p14="http://schemas.microsoft.com/office/powerpoint/2010/main" val="112045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61008A-92FF-CC30-184F-8F295B15F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81C2AEF-835A-22FE-A3A3-F482CDF68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874F6A-F185-8583-D386-F1DDD7D57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9E81A-7A45-4F67-86FF-9F02AEE9EC1F}" type="datetimeFigureOut">
              <a:rPr lang="en-AU" smtClean="0"/>
              <a:t>20/08/2022</a:t>
            </a:fld>
            <a:endParaRPr lang="en-AU"/>
          </a:p>
        </p:txBody>
      </p:sp>
      <p:sp>
        <p:nvSpPr>
          <p:cNvPr id="5" name="Footer Placeholder 4">
            <a:extLst>
              <a:ext uri="{FF2B5EF4-FFF2-40B4-BE49-F238E27FC236}">
                <a16:creationId xmlns:a16="http://schemas.microsoft.com/office/drawing/2014/main" id="{86B043A4-BED2-2839-50F4-52B7C19CB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B01FBFE-D06B-2028-35FC-C7B4E1ABE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D9734-48DD-439D-B7FC-F70F3B71782F}" type="slidenum">
              <a:rPr lang="en-AU" smtClean="0"/>
              <a:t>‹#›</a:t>
            </a:fld>
            <a:endParaRPr lang="en-AU"/>
          </a:p>
        </p:txBody>
      </p:sp>
    </p:spTree>
    <p:extLst>
      <p:ext uri="{BB962C8B-B14F-4D97-AF65-F5344CB8AC3E}">
        <p14:creationId xmlns:p14="http://schemas.microsoft.com/office/powerpoint/2010/main" val="306318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EC20-4636-474D-F5F5-6D9B2FAD3903}"/>
              </a:ext>
            </a:extLst>
          </p:cNvPr>
          <p:cNvSpPr>
            <a:spLocks noGrp="1"/>
          </p:cNvSpPr>
          <p:nvPr>
            <p:ph type="title"/>
          </p:nvPr>
        </p:nvSpPr>
        <p:spPr>
          <a:xfrm>
            <a:off x="399288" y="204198"/>
            <a:ext cx="8973312" cy="192060"/>
          </a:xfrm>
        </p:spPr>
        <p:txBody>
          <a:bodyPr>
            <a:noAutofit/>
          </a:bodyPr>
          <a:lstStyle/>
          <a:p>
            <a:r>
              <a:rPr lang="en-AU"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Functional requirements : </a:t>
            </a:r>
            <a:r>
              <a:rPr lang="en-AU" sz="1800" dirty="0">
                <a:effectLst/>
                <a:latin typeface="Calibri" panose="020F0502020204030204" pitchFamily="34" charset="0"/>
                <a:ea typeface="Times New Roman" panose="02020603050405020304" pitchFamily="18" charset="0"/>
              </a:rPr>
              <a:t>are what a software system must do</a:t>
            </a:r>
            <a:br>
              <a:rPr lang="en-AU"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AU" sz="1800" dirty="0"/>
          </a:p>
        </p:txBody>
      </p:sp>
      <p:graphicFrame>
        <p:nvGraphicFramePr>
          <p:cNvPr id="7" name="Table 7">
            <a:extLst>
              <a:ext uri="{FF2B5EF4-FFF2-40B4-BE49-F238E27FC236}">
                <a16:creationId xmlns:a16="http://schemas.microsoft.com/office/drawing/2014/main" id="{A4A3544C-8426-5D7F-9ECB-7C8104158D23}"/>
              </a:ext>
            </a:extLst>
          </p:cNvPr>
          <p:cNvGraphicFramePr>
            <a:graphicFrameLocks noGrp="1"/>
          </p:cNvGraphicFramePr>
          <p:nvPr>
            <p:extLst>
              <p:ext uri="{D42A27DB-BD31-4B8C-83A1-F6EECF244321}">
                <p14:modId xmlns:p14="http://schemas.microsoft.com/office/powerpoint/2010/main" val="3634984157"/>
              </p:ext>
            </p:extLst>
          </p:nvPr>
        </p:nvGraphicFramePr>
        <p:xfrm>
          <a:off x="399288" y="323106"/>
          <a:ext cx="11393424" cy="6122861"/>
        </p:xfrm>
        <a:graphic>
          <a:graphicData uri="http://schemas.openxmlformats.org/drawingml/2006/table">
            <a:tbl>
              <a:tblPr firstRow="1" bandRow="1">
                <a:tableStyleId>{5C22544A-7EE6-4342-B048-85BDC9FD1C3A}</a:tableStyleId>
              </a:tblPr>
              <a:tblGrid>
                <a:gridCol w="3797808">
                  <a:extLst>
                    <a:ext uri="{9D8B030D-6E8A-4147-A177-3AD203B41FA5}">
                      <a16:colId xmlns:a16="http://schemas.microsoft.com/office/drawing/2014/main" val="4035337837"/>
                    </a:ext>
                  </a:extLst>
                </a:gridCol>
                <a:gridCol w="3797808">
                  <a:extLst>
                    <a:ext uri="{9D8B030D-6E8A-4147-A177-3AD203B41FA5}">
                      <a16:colId xmlns:a16="http://schemas.microsoft.com/office/drawing/2014/main" val="965454693"/>
                    </a:ext>
                  </a:extLst>
                </a:gridCol>
                <a:gridCol w="3797808">
                  <a:extLst>
                    <a:ext uri="{9D8B030D-6E8A-4147-A177-3AD203B41FA5}">
                      <a16:colId xmlns:a16="http://schemas.microsoft.com/office/drawing/2014/main" val="3828011618"/>
                    </a:ext>
                  </a:extLst>
                </a:gridCol>
              </a:tblGrid>
              <a:tr h="370840">
                <a:tc>
                  <a:txBody>
                    <a:bodyPr/>
                    <a:lstStyle/>
                    <a:p>
                      <a:pPr>
                        <a:lnSpc>
                          <a:spcPct val="107000"/>
                        </a:lnSpc>
                        <a:spcAft>
                          <a:spcPts val="800"/>
                        </a:spcAft>
                      </a:pPr>
                      <a:r>
                        <a:rPr lang="en-AU"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FR.no</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Functional requirements</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8411184"/>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FR1</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 registration</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Login system and this will be skipped if customer is already registered.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has 2 ways to register physically and online.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online form must be verified by the client uploading their ID , birth certificate, or any credentials that will validate their identity, for this process We are using salt with hash php function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$user =$_post['user_input'];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$result = hash("sha256" , $user);</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0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this way we will encrypt the user's password and validate all the data with sanitization of all the inputs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3655812"/>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FR2</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Forgot password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will use an input where the user will be asked for the email and we will send an email to his email after verifying if the user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exists,input</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button form to recover the password are using encryption SHA256 with hash and salt </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537210"/>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FR3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Search for available vehicle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Search car by their ID , model , color , capacity , etc, all of them are input which come from the user upload and the input names must be the same as the database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92415318"/>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FR4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View vehicle with details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Once customer found the vehicle we will create  dynamic Single product page in which will be using global variable $_POST PHP to identify the id product page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3469574"/>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FR5</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catalog</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product catalog will be organized by categories car (cars, sedan,suvs trucks) which one will have category ID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8112738"/>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FR6</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mode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payment module will give the option to pay with bankwire , paypal and offline credit card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455252"/>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FR7</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Calculate cost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calculate total cost is doing by our class Payment that has functions to validate the payment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16126485"/>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FR8</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 payment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will include Paypal and apple wallet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5203652"/>
                  </a:ext>
                </a:extLst>
              </a:tr>
              <a:tr h="370840">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FR9</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Reserve vehicle for renting</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reserve will be working with 2 important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fundamental PHP elements like date and objects  date will be storage in the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mysql</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database</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3445563"/>
                  </a:ext>
                </a:extLst>
              </a:tr>
            </a:tbl>
          </a:graphicData>
        </a:graphic>
      </p:graphicFrame>
    </p:spTree>
    <p:extLst>
      <p:ext uri="{BB962C8B-B14F-4D97-AF65-F5344CB8AC3E}">
        <p14:creationId xmlns:p14="http://schemas.microsoft.com/office/powerpoint/2010/main" val="106313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11D98305-31A6-BBDE-487E-BA6067ADAA46}"/>
              </a:ext>
            </a:extLst>
          </p:cNvPr>
          <p:cNvGraphicFramePr>
            <a:graphicFrameLocks noGrp="1"/>
          </p:cNvGraphicFramePr>
          <p:nvPr>
            <p:extLst>
              <p:ext uri="{D42A27DB-BD31-4B8C-83A1-F6EECF244321}">
                <p14:modId xmlns:p14="http://schemas.microsoft.com/office/powerpoint/2010/main" val="2513591542"/>
              </p:ext>
            </p:extLst>
          </p:nvPr>
        </p:nvGraphicFramePr>
        <p:xfrm>
          <a:off x="73152" y="161883"/>
          <a:ext cx="12015216" cy="7487548"/>
        </p:xfrm>
        <a:graphic>
          <a:graphicData uri="http://schemas.openxmlformats.org/drawingml/2006/table">
            <a:tbl>
              <a:tblPr firstRow="1" bandRow="1">
                <a:tableStyleId>{5C22544A-7EE6-4342-B048-85BDC9FD1C3A}</a:tableStyleId>
              </a:tblPr>
              <a:tblGrid>
                <a:gridCol w="4005072">
                  <a:extLst>
                    <a:ext uri="{9D8B030D-6E8A-4147-A177-3AD203B41FA5}">
                      <a16:colId xmlns:a16="http://schemas.microsoft.com/office/drawing/2014/main" val="1824740872"/>
                    </a:ext>
                  </a:extLst>
                </a:gridCol>
                <a:gridCol w="4005072">
                  <a:extLst>
                    <a:ext uri="{9D8B030D-6E8A-4147-A177-3AD203B41FA5}">
                      <a16:colId xmlns:a16="http://schemas.microsoft.com/office/drawing/2014/main" val="3319267387"/>
                    </a:ext>
                  </a:extLst>
                </a:gridCol>
                <a:gridCol w="4005072">
                  <a:extLst>
                    <a:ext uri="{9D8B030D-6E8A-4147-A177-3AD203B41FA5}">
                      <a16:colId xmlns:a16="http://schemas.microsoft.com/office/drawing/2014/main" val="460688165"/>
                    </a:ext>
                  </a:extLst>
                </a:gridCol>
              </a:tblGrid>
              <a:tr h="1181420">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FR10</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FD5EA"/>
                    </a:solidFill>
                  </a:tcPr>
                </a:tc>
                <a:tc>
                  <a:txBody>
                    <a:bodyPr/>
                    <a:lstStyle/>
                    <a:p>
                      <a:pPr>
                        <a:lnSpc>
                          <a:spcPct val="107000"/>
                        </a:lnSpc>
                        <a:spcAft>
                          <a:spcPts val="800"/>
                        </a:spcAft>
                      </a:pPr>
                      <a:r>
                        <a:rPr lang="en-AU"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Feedback from customer</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FD5EA"/>
                    </a:solidFill>
                  </a:tcPr>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the feedback we will use a module that will allow us to leave a review of the user and product and company, which must be moderated by the web master and this will be Integrated through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to Google merchant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center</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through the API and this will allow us to show our stars in google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adwords</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ads.</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CFD5EA"/>
                    </a:solidFill>
                  </a:tcPr>
                </a:tc>
                <a:extLst>
                  <a:ext uri="{0D108BD9-81ED-4DB2-BD59-A6C34878D82A}">
                    <a16:rowId xmlns:a16="http://schemas.microsoft.com/office/drawing/2014/main" val="124723267"/>
                  </a:ext>
                </a:extLst>
              </a:tr>
              <a:tr h="464229">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FR11</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Add new vehicle/ vehicle category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Each user will be allow to add new vehicle if this is beetween our categories and the system will check add the new vehicle with a new ID which is automatic generated in order</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3294014"/>
                  </a:ext>
                </a:extLst>
              </a:tr>
              <a:tr h="46422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FR12</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Update vehicle details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Same as add the system will check our booking system doing a query to the database with php, our schedule and calendar with date()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4581371"/>
                  </a:ext>
                </a:extLst>
              </a:tr>
              <a:tr h="62128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FR13</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Change vehicle status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will allow the customer to modify the vehicle and make it available or unavailable and all this will be verified by our dates in the database and the input ID will be used to update each vehicle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3391920"/>
                  </a:ext>
                </a:extLst>
              </a:tr>
              <a:tr h="46422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FR14</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Remove vehicle/ vehicle category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has the option to delete the car with a button that will delete the vehicle ID within the account on the client side and this way it will not be displayed on the front end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0705787"/>
                  </a:ext>
                </a:extLst>
              </a:tr>
              <a:tr h="46422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FR15</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Send availability via text message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collect user phone number from form registration and If the user authorized us we will send a text message when the vehicle they want is available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35670672"/>
                  </a:ext>
                </a:extLst>
              </a:tr>
              <a:tr h="324682">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FR16</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management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Mysql Database will be manage by database specialist and it will use the CRUD system, that will  update each user vehicle.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2930072"/>
                  </a:ext>
                </a:extLst>
              </a:tr>
              <a:tr h="867302">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FR17</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Payment management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payment management will record each transaction and send the money to the client where a fee will be charged to the user by our company.</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will be connect to our reckon accounting software with an API and the manager will be do it by sales employees</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9775821"/>
                  </a:ext>
                </a:extLst>
              </a:tr>
              <a:tr h="553183">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FR18</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dashboard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Admin dashboard will be very easy to use.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Will allow to manage payments , add , edit and remove products and customers , edit content , prices etc.</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403811"/>
                  </a:ext>
                </a:extLst>
              </a:tr>
              <a:tr h="62128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FR19</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Car gallery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user will upload images to the web through a form that will use a tag in the html form like this enctype="multipart/form-data" , this allows uploading files with php to the database and in this way the images will be displayed to the gallery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23843383"/>
                  </a:ext>
                </a:extLst>
              </a:tr>
              <a:tr h="464229">
                <a:tc>
                  <a:txBody>
                    <a:bodyPr/>
                    <a:lstStyle/>
                    <a:p>
                      <a:pPr>
                        <a:lnSpc>
                          <a:spcPct val="107000"/>
                        </a:lnSpc>
                        <a:spcAft>
                          <a:spcPts val="800"/>
                        </a:spcAft>
                      </a:pPr>
                      <a:r>
                        <a:rPr lang="en-AU" sz="1100" dirty="0">
                          <a:effectLst/>
                          <a:latin typeface="Calibri" panose="020F0502020204030204" pitchFamily="34" charset="0"/>
                          <a:ea typeface="Times New Roman" panose="02020603050405020304" pitchFamily="18" charset="0"/>
                          <a:cs typeface="Calibri" panose="020F0502020204030204" pitchFamily="34" charset="0"/>
                        </a:rPr>
                        <a:t> FR20</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Booking cancelation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cancellation of the reservation will be through a PHP form connected to our calendar and database that will again use the most important input, which is the ID input.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382894"/>
                  </a:ext>
                </a:extLst>
              </a:tr>
              <a:tr h="324682">
                <a:tc>
                  <a:txBody>
                    <a:bodyPr/>
                    <a:lstStyle/>
                    <a:p>
                      <a:pPr>
                        <a:lnSpc>
                          <a:spcPct val="107000"/>
                        </a:lnSpc>
                        <a:spcAft>
                          <a:spcPts val="800"/>
                        </a:spcAft>
                      </a:pPr>
                      <a:r>
                        <a:rPr lang="en-AU" sz="1100">
                          <a:effectLst/>
                          <a:latin typeface="Calibri" panose="020F0502020204030204" pitchFamily="34" charset="0"/>
                          <a:ea typeface="Times New Roman" panose="02020603050405020304" pitchFamily="18" charset="0"/>
                          <a:cs typeface="Calibri" panose="020F0502020204030204" pitchFamily="34" charset="0"/>
                        </a:rPr>
                        <a:t>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Customer dashboard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Will show the car they have rent and their customer history , Develop with html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css</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php</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javascript</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front and back end</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8753226"/>
                  </a:ext>
                </a:extLst>
              </a:tr>
            </a:tbl>
          </a:graphicData>
        </a:graphic>
      </p:graphicFrame>
    </p:spTree>
    <p:extLst>
      <p:ext uri="{BB962C8B-B14F-4D97-AF65-F5344CB8AC3E}">
        <p14:creationId xmlns:p14="http://schemas.microsoft.com/office/powerpoint/2010/main" val="248258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2D6922-7AB4-7A35-2BCA-1872F59162FC}"/>
              </a:ext>
            </a:extLst>
          </p:cNvPr>
          <p:cNvSpPr>
            <a:spLocks noGrp="1"/>
          </p:cNvSpPr>
          <p:nvPr>
            <p:ph type="title"/>
          </p:nvPr>
        </p:nvSpPr>
        <p:spPr>
          <a:xfrm>
            <a:off x="399288" y="204198"/>
            <a:ext cx="8973312" cy="381018"/>
          </a:xfrm>
        </p:spPr>
        <p:txBody>
          <a:bodyPr>
            <a:noAutofit/>
          </a:bodyPr>
          <a:lstStyle/>
          <a:p>
            <a:r>
              <a:rPr lang="en-AU"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 - Functional requirements : </a:t>
            </a:r>
            <a:r>
              <a:rPr lang="en-AU" sz="1800" dirty="0">
                <a:effectLst/>
                <a:latin typeface="Calibri" panose="020F0502020204030204" pitchFamily="34" charset="0"/>
                <a:ea typeface="Times New Roman" panose="02020603050405020304" pitchFamily="18" charset="0"/>
              </a:rPr>
              <a:t>specify the quality attributes of the system</a:t>
            </a:r>
            <a:endParaRPr lang="en-AU" sz="1800" dirty="0"/>
          </a:p>
        </p:txBody>
      </p:sp>
      <p:graphicFrame>
        <p:nvGraphicFramePr>
          <p:cNvPr id="5" name="Table 5">
            <a:extLst>
              <a:ext uri="{FF2B5EF4-FFF2-40B4-BE49-F238E27FC236}">
                <a16:creationId xmlns:a16="http://schemas.microsoft.com/office/drawing/2014/main" id="{7D5EF232-8305-29DC-4653-B613F2CBC5D8}"/>
              </a:ext>
            </a:extLst>
          </p:cNvPr>
          <p:cNvGraphicFramePr>
            <a:graphicFrameLocks noGrp="1"/>
          </p:cNvGraphicFramePr>
          <p:nvPr>
            <p:extLst>
              <p:ext uri="{D42A27DB-BD31-4B8C-83A1-F6EECF244321}">
                <p14:modId xmlns:p14="http://schemas.microsoft.com/office/powerpoint/2010/main" val="2611305162"/>
              </p:ext>
            </p:extLst>
          </p:nvPr>
        </p:nvGraphicFramePr>
        <p:xfrm>
          <a:off x="164592" y="719666"/>
          <a:ext cx="11878056" cy="6069648"/>
        </p:xfrm>
        <a:graphic>
          <a:graphicData uri="http://schemas.openxmlformats.org/drawingml/2006/table">
            <a:tbl>
              <a:tblPr firstRow="1" bandRow="1">
                <a:tableStyleId>{5C22544A-7EE6-4342-B048-85BDC9FD1C3A}</a:tableStyleId>
              </a:tblPr>
              <a:tblGrid>
                <a:gridCol w="3959352">
                  <a:extLst>
                    <a:ext uri="{9D8B030D-6E8A-4147-A177-3AD203B41FA5}">
                      <a16:colId xmlns:a16="http://schemas.microsoft.com/office/drawing/2014/main" val="968162054"/>
                    </a:ext>
                  </a:extLst>
                </a:gridCol>
                <a:gridCol w="3959352">
                  <a:extLst>
                    <a:ext uri="{9D8B030D-6E8A-4147-A177-3AD203B41FA5}">
                      <a16:colId xmlns:a16="http://schemas.microsoft.com/office/drawing/2014/main" val="3179835936"/>
                    </a:ext>
                  </a:extLst>
                </a:gridCol>
                <a:gridCol w="3959352">
                  <a:extLst>
                    <a:ext uri="{9D8B030D-6E8A-4147-A177-3AD203B41FA5}">
                      <a16:colId xmlns:a16="http://schemas.microsoft.com/office/drawing/2014/main" val="315441059"/>
                    </a:ext>
                  </a:extLst>
                </a:gridCol>
              </a:tblGrid>
              <a:tr h="370840">
                <a:tc>
                  <a:txBody>
                    <a:bodyPr/>
                    <a:lstStyle/>
                    <a:p>
                      <a:pPr>
                        <a:lnSpc>
                          <a:spcPct val="107000"/>
                        </a:lnSpc>
                        <a:spcAft>
                          <a:spcPts val="800"/>
                        </a:spcAft>
                      </a:pPr>
                      <a:r>
                        <a:rPr lang="en-AU" sz="11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FR.no</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not function requirements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335201"/>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FR1</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Accessibility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system is programmed in php 7.4 and mysql and is using apache server.</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 has a responsive design that allows it to be visible from any device and also has a magnifying glass function for reading.</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0261212"/>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FR2</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forms are all validated, sanitized and prepared for any type of attack or mysql injection.</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because md5 is not secure passwords will be encrypted in SHA256 which is considered the most secure form of encryption at the moment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42536277"/>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FR3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scability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our system is designed to support 1.000.000 visit at the same time and adapt the database space if its need it.</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programmed in PHP and MySQL, which are free languages and work on all systems and allow it to grow, modify and update easily.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are using horizontal scaling</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2738774"/>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FR4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performance</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Cache , cdn and Load balancer which allow reduce time of loading data.</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Site is loading in 1 second</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00943643"/>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FR5</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Availability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available according to our tests 98% without errors 24 hours a day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3398909"/>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FR6</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Reliability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being tested and works in 95% of cases without any errors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3920234"/>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FR7</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Usability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system is very easy to use where the user needs to create an account that will allow him to access the backoffice and be able to manage leases and payments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2765011"/>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FR8 not function requirements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About us - </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will be the page where the client can see the history of our company</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2493646"/>
                  </a:ext>
                </a:extLst>
              </a:tr>
              <a:tr h="370840">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FR9 not function requirements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social media - newsletter</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spcAft>
                          <a:spcPts val="800"/>
                        </a:spcAft>
                      </a:pP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our review system is connected with google </a:t>
                      </a:r>
                      <a:r>
                        <a:rPr lang="en-AU" sz="11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adwords</a:t>
                      </a:r>
                      <a:r>
                        <a:rPr lang="en-AU" sz="1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google shopping, kara feedback and customer review helps customer to see our score in google.</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80135076"/>
                  </a:ext>
                </a:extLst>
              </a:tr>
            </a:tbl>
          </a:graphicData>
        </a:graphic>
      </p:graphicFrame>
    </p:spTree>
    <p:extLst>
      <p:ext uri="{BB962C8B-B14F-4D97-AF65-F5344CB8AC3E}">
        <p14:creationId xmlns:p14="http://schemas.microsoft.com/office/powerpoint/2010/main" val="205305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87089E-8173-255D-EB5B-59EE165114E7}"/>
              </a:ext>
            </a:extLst>
          </p:cNvPr>
          <p:cNvSpPr>
            <a:spLocks noGrp="1"/>
          </p:cNvSpPr>
          <p:nvPr>
            <p:ph type="title"/>
          </p:nvPr>
        </p:nvSpPr>
        <p:spPr>
          <a:xfrm>
            <a:off x="399288" y="204198"/>
            <a:ext cx="8973312" cy="381018"/>
          </a:xfrm>
        </p:spPr>
        <p:txBody>
          <a:bodyPr>
            <a:noAutofit/>
          </a:bodyPr>
          <a:lstStyle/>
          <a:p>
            <a:pPr>
              <a:lnSpc>
                <a:spcPts val="1295"/>
              </a:lnSpc>
              <a:spcAft>
                <a:spcPts val="800"/>
              </a:spcAft>
            </a:pPr>
            <a:r>
              <a:rPr lang="en-AU" sz="1800" b="1" dirty="0">
                <a:effectLst/>
                <a:latin typeface="Calibri" panose="020F0502020204030204" pitchFamily="34" charset="0"/>
                <a:ea typeface="Times New Roman" panose="02020603050405020304" pitchFamily="18" charset="0"/>
                <a:cs typeface="Calibri" panose="020F0502020204030204" pitchFamily="34" charset="0"/>
              </a:rPr>
              <a:t>8 System design</a:t>
            </a:r>
            <a:endParaRPr lang="en-AU"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D8A5977-A5B1-95F9-B97B-52637394682D}"/>
              </a:ext>
            </a:extLst>
          </p:cNvPr>
          <p:cNvSpPr txBox="1"/>
          <p:nvPr/>
        </p:nvSpPr>
        <p:spPr>
          <a:xfrm>
            <a:off x="509016" y="521208"/>
            <a:ext cx="10671638" cy="923330"/>
          </a:xfrm>
          <a:prstGeom prst="rect">
            <a:avLst/>
          </a:prstGeom>
          <a:noFill/>
        </p:spPr>
        <p:txBody>
          <a:bodyPr wrap="square">
            <a:spAutoFit/>
          </a:bodyPr>
          <a:lstStyle/>
          <a:p>
            <a:r>
              <a:rPr lang="en-AU" dirty="0"/>
              <a:t>single server diagram where all services use the same server , we plan to implement CDN will provide speed and will help if site goes down , Cache memory on the webserver and load balancer on the next step will increase the loading speed.</a:t>
            </a:r>
          </a:p>
        </p:txBody>
      </p:sp>
      <p:pic>
        <p:nvPicPr>
          <p:cNvPr id="8" name="Picture 7" descr="Diagram&#10;&#10;Description automatically generated">
            <a:extLst>
              <a:ext uri="{FF2B5EF4-FFF2-40B4-BE49-F238E27FC236}">
                <a16:creationId xmlns:a16="http://schemas.microsoft.com/office/drawing/2014/main" id="{9311100F-7265-53AB-C0C3-B70FA8FE9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08" y="1682495"/>
            <a:ext cx="10659446" cy="4079541"/>
          </a:xfrm>
          <a:prstGeom prst="rect">
            <a:avLst/>
          </a:prstGeom>
        </p:spPr>
      </p:pic>
    </p:spTree>
    <p:extLst>
      <p:ext uri="{BB962C8B-B14F-4D97-AF65-F5344CB8AC3E}">
        <p14:creationId xmlns:p14="http://schemas.microsoft.com/office/powerpoint/2010/main" val="230003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398F33-8A5B-24E7-2830-7EB8EDAD95FD}"/>
              </a:ext>
            </a:extLst>
          </p:cNvPr>
          <p:cNvSpPr>
            <a:spLocks noGrp="1"/>
          </p:cNvSpPr>
          <p:nvPr>
            <p:ph type="title"/>
          </p:nvPr>
        </p:nvSpPr>
        <p:spPr>
          <a:xfrm>
            <a:off x="156972" y="76182"/>
            <a:ext cx="8973312" cy="381018"/>
          </a:xfrm>
        </p:spPr>
        <p:txBody>
          <a:bodyPr>
            <a:noAutofit/>
          </a:bodyPr>
          <a:lstStyle/>
          <a:p>
            <a:pPr>
              <a:lnSpc>
                <a:spcPts val="1295"/>
              </a:lnSpc>
              <a:spcAft>
                <a:spcPts val="800"/>
              </a:spcAft>
            </a:pPr>
            <a:r>
              <a:rPr lang="en-AU" sz="1800" b="1" dirty="0">
                <a:effectLst/>
                <a:latin typeface="Calibri" panose="020F0502020204030204" pitchFamily="34" charset="0"/>
                <a:ea typeface="Times New Roman" panose="02020603050405020304" pitchFamily="18" charset="0"/>
                <a:cs typeface="Calibri" panose="020F0502020204030204" pitchFamily="34" charset="0"/>
              </a:rPr>
              <a:t>8 System design</a:t>
            </a:r>
            <a:endParaRPr lang="en-AU"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E18B9055-1A70-D397-0F87-9AB49FD2734C}"/>
              </a:ext>
            </a:extLst>
          </p:cNvPr>
          <p:cNvGraphicFramePr>
            <a:graphicFrameLocks noGrp="1"/>
          </p:cNvGraphicFramePr>
          <p:nvPr>
            <p:extLst>
              <p:ext uri="{D42A27DB-BD31-4B8C-83A1-F6EECF244321}">
                <p14:modId xmlns:p14="http://schemas.microsoft.com/office/powerpoint/2010/main" val="1269084397"/>
              </p:ext>
            </p:extLst>
          </p:nvPr>
        </p:nvGraphicFramePr>
        <p:xfrm>
          <a:off x="156972" y="457200"/>
          <a:ext cx="11878056" cy="6855290"/>
        </p:xfrm>
        <a:graphic>
          <a:graphicData uri="http://schemas.openxmlformats.org/drawingml/2006/table">
            <a:tbl>
              <a:tblPr firstRow="1" bandRow="1">
                <a:tableStyleId>{5C22544A-7EE6-4342-B048-85BDC9FD1C3A}</a:tableStyleId>
              </a:tblPr>
              <a:tblGrid>
                <a:gridCol w="11878056">
                  <a:extLst>
                    <a:ext uri="{9D8B030D-6E8A-4147-A177-3AD203B41FA5}">
                      <a16:colId xmlns:a16="http://schemas.microsoft.com/office/drawing/2014/main" val="2560808893"/>
                    </a:ext>
                  </a:extLst>
                </a:gridCol>
              </a:tblGrid>
              <a:tr h="6855290">
                <a:tc>
                  <a:txBody>
                    <a:bodyPr/>
                    <a:lstStyle/>
                    <a:p>
                      <a:r>
                        <a:rPr lang="en-AU" sz="1800" b="0" kern="1200" dirty="0">
                          <a:solidFill>
                            <a:schemeClr val="tx1"/>
                          </a:solidFill>
                          <a:effectLst/>
                          <a:latin typeface="+mn-lt"/>
                          <a:ea typeface="+mn-ea"/>
                          <a:cs typeface="+mn-cs"/>
                        </a:rPr>
                        <a:t>System design is the process of designing the elements of a system such as the architecture, modules and components, the different interfaces of those components and the data that goes through that system.</a:t>
                      </a:r>
                    </a:p>
                    <a:p>
                      <a:r>
                        <a:rPr lang="en-AU" sz="1800" b="0" kern="1200" dirty="0">
                          <a:solidFill>
                            <a:schemeClr val="tx1"/>
                          </a:solidFill>
                          <a:effectLst/>
                          <a:latin typeface="+mn-lt"/>
                          <a:ea typeface="+mn-ea"/>
                          <a:cs typeface="+mn-cs"/>
                        </a:rPr>
                        <a:t>The most important elements of Car Rental system will be :</a:t>
                      </a:r>
                    </a:p>
                    <a:p>
                      <a:endParaRPr lang="en-AU" sz="1800" b="0" kern="1200" dirty="0">
                        <a:solidFill>
                          <a:schemeClr val="tx1"/>
                        </a:solidFill>
                        <a:effectLst/>
                        <a:latin typeface="+mn-lt"/>
                        <a:ea typeface="+mn-ea"/>
                        <a:cs typeface="+mn-cs"/>
                      </a:endParaRPr>
                    </a:p>
                    <a:p>
                      <a:r>
                        <a:rPr lang="en-AU" sz="1800" b="1" kern="1200" dirty="0">
                          <a:solidFill>
                            <a:schemeClr val="tx1"/>
                          </a:solidFill>
                          <a:effectLst/>
                          <a:latin typeface="+mn-lt"/>
                          <a:ea typeface="+mn-ea"/>
                          <a:cs typeface="+mn-cs"/>
                        </a:rPr>
                        <a:t>Architecture:  </a:t>
                      </a:r>
                      <a:r>
                        <a:rPr lang="en-AU" sz="1800" b="0" kern="1200" dirty="0">
                          <a:solidFill>
                            <a:schemeClr val="tx1"/>
                          </a:solidFill>
                          <a:effectLst/>
                          <a:latin typeface="+mn-lt"/>
                          <a:ea typeface="+mn-ea"/>
                          <a:cs typeface="+mn-cs"/>
                        </a:rPr>
                        <a:t>The architecture will be created and Develop with HTML CSS and JavaScript in the front end , </a:t>
                      </a:r>
                      <a:r>
                        <a:rPr lang="en-AU" sz="1800" b="0" kern="1200" dirty="0" err="1">
                          <a:solidFill>
                            <a:schemeClr val="tx1"/>
                          </a:solidFill>
                          <a:effectLst/>
                          <a:latin typeface="+mn-lt"/>
                          <a:ea typeface="+mn-ea"/>
                          <a:cs typeface="+mn-cs"/>
                        </a:rPr>
                        <a:t>php</a:t>
                      </a:r>
                      <a:r>
                        <a:rPr lang="en-AU" sz="1800" b="0" kern="1200" dirty="0">
                          <a:solidFill>
                            <a:schemeClr val="tx1"/>
                          </a:solidFill>
                          <a:effectLst/>
                          <a:latin typeface="+mn-lt"/>
                          <a:ea typeface="+mn-ea"/>
                          <a:cs typeface="+mn-cs"/>
                        </a:rPr>
                        <a:t> and MySQL back end , this use the system CRUD (Created , read , update and return data). </a:t>
                      </a:r>
                    </a:p>
                    <a:p>
                      <a:r>
                        <a:rPr lang="en-AU" sz="1800" b="0" kern="1200" dirty="0">
                          <a:solidFill>
                            <a:schemeClr val="tx1"/>
                          </a:solidFill>
                          <a:effectLst/>
                          <a:latin typeface="+mn-lt"/>
                          <a:ea typeface="+mn-ea"/>
                          <a:cs typeface="+mn-cs"/>
                        </a:rPr>
                        <a:t>So we will be using some our DNS which is our IP or name server on internet and the proxy cache on the web server will help the web page to load faster if the user have been before, the </a:t>
                      </a:r>
                      <a:r>
                        <a:rPr lang="en-AU" sz="1800" b="0" kern="1200" dirty="0" err="1">
                          <a:solidFill>
                            <a:schemeClr val="tx1"/>
                          </a:solidFill>
                          <a:effectLst/>
                          <a:latin typeface="+mn-lt"/>
                          <a:ea typeface="+mn-ea"/>
                          <a:cs typeface="+mn-cs"/>
                        </a:rPr>
                        <a:t>cdn</a:t>
                      </a:r>
                      <a:r>
                        <a:rPr lang="en-AU" sz="1800" b="0" kern="1200" dirty="0">
                          <a:solidFill>
                            <a:schemeClr val="tx1"/>
                          </a:solidFill>
                          <a:effectLst/>
                          <a:latin typeface="+mn-lt"/>
                          <a:ea typeface="+mn-ea"/>
                          <a:cs typeface="+mn-cs"/>
                        </a:rPr>
                        <a:t> and load balancer those will allow our site to be secure and running mostly 98% of the time. </a:t>
                      </a:r>
                    </a:p>
                    <a:p>
                      <a:r>
                        <a:rPr lang="en-AU" sz="1800" b="0" kern="1200" dirty="0">
                          <a:solidFill>
                            <a:schemeClr val="tx1"/>
                          </a:solidFill>
                          <a:effectLst/>
                          <a:latin typeface="+mn-lt"/>
                          <a:ea typeface="+mn-ea"/>
                          <a:cs typeface="+mn-cs"/>
                        </a:rPr>
                        <a:t>System is user request to web server and web server will give an answer if there are nothing wrong or potential maligns .</a:t>
                      </a:r>
                    </a:p>
                    <a:p>
                      <a:endParaRPr lang="en-AU" sz="1800" b="0" kern="1200" dirty="0">
                        <a:solidFill>
                          <a:schemeClr val="tx1"/>
                        </a:solidFill>
                        <a:effectLst/>
                        <a:latin typeface="+mn-lt"/>
                        <a:ea typeface="+mn-ea"/>
                        <a:cs typeface="+mn-cs"/>
                      </a:endParaRPr>
                    </a:p>
                    <a:p>
                      <a:r>
                        <a:rPr lang="en-AU" sz="1800" b="1" kern="1200" dirty="0">
                          <a:solidFill>
                            <a:schemeClr val="tx1"/>
                          </a:solidFill>
                          <a:effectLst/>
                          <a:latin typeface="+mn-lt"/>
                          <a:ea typeface="+mn-ea"/>
                          <a:cs typeface="+mn-cs"/>
                        </a:rPr>
                        <a:t>Modules: </a:t>
                      </a:r>
                      <a:r>
                        <a:rPr lang="en-AU" sz="1800" b="0" kern="1200" dirty="0">
                          <a:solidFill>
                            <a:schemeClr val="tx1"/>
                          </a:solidFill>
                          <a:effectLst/>
                          <a:latin typeface="+mn-lt"/>
                          <a:ea typeface="+mn-ea"/>
                          <a:cs typeface="+mn-cs"/>
                        </a:rPr>
                        <a:t>our modules are specific for the different types of actions such as users and manager need to do , the manger will use the administrate the system .</a:t>
                      </a:r>
                    </a:p>
                    <a:p>
                      <a:r>
                        <a:rPr lang="en-AU" sz="1800" b="0" kern="1200" dirty="0">
                          <a:solidFill>
                            <a:schemeClr val="tx1"/>
                          </a:solidFill>
                          <a:effectLst/>
                          <a:latin typeface="+mn-lt"/>
                          <a:ea typeface="+mn-ea"/>
                          <a:cs typeface="+mn-cs"/>
                        </a:rPr>
                        <a:t>We have to develop a Payment and booking modules , user registration modules , car review module, validations owner credential and information modules, all this modules will includes the form inputs which will be connected to the database.</a:t>
                      </a:r>
                    </a:p>
                    <a:p>
                      <a:endParaRPr lang="en-AU" sz="1800" b="0" kern="1200" dirty="0">
                        <a:solidFill>
                          <a:schemeClr val="tx1"/>
                        </a:solidFill>
                        <a:effectLst/>
                        <a:latin typeface="+mn-lt"/>
                        <a:ea typeface="+mn-ea"/>
                        <a:cs typeface="+mn-cs"/>
                      </a:endParaRPr>
                    </a:p>
                    <a:p>
                      <a:r>
                        <a:rPr lang="en-AU" sz="1800" b="1" kern="1200" dirty="0">
                          <a:solidFill>
                            <a:schemeClr val="tx1"/>
                          </a:solidFill>
                          <a:effectLst/>
                          <a:latin typeface="+mn-lt"/>
                          <a:ea typeface="+mn-ea"/>
                          <a:cs typeface="+mn-cs"/>
                        </a:rPr>
                        <a:t>Components: </a:t>
                      </a:r>
                      <a:r>
                        <a:rPr lang="en-AU" sz="1800" b="0" kern="1200" dirty="0">
                          <a:solidFill>
                            <a:schemeClr val="tx1"/>
                          </a:solidFill>
                          <a:effectLst/>
                          <a:latin typeface="+mn-lt"/>
                          <a:ea typeface="+mn-ea"/>
                          <a:cs typeface="+mn-cs"/>
                        </a:rPr>
                        <a:t>Develop with html </a:t>
                      </a:r>
                      <a:r>
                        <a:rPr lang="en-AU" sz="1800" b="0" kern="1200" dirty="0" err="1">
                          <a:solidFill>
                            <a:schemeClr val="tx1"/>
                          </a:solidFill>
                          <a:effectLst/>
                          <a:latin typeface="+mn-lt"/>
                          <a:ea typeface="+mn-ea"/>
                          <a:cs typeface="+mn-cs"/>
                        </a:rPr>
                        <a:t>css</a:t>
                      </a:r>
                      <a:r>
                        <a:rPr lang="en-AU" sz="1800" b="0" kern="1200" dirty="0">
                          <a:solidFill>
                            <a:schemeClr val="tx1"/>
                          </a:solidFill>
                          <a:effectLst/>
                          <a:latin typeface="+mn-lt"/>
                          <a:ea typeface="+mn-ea"/>
                          <a:cs typeface="+mn-cs"/>
                        </a:rPr>
                        <a:t> , </a:t>
                      </a:r>
                      <a:r>
                        <a:rPr lang="en-AU" sz="1800" b="0" kern="1200" dirty="0" err="1">
                          <a:solidFill>
                            <a:schemeClr val="tx1"/>
                          </a:solidFill>
                          <a:effectLst/>
                          <a:latin typeface="+mn-lt"/>
                          <a:ea typeface="+mn-ea"/>
                          <a:cs typeface="+mn-cs"/>
                        </a:rPr>
                        <a:t>php</a:t>
                      </a:r>
                      <a:r>
                        <a:rPr lang="en-AU" sz="1800" b="0" kern="1200" dirty="0">
                          <a:solidFill>
                            <a:schemeClr val="tx1"/>
                          </a:solidFill>
                          <a:effectLst/>
                          <a:latin typeface="+mn-lt"/>
                          <a:ea typeface="+mn-ea"/>
                          <a:cs typeface="+mn-cs"/>
                        </a:rPr>
                        <a:t> and </a:t>
                      </a:r>
                      <a:r>
                        <a:rPr lang="en-AU" sz="1800" b="0" kern="1200" dirty="0" err="1">
                          <a:solidFill>
                            <a:schemeClr val="tx1"/>
                          </a:solidFill>
                          <a:effectLst/>
                          <a:latin typeface="+mn-lt"/>
                          <a:ea typeface="+mn-ea"/>
                          <a:cs typeface="+mn-cs"/>
                        </a:rPr>
                        <a:t>javascript</a:t>
                      </a:r>
                      <a:r>
                        <a:rPr lang="en-AU" sz="1800" b="0" kern="1200" dirty="0">
                          <a:solidFill>
                            <a:schemeClr val="tx1"/>
                          </a:solidFill>
                          <a:effectLst/>
                          <a:latin typeface="+mn-lt"/>
                          <a:ea typeface="+mn-ea"/>
                          <a:cs typeface="+mn-cs"/>
                        </a:rPr>
                        <a:t> in front and back end </a:t>
                      </a:r>
                    </a:p>
                    <a:p>
                      <a:endParaRPr lang="en-AU" sz="1800" b="0" kern="1200" dirty="0">
                        <a:solidFill>
                          <a:schemeClr val="tx1"/>
                        </a:solidFill>
                        <a:effectLst/>
                        <a:latin typeface="+mn-lt"/>
                        <a:ea typeface="+mn-ea"/>
                        <a:cs typeface="+mn-cs"/>
                      </a:endParaRPr>
                    </a:p>
                    <a:p>
                      <a:r>
                        <a:rPr lang="en-AU" sz="1800" b="1" kern="1200" dirty="0">
                          <a:solidFill>
                            <a:schemeClr val="tx1"/>
                          </a:solidFill>
                          <a:effectLst/>
                          <a:latin typeface="+mn-lt"/>
                          <a:ea typeface="+mn-ea"/>
                          <a:cs typeface="+mn-cs"/>
                        </a:rPr>
                        <a:t>Interfaces: </a:t>
                      </a:r>
                      <a:r>
                        <a:rPr lang="en-AU" sz="1800" b="0" kern="1200" dirty="0">
                          <a:solidFill>
                            <a:schemeClr val="tx1"/>
                          </a:solidFill>
                          <a:effectLst/>
                          <a:latin typeface="+mn-lt"/>
                          <a:ea typeface="+mn-ea"/>
                          <a:cs typeface="+mn-cs"/>
                        </a:rPr>
                        <a:t>front interface and back office interface  will be develop with the components already specified .</a:t>
                      </a:r>
                    </a:p>
                    <a:p>
                      <a:r>
                        <a:rPr lang="en-AU" sz="1800" b="0" kern="1200" dirty="0">
                          <a:solidFill>
                            <a:schemeClr val="tx1"/>
                          </a:solidFill>
                          <a:effectLst/>
                          <a:latin typeface="+mn-lt"/>
                          <a:ea typeface="+mn-ea"/>
                          <a:cs typeface="+mn-cs"/>
                        </a:rPr>
                        <a:t>Data: data will be collected in our data base  and we will also collected local storage data with </a:t>
                      </a:r>
                      <a:r>
                        <a:rPr lang="en-AU" sz="1800" b="0" kern="1200" dirty="0" err="1">
                          <a:solidFill>
                            <a:schemeClr val="tx1"/>
                          </a:solidFill>
                          <a:effectLst/>
                          <a:latin typeface="+mn-lt"/>
                          <a:ea typeface="+mn-ea"/>
                          <a:cs typeface="+mn-cs"/>
                        </a:rPr>
                        <a:t>cokies</a:t>
                      </a:r>
                      <a:r>
                        <a:rPr lang="en-AU" sz="1800" b="0" kern="1200" dirty="0">
                          <a:solidFill>
                            <a:schemeClr val="tx1"/>
                          </a:solidFill>
                          <a:effectLst/>
                          <a:latin typeface="+mn-lt"/>
                          <a:ea typeface="+mn-ea"/>
                          <a:cs typeface="+mn-cs"/>
                        </a:rPr>
                        <a:t> so we will be able to run our remarketing campaigns and will allow us to know the user preferences and will help to manage our </a:t>
                      </a:r>
                      <a:r>
                        <a:rPr lang="en-AU" sz="1800" b="0" kern="1200" dirty="0" err="1">
                          <a:solidFill>
                            <a:schemeClr val="tx1"/>
                          </a:solidFill>
                          <a:effectLst/>
                          <a:latin typeface="+mn-lt"/>
                          <a:ea typeface="+mn-ea"/>
                          <a:cs typeface="+mn-cs"/>
                        </a:rPr>
                        <a:t>catalog</a:t>
                      </a:r>
                      <a:r>
                        <a:rPr lang="en-AU" sz="1800" b="0" kern="1200" dirty="0">
                          <a:solidFill>
                            <a:schemeClr val="tx1"/>
                          </a:solidFill>
                          <a:effectLst/>
                          <a:latin typeface="+mn-lt"/>
                          <a:ea typeface="+mn-ea"/>
                          <a:cs typeface="+mn-cs"/>
                        </a:rPr>
                        <a:t> </a:t>
                      </a:r>
                      <a:endParaRPr lang="en-AU" b="0" dirty="0">
                        <a:solidFill>
                          <a:schemeClr val="tx1"/>
                        </a:solidFill>
                      </a:endParaRPr>
                    </a:p>
                  </a:txBody>
                  <a:tcPr>
                    <a:noFill/>
                  </a:tcPr>
                </a:tc>
                <a:extLst>
                  <a:ext uri="{0D108BD9-81ED-4DB2-BD59-A6C34878D82A}">
                    <a16:rowId xmlns:a16="http://schemas.microsoft.com/office/drawing/2014/main" val="133203148"/>
                  </a:ext>
                </a:extLst>
              </a:tr>
            </a:tbl>
          </a:graphicData>
        </a:graphic>
      </p:graphicFrame>
    </p:spTree>
    <p:extLst>
      <p:ext uri="{BB962C8B-B14F-4D97-AF65-F5344CB8AC3E}">
        <p14:creationId xmlns:p14="http://schemas.microsoft.com/office/powerpoint/2010/main" val="2171401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088F7B-5A7D-BE15-D25A-10FCDD3F1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88" y="585216"/>
            <a:ext cx="8586216" cy="6125398"/>
          </a:xfrm>
          <a:prstGeom prst="rect">
            <a:avLst/>
          </a:prstGeom>
        </p:spPr>
      </p:pic>
      <p:sp>
        <p:nvSpPr>
          <p:cNvPr id="8" name="Title 1">
            <a:extLst>
              <a:ext uri="{FF2B5EF4-FFF2-40B4-BE49-F238E27FC236}">
                <a16:creationId xmlns:a16="http://schemas.microsoft.com/office/drawing/2014/main" id="{C031F390-FA4E-EE8D-0AA3-9005411B06DE}"/>
              </a:ext>
            </a:extLst>
          </p:cNvPr>
          <p:cNvSpPr txBox="1">
            <a:spLocks/>
          </p:cNvSpPr>
          <p:nvPr/>
        </p:nvSpPr>
        <p:spPr>
          <a:xfrm>
            <a:off x="399288" y="204198"/>
            <a:ext cx="2389632" cy="30786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AU" sz="18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8.1 User Experience</a:t>
            </a:r>
            <a:endParaRPr lang="en-AU" sz="1800" dirty="0"/>
          </a:p>
        </p:txBody>
      </p:sp>
      <p:sp>
        <p:nvSpPr>
          <p:cNvPr id="10" name="TextBox 9">
            <a:extLst>
              <a:ext uri="{FF2B5EF4-FFF2-40B4-BE49-F238E27FC236}">
                <a16:creationId xmlns:a16="http://schemas.microsoft.com/office/drawing/2014/main" id="{72B8E386-B480-539D-32A9-A375C69C3EE3}"/>
              </a:ext>
            </a:extLst>
          </p:cNvPr>
          <p:cNvSpPr txBox="1"/>
          <p:nvPr/>
        </p:nvSpPr>
        <p:spPr>
          <a:xfrm>
            <a:off x="9063990" y="585216"/>
            <a:ext cx="3262122" cy="2031325"/>
          </a:xfrm>
          <a:prstGeom prst="rect">
            <a:avLst/>
          </a:prstGeom>
          <a:noFill/>
        </p:spPr>
        <p:txBody>
          <a:bodyPr wrap="square">
            <a:spAutoFit/>
          </a:bodyPr>
          <a:lstStyle/>
          <a:p>
            <a:r>
              <a:rPr lang="en-AU" dirty="0"/>
              <a:t>Here we can see the home page of our website where we have a log in form, where if the client is not registered they can register and a form where they can be searched by type of vehicle and city.</a:t>
            </a:r>
          </a:p>
        </p:txBody>
      </p:sp>
    </p:spTree>
    <p:extLst>
      <p:ext uri="{BB962C8B-B14F-4D97-AF65-F5344CB8AC3E}">
        <p14:creationId xmlns:p14="http://schemas.microsoft.com/office/powerpoint/2010/main" val="3894081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196</TotalTime>
  <Words>1562</Words>
  <Application>Microsoft Office PowerPoint</Application>
  <PresentationFormat>Widescreen</PresentationFormat>
  <Paragraphs>130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Functional requirements : are what a software system must do </vt:lpstr>
      <vt:lpstr>PowerPoint Presentation</vt:lpstr>
      <vt:lpstr>No - Functional requirements : specify the quality attributes of the system</vt:lpstr>
      <vt:lpstr>8 System design</vt:lpstr>
      <vt:lpstr>8 System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KM17619</dc:creator>
  <cp:lastModifiedBy>KM17619</cp:lastModifiedBy>
  <cp:revision>14</cp:revision>
  <dcterms:created xsi:type="dcterms:W3CDTF">2022-08-20T03:01:05Z</dcterms:created>
  <dcterms:modified xsi:type="dcterms:W3CDTF">2022-08-20T06:17:20Z</dcterms:modified>
</cp:coreProperties>
</file>