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62" r:id="rId6"/>
    <p:sldId id="272" r:id="rId7"/>
    <p:sldId id="271" r:id="rId8"/>
    <p:sldId id="274" r:id="rId9"/>
    <p:sldId id="267" r:id="rId10"/>
    <p:sldId id="275" r:id="rId11"/>
    <p:sldId id="264" r:id="rId12"/>
    <p:sldId id="268" r:id="rId13"/>
    <p:sldId id="273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azure-service-fabric" TargetMode="External"/><Relationship Id="rId2" Type="http://schemas.openxmlformats.org/officeDocument/2006/relationships/hyperlink" Target="https://azure.microsoft.com/en-us/documentation/services/service-fabr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pthought.net/" TargetMode="External"/><Relationship Id="rId4" Type="http://schemas.openxmlformats.org/officeDocument/2006/relationships/hyperlink" Target="https://channel9.msdn.com/Events/Build/2016/B8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pthought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Living the </a:t>
            </a:r>
            <a:r>
              <a:rPr lang="en-US" dirty="0" err="1"/>
              <a:t>Microservices</a:t>
            </a:r>
            <a:r>
              <a:rPr lang="en-US" dirty="0"/>
              <a:t> Lifestyle in the Cloud</a:t>
            </a:r>
          </a:p>
          <a:p>
            <a:r>
              <a:rPr lang="en-US" dirty="0"/>
              <a:t>Global Azure Bootcamp 2016</a:t>
            </a:r>
          </a:p>
        </p:txBody>
      </p:sp>
    </p:spTree>
    <p:extLst>
      <p:ext uri="{BB962C8B-B14F-4D97-AF65-F5344CB8AC3E}">
        <p14:creationId xmlns:p14="http://schemas.microsoft.com/office/powerpoint/2010/main" val="276629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Reliable 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202435"/>
            <a:ext cx="10058400" cy="1609344"/>
          </a:xfrm>
        </p:spPr>
        <p:txBody>
          <a:bodyPr/>
          <a:lstStyle/>
          <a:p>
            <a:r>
              <a:rPr lang="en-US" dirty="0"/>
              <a:t>Logical App Topology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7047" y="1301262"/>
            <a:ext cx="9144001" cy="539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55166" y="2387910"/>
            <a:ext cx="2226100" cy="13252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55166" y="4280055"/>
            <a:ext cx="2226100" cy="13252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07566" y="4432455"/>
            <a:ext cx="2226100" cy="13252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9966" y="4584855"/>
            <a:ext cx="2226100" cy="13252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54986" y="1480918"/>
            <a:ext cx="4850307" cy="24943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Stateful</a:t>
            </a:r>
            <a:r>
              <a:rPr lang="en-US" dirty="0"/>
              <a:t> Svc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98022" y="1988072"/>
            <a:ext cx="1449330" cy="1803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955474" y="1988072"/>
            <a:ext cx="1449330" cy="1803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512926" y="2005926"/>
            <a:ext cx="1449330" cy="1803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488305" y="2436643"/>
            <a:ext cx="1264188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488305" y="288151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88305" y="332638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53779" y="2436643"/>
            <a:ext cx="1264188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53779" y="288151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53779" y="332638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11231" y="2454628"/>
            <a:ext cx="1264188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11231" y="2899498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11231" y="3344368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54986" y="4030622"/>
            <a:ext cx="4850307" cy="24943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Stateful</a:t>
            </a:r>
            <a:r>
              <a:rPr lang="en-US" dirty="0"/>
              <a:t> Svc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398022" y="4537776"/>
            <a:ext cx="1449330" cy="1803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55474" y="4537776"/>
            <a:ext cx="1449330" cy="1803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512926" y="4555630"/>
            <a:ext cx="1449330" cy="1803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488305" y="4986347"/>
            <a:ext cx="1264188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488305" y="543121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488305" y="587608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053779" y="4986347"/>
            <a:ext cx="1264188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053779" y="543121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53779" y="587608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611231" y="5004332"/>
            <a:ext cx="1264188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611231" y="5449202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611231" y="5894072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36195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60133"/>
            <a:ext cx="10058400" cy="1609344"/>
          </a:xfrm>
        </p:spPr>
        <p:txBody>
          <a:bodyPr/>
          <a:lstStyle/>
          <a:p>
            <a:r>
              <a:rPr lang="en-US" dirty="0"/>
              <a:t>Physical Cluster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42297" y="1151037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3253" y="2953497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75035" y="4739092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2972" y="4739092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61345" y="2953497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8225" y="1289013"/>
            <a:ext cx="1666379" cy="39045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9537" y="3097662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93775" y="4867531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47150" y="4852992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30231" y="3097662"/>
            <a:ext cx="1733418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878225" y="1741502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79538" y="3560671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(P1)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86388" y="5304011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32663" y="3560671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(P1)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47150" y="5314483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47151" y="5776999"/>
            <a:ext cx="166637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286387" y="5771730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150464" y="4867531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(P2)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47761" y="3103182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03839" y="4840012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203839" y="5323824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(P2)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50464" y="5312795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02521" y="3084682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654372" y="3560671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(P3)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702521" y="3584090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161858" y="5776999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964680" y="4090119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(P3)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225944" y="5770245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799725" y="4035142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</p:spTree>
    <p:extLst>
      <p:ext uri="{BB962C8B-B14F-4D97-AF65-F5344CB8AC3E}">
        <p14:creationId xmlns:p14="http://schemas.microsoft.com/office/powerpoint/2010/main" val="118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60133"/>
            <a:ext cx="10058400" cy="1609344"/>
          </a:xfrm>
        </p:spPr>
        <p:txBody>
          <a:bodyPr/>
          <a:lstStyle/>
          <a:p>
            <a:r>
              <a:rPr lang="en-US" dirty="0"/>
              <a:t>Physical Cluster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53312" y="1493792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4464" y="4171122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71617" y="5605115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81752" y="5641390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487353" y="4171122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89240" y="1631768"/>
            <a:ext cx="1666379" cy="39045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0748" y="4315287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90357" y="5733554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75930" y="5755290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56239" y="4315287"/>
            <a:ext cx="1733418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89240" y="2084257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0749" y="4778296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(P1)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82970" y="6170034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58671" y="4778296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(P1)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75930" y="6216781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73769" y="4320807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83732" y="4302307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449016" y="5759973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(P3)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485777" y="6188087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485777" y="5734797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(P3)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449016" y="6238069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487353" y="2727143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02264" y="2733365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99697" y="2867918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(P2)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30419" y="2896409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18169" y="3375424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(P2)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03387" y="3373223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04537" y="2883631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484867" y="2896409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506324" y="3405540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525503" y="3368226"/>
            <a:ext cx="166637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</p:spTree>
    <p:extLst>
      <p:ext uri="{BB962C8B-B14F-4D97-AF65-F5344CB8AC3E}">
        <p14:creationId xmlns:p14="http://schemas.microsoft.com/office/powerpoint/2010/main" val="29698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25" grpId="0" animBg="1"/>
      <p:bldP spid="27" grpId="0" animBg="1"/>
      <p:bldP spid="28" grpId="0" animBg="1"/>
      <p:bldP spid="29" grpId="0" animBg="1"/>
      <p:bldP spid="33" grpId="0" animBg="1"/>
      <p:bldP spid="37" grpId="0" animBg="1"/>
      <p:bldP spid="24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to Azure</a:t>
            </a:r>
          </a:p>
          <a:p>
            <a:r>
              <a:rPr lang="en-US" dirty="0"/>
              <a:t>Deploy to Local Cluster</a:t>
            </a:r>
          </a:p>
          <a:p>
            <a:r>
              <a:rPr lang="en-US" dirty="0"/>
              <a:t>Deploy to (!)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nother 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/>
              <a:t>eb-based cloud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omewhere</a:t>
            </a:r>
          </a:p>
          <a:p>
            <a:r>
              <a:rPr lang="en-US" dirty="0"/>
              <a:t>Deploy to Your Laptop (F5 debugging FTW)</a:t>
            </a:r>
          </a:p>
          <a:p>
            <a:r>
              <a:rPr lang="en-US" dirty="0"/>
              <a:t>Deploy to Linux (Real Soon Now)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6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Fabric docs</a:t>
            </a:r>
          </a:p>
          <a:p>
            <a:pPr lvl="1"/>
            <a:r>
              <a:rPr lang="en-US" dirty="0">
                <a:hlinkClick r:id="rId2"/>
              </a:rPr>
              <a:t>https://azure.microsoft.com/en-us/documentation/services/service-fabric/</a:t>
            </a:r>
            <a:endParaRPr lang="en-US" dirty="0"/>
          </a:p>
          <a:p>
            <a:r>
              <a:rPr lang="en-US" dirty="0"/>
              <a:t>Stack Overflow</a:t>
            </a:r>
          </a:p>
          <a:p>
            <a:pPr lvl="1"/>
            <a:r>
              <a:rPr lang="en-US" dirty="0">
                <a:hlinkClick r:id="rId3"/>
              </a:rPr>
              <a:t>http://stackoverflow.com/questions/tagged/azure-service-fabric</a:t>
            </a:r>
            <a:endParaRPr lang="en-US" dirty="0"/>
          </a:p>
          <a:p>
            <a:r>
              <a:rPr lang="en-US" dirty="0"/>
              <a:t>Build 2016 - Azure Service Fabric For Developers</a:t>
            </a:r>
          </a:p>
          <a:p>
            <a:pPr lvl="1"/>
            <a:r>
              <a:rPr lang="en-US" dirty="0">
                <a:hlinkClick r:id="rId4"/>
              </a:rPr>
              <a:t>https://channel9.msdn.com/Events/Build/2016/B874</a:t>
            </a:r>
            <a:endParaRPr lang="en-US" dirty="0"/>
          </a:p>
          <a:p>
            <a:r>
              <a:rPr lang="en-US" dirty="0"/>
              <a:t>My blog</a:t>
            </a:r>
          </a:p>
          <a:p>
            <a:pPr lvl="1"/>
            <a:r>
              <a:rPr lang="en-US" dirty="0">
                <a:hlinkClick r:id="rId5"/>
              </a:rPr>
              <a:t>http://www.topthought.net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consultant with almost 20 years experience on the MS stack</a:t>
            </a:r>
          </a:p>
          <a:p>
            <a:r>
              <a:rPr lang="en-US" dirty="0"/>
              <a:t>Several Azure architecture and implementation projects</a:t>
            </a:r>
          </a:p>
          <a:p>
            <a:r>
              <a:rPr lang="en-US" dirty="0"/>
              <a:t>Azure-in-the-ATL meetup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  <a:p>
            <a:r>
              <a:rPr lang="en-US" dirty="0">
                <a:hlinkClick r:id="rId2"/>
              </a:rPr>
              <a:t>www.topthought.net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5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and brief intro</a:t>
            </a:r>
          </a:p>
          <a:p>
            <a:r>
              <a:rPr lang="en-US" dirty="0"/>
              <a:t>Programming Models</a:t>
            </a:r>
          </a:p>
          <a:p>
            <a:r>
              <a:rPr lang="en-US" dirty="0"/>
              <a:t>Logical and Physical Topologies</a:t>
            </a:r>
          </a:p>
          <a:p>
            <a:r>
              <a:rPr lang="en-US" dirty="0"/>
              <a:t>Deployment Scenarios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Versioning and Upgrades</a:t>
            </a:r>
          </a:p>
        </p:txBody>
      </p:sp>
    </p:spTree>
    <p:extLst>
      <p:ext uri="{BB962C8B-B14F-4D97-AF65-F5344CB8AC3E}">
        <p14:creationId xmlns:p14="http://schemas.microsoft.com/office/powerpoint/2010/main" val="18600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“I’ve Been Building Web Services For 100 Years…”</a:t>
            </a:r>
            <a:br>
              <a:rPr lang="en-US" dirty="0"/>
            </a:b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snow… uphill… both ways… </a:t>
            </a:r>
            <a:r>
              <a:rPr lang="en-US" dirty="0" err="1"/>
              <a:t>microservices</a:t>
            </a:r>
            <a:r>
              <a:rPr lang="en-US"/>
              <a:t> are a “fad</a:t>
            </a:r>
            <a:r>
              <a:rPr lang="en-US" dirty="0"/>
              <a:t>”, etc. etc.</a:t>
            </a:r>
          </a:p>
        </p:txBody>
      </p:sp>
    </p:spTree>
    <p:extLst>
      <p:ext uri="{BB962C8B-B14F-4D97-AF65-F5344CB8AC3E}">
        <p14:creationId xmlns:p14="http://schemas.microsoft.com/office/powerpoint/2010/main" val="392280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Yeah, But…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want deploy in Azure</a:t>
            </a:r>
          </a:p>
          <a:p>
            <a:r>
              <a:rPr lang="en-US" dirty="0"/>
              <a:t>…and on-premises</a:t>
            </a:r>
          </a:p>
          <a:p>
            <a:r>
              <a:rPr lang="en-US" dirty="0"/>
              <a:t>…and in other clouds</a:t>
            </a:r>
          </a:p>
          <a:p>
            <a:r>
              <a:rPr lang="en-US" dirty="0"/>
              <a:t>…and on my laptop</a:t>
            </a:r>
          </a:p>
          <a:p>
            <a:r>
              <a:rPr lang="en-US" dirty="0"/>
              <a:t>…with F5 debugging in VS.NET</a:t>
            </a:r>
          </a:p>
          <a:p>
            <a:r>
              <a:rPr lang="en-US" dirty="0"/>
              <a:t>…but not change any code for any of these scenarios</a:t>
            </a:r>
          </a:p>
          <a:p>
            <a:r>
              <a:rPr lang="en-US" dirty="0"/>
              <a:t>…and leverage a self-healing runtime</a:t>
            </a:r>
          </a:p>
          <a:p>
            <a:r>
              <a:rPr lang="en-US" dirty="0"/>
              <a:t>…and a runtime that auto-balances load dynamically across my cluster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…and reliably auto-propagates state changes across the cluster for me</a:t>
            </a:r>
          </a:p>
          <a:p>
            <a:r>
              <a:rPr lang="en-US" dirty="0"/>
              <a:t>…and has support for </a:t>
            </a:r>
            <a:r>
              <a:rPr lang="en-US" dirty="0" err="1"/>
              <a:t>IoT</a:t>
            </a:r>
            <a:r>
              <a:rPr lang="en-US" dirty="0"/>
              <a:t>-friendly actor programming</a:t>
            </a:r>
          </a:p>
          <a:p>
            <a:r>
              <a:rPr lang="en-US" dirty="0"/>
              <a:t>…and other programming models</a:t>
            </a:r>
          </a:p>
          <a:p>
            <a:r>
              <a:rPr lang="en-US" dirty="0"/>
              <a:t>…and will run on Linux</a:t>
            </a:r>
          </a:p>
          <a:p>
            <a:r>
              <a:rPr lang="en-US" dirty="0"/>
              <a:t>…and works with ASP.NET</a:t>
            </a:r>
          </a:p>
          <a:p>
            <a:r>
              <a:rPr lang="en-US" dirty="0"/>
              <a:t>…or node.js</a:t>
            </a:r>
          </a:p>
          <a:p>
            <a:r>
              <a:rPr lang="en-US" dirty="0"/>
              <a:t>…or Java</a:t>
            </a:r>
          </a:p>
          <a:p>
            <a:r>
              <a:rPr lang="en-US" dirty="0"/>
              <a:t>…or &lt;whatever&gt;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Fabric?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runtime and programming model</a:t>
            </a:r>
          </a:p>
          <a:p>
            <a:r>
              <a:rPr lang="en-US" dirty="0"/>
              <a:t>EXE-based… can host multiple technology stacks</a:t>
            </a:r>
          </a:p>
          <a:p>
            <a:r>
              <a:rPr lang="en-US" dirty="0"/>
              <a:t>Runs on multiple platforms and OSes</a:t>
            </a:r>
          </a:p>
          <a:p>
            <a:r>
              <a:rPr lang="en-US" dirty="0"/>
              <a:t>Declarative and dynamic mapping of applications and services to hardware resources</a:t>
            </a:r>
          </a:p>
          <a:p>
            <a:r>
              <a:rPr lang="en-US" dirty="0"/>
              <a:t>Supports reliability via:</a:t>
            </a:r>
          </a:p>
          <a:p>
            <a:pPr lvl="1"/>
            <a:r>
              <a:rPr lang="en-US" dirty="0"/>
              <a:t>Automated monitoring and self-healing</a:t>
            </a:r>
          </a:p>
          <a:p>
            <a:pPr lvl="1"/>
            <a:r>
              <a:rPr lang="en-US" dirty="0"/>
              <a:t>fault domains</a:t>
            </a:r>
          </a:p>
          <a:p>
            <a:pPr lvl="1"/>
            <a:r>
              <a:rPr lang="en-US" dirty="0"/>
              <a:t>upgrade domains</a:t>
            </a:r>
          </a:p>
          <a:p>
            <a:pPr lvl="1"/>
            <a:r>
              <a:rPr lang="en-US" dirty="0"/>
              <a:t>opt-in replication of state across cluster nodes</a:t>
            </a:r>
          </a:p>
          <a:p>
            <a:r>
              <a:rPr lang="en-US" dirty="0"/>
              <a:t>Used by Azure team to run various PaaS services and online properties</a:t>
            </a:r>
          </a:p>
        </p:txBody>
      </p:sp>
    </p:spTree>
    <p:extLst>
      <p:ext uri="{BB962C8B-B14F-4D97-AF65-F5344CB8AC3E}">
        <p14:creationId xmlns:p14="http://schemas.microsoft.com/office/powerpoint/2010/main" val="195511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Programming Models – Reliable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Core model in Service Fabric</a:t>
            </a:r>
          </a:p>
          <a:p>
            <a:r>
              <a:rPr lang="en-US" dirty="0"/>
              <a:t>It’s just an EXE</a:t>
            </a:r>
          </a:p>
          <a:p>
            <a:r>
              <a:rPr lang="en-US" dirty="0"/>
              <a:t>Familiar to…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/>
              <a:t>Anyone who’s written an Azure cloud service</a:t>
            </a:r>
          </a:p>
          <a:p>
            <a:pPr lvl="1"/>
            <a:r>
              <a:rPr lang="en-US" dirty="0"/>
              <a:t>…or a Windows service</a:t>
            </a:r>
          </a:p>
          <a:p>
            <a:pPr lvl="1"/>
            <a:r>
              <a:rPr lang="en-US" dirty="0"/>
              <a:t>…or a Linux daemon</a:t>
            </a:r>
          </a:p>
          <a:p>
            <a:pPr lvl="1"/>
            <a:r>
              <a:rPr lang="en-US" dirty="0"/>
              <a:t>…or a console app</a:t>
            </a:r>
          </a:p>
          <a:p>
            <a:r>
              <a:rPr lang="en-US" dirty="0"/>
              <a:t>Stateless or </a:t>
            </a:r>
            <a:r>
              <a:rPr lang="en-US" dirty="0" err="1"/>
              <a:t>stateful</a:t>
            </a:r>
            <a:endParaRPr lang="en-US" dirty="0"/>
          </a:p>
          <a:p>
            <a:pPr lvl="1"/>
            <a:r>
              <a:rPr lang="en-US" dirty="0"/>
              <a:t>For .NET-based apps</a:t>
            </a:r>
          </a:p>
          <a:p>
            <a:r>
              <a:rPr lang="en-US" dirty="0"/>
              <a:t>Guest executables can be (almost) anything</a:t>
            </a:r>
          </a:p>
          <a:p>
            <a:pPr lvl="1"/>
            <a:r>
              <a:rPr lang="en-US" dirty="0"/>
              <a:t>Treated as a stateless service</a:t>
            </a:r>
          </a:p>
        </p:txBody>
      </p:sp>
    </p:spTree>
    <p:extLst>
      <p:ext uri="{BB962C8B-B14F-4D97-AF65-F5344CB8AC3E}">
        <p14:creationId xmlns:p14="http://schemas.microsoft.com/office/powerpoint/2010/main" val="19113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Reliable Services</a:t>
            </a:r>
          </a:p>
        </p:txBody>
      </p:sp>
    </p:spTree>
    <p:extLst>
      <p:ext uri="{BB962C8B-B14F-4D97-AF65-F5344CB8AC3E}">
        <p14:creationId xmlns:p14="http://schemas.microsoft.com/office/powerpoint/2010/main" val="104622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Programming Models – Reliable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Object-oriented programming on the server</a:t>
            </a:r>
          </a:p>
          <a:p>
            <a:pPr lvl="1"/>
            <a:r>
              <a:rPr lang="en-US" dirty="0"/>
              <a:t>Encapsulate state and behavior</a:t>
            </a:r>
          </a:p>
          <a:p>
            <a:pPr lvl="1"/>
            <a:r>
              <a:rPr lang="en-US" dirty="0"/>
              <a:t>Each object addressable via unique id</a:t>
            </a:r>
          </a:p>
          <a:p>
            <a:r>
              <a:rPr lang="en-US" dirty="0"/>
              <a:t>Maps well to problems in </a:t>
            </a:r>
            <a:r>
              <a:rPr lang="en-US" dirty="0" err="1"/>
              <a:t>IoT</a:t>
            </a:r>
            <a:r>
              <a:rPr lang="en-US" dirty="0"/>
              <a:t>, smart caching, large data graphs, etc.</a:t>
            </a:r>
          </a:p>
          <a:p>
            <a:r>
              <a:rPr lang="en-US" dirty="0"/>
              <a:t>Similar to Scala,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Akka</a:t>
            </a:r>
            <a:r>
              <a:rPr lang="en-US" dirty="0"/>
              <a:t>, Orleans, etc.</a:t>
            </a:r>
          </a:p>
          <a:p>
            <a:r>
              <a:rPr lang="en-US" dirty="0"/>
              <a:t>Can support thousands (even millions) of simultaneous objects</a:t>
            </a:r>
          </a:p>
          <a:p>
            <a:r>
              <a:rPr lang="en-US" dirty="0"/>
              <a:t>Runtime guarantees</a:t>
            </a:r>
          </a:p>
          <a:p>
            <a:pPr lvl="1"/>
            <a:r>
              <a:rPr lang="en-US" dirty="0"/>
              <a:t>Single-threaded access</a:t>
            </a:r>
          </a:p>
          <a:p>
            <a:pPr lvl="1"/>
            <a:r>
              <a:rPr lang="en-US" dirty="0"/>
              <a:t>High availability (actor proxies are </a:t>
            </a:r>
            <a:r>
              <a:rPr lang="en-US" i="1" dirty="0"/>
              <a:t>virtual</a:t>
            </a:r>
            <a:r>
              <a:rPr lang="en-US" dirty="0"/>
              <a:t>)</a:t>
            </a:r>
          </a:p>
          <a:p>
            <a:r>
              <a:rPr lang="en-US" dirty="0"/>
              <a:t>Stateless or </a:t>
            </a:r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Built on top of reliable services model</a:t>
            </a:r>
          </a:p>
          <a:p>
            <a:pPr lvl="1"/>
            <a:r>
              <a:rPr lang="en-US" dirty="0"/>
              <a:t>Build your own!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1425</TotalTime>
  <Words>774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Azure Service Fabric</vt:lpstr>
      <vt:lpstr>Josh Lane</vt:lpstr>
      <vt:lpstr>Agenda</vt:lpstr>
      <vt:lpstr>“I’ve Been Building Web Services For 100 Years…” </vt:lpstr>
      <vt:lpstr>Yeah, But…</vt:lpstr>
      <vt:lpstr>What Is Service Fabric?</vt:lpstr>
      <vt:lpstr>Programming Models – Reliable Services</vt:lpstr>
      <vt:lpstr>Demo</vt:lpstr>
      <vt:lpstr>Programming Models – Reliable Actors</vt:lpstr>
      <vt:lpstr>Demo</vt:lpstr>
      <vt:lpstr>Logical App Topology</vt:lpstr>
      <vt:lpstr>Physical Cluster Topology</vt:lpstr>
      <vt:lpstr>Physical Cluster Topology</vt:lpstr>
      <vt:lpstr>Deployment Scenarios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Lane</dc:creator>
  <cp:lastModifiedBy>Josh Lane</cp:lastModifiedBy>
  <cp:revision>61</cp:revision>
  <dcterms:created xsi:type="dcterms:W3CDTF">2016-04-10T19:51:30Z</dcterms:created>
  <dcterms:modified xsi:type="dcterms:W3CDTF">2016-04-14T17:03:06Z</dcterms:modified>
</cp:coreProperties>
</file>