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62" r:id="rId6"/>
    <p:sldId id="272" r:id="rId7"/>
    <p:sldId id="271" r:id="rId8"/>
    <p:sldId id="274" r:id="rId9"/>
    <p:sldId id="267" r:id="rId10"/>
    <p:sldId id="275" r:id="rId11"/>
    <p:sldId id="264" r:id="rId12"/>
    <p:sldId id="268" r:id="rId13"/>
    <p:sldId id="27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651C44-F3AD-4161-8DF3-824F5EC2D0F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azure-service-fabric" TargetMode="External"/><Relationship Id="rId2" Type="http://schemas.openxmlformats.org/officeDocument/2006/relationships/hyperlink" Target="https://azure.microsoft.com/en-us/documentation/services/service-fabr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pthought.net/" TargetMode="External"/><Relationship Id="rId4" Type="http://schemas.openxmlformats.org/officeDocument/2006/relationships/hyperlink" Target="https://channel9.msdn.com/Events/Build/2016/B8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hought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Living the </a:t>
            </a:r>
            <a:r>
              <a:rPr lang="en-US" dirty="0" err="1"/>
              <a:t>Microservices</a:t>
            </a:r>
            <a:r>
              <a:rPr lang="en-US" dirty="0"/>
              <a:t> Lifestyle in the Cloud</a:t>
            </a:r>
          </a:p>
          <a:p>
            <a:r>
              <a:rPr lang="en-US" dirty="0"/>
              <a:t>Global Azure Bootcamp 2016</a:t>
            </a:r>
          </a:p>
        </p:txBody>
      </p:sp>
    </p:spTree>
    <p:extLst>
      <p:ext uri="{BB962C8B-B14F-4D97-AF65-F5344CB8AC3E}">
        <p14:creationId xmlns:p14="http://schemas.microsoft.com/office/powerpoint/2010/main" val="27662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02435"/>
            <a:ext cx="10058400" cy="1609344"/>
          </a:xfrm>
        </p:spPr>
        <p:txBody>
          <a:bodyPr/>
          <a:lstStyle/>
          <a:p>
            <a:r>
              <a:rPr lang="en-US" dirty="0"/>
              <a:t>Logical App Topology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7047" y="1301262"/>
            <a:ext cx="9144001" cy="539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55166" y="2387910"/>
            <a:ext cx="2226100" cy="13252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55166" y="42800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07566" y="44324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9966" y="45848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54986" y="1480918"/>
            <a:ext cx="4850307" cy="24943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98022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55474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512926" y="2005926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88305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88305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88305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53779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53779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53779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11231" y="2454628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11231" y="289949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11231" y="334436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54986" y="4030622"/>
            <a:ext cx="4850307" cy="24943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98022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55474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512926" y="4555630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488305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88305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488305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53779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53779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53779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611231" y="5004332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611231" y="544920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611231" y="589407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36195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42297" y="115103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253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75035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2972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61345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8225" y="1289013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9537" y="309766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3775" y="4867531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47150" y="485299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30231" y="3097662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78225" y="174150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538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86388" y="530401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32663" y="3560671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47150" y="531448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47151" y="5776999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286387" y="577173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150464" y="486753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47761" y="310318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03839" y="484001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203839" y="53238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50464" y="5312795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02521" y="3084682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54372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702521" y="3584090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161858" y="577699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64680" y="4090119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225944" y="5770245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99725" y="4035142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</p:spTree>
    <p:extLst>
      <p:ext uri="{BB962C8B-B14F-4D97-AF65-F5344CB8AC3E}">
        <p14:creationId xmlns:p14="http://schemas.microsoft.com/office/powerpoint/2010/main" val="11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3312" y="149379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464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71617" y="560511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81752" y="5641390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87353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89240" y="1631768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0748" y="431528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90357" y="5733554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75930" y="5755290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56239" y="4315287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89240" y="208425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0749" y="4778296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82970" y="6170034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8671" y="4778296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75930" y="6216781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73769" y="432080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3732" y="4302307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49016" y="5759973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85777" y="618808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85777" y="5734797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449016" y="623806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87353" y="2727143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2264" y="273336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99697" y="2867918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30419" y="289640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18169" y="33754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03387" y="337322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04537" y="288363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484867" y="289640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06324" y="340554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25503" y="3368226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</p:spTree>
    <p:extLst>
      <p:ext uri="{BB962C8B-B14F-4D97-AF65-F5344CB8AC3E}">
        <p14:creationId xmlns:p14="http://schemas.microsoft.com/office/powerpoint/2010/main" val="29698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25" grpId="0" animBg="1"/>
      <p:bldP spid="27" grpId="0" animBg="1"/>
      <p:bldP spid="28" grpId="0" animBg="1"/>
      <p:bldP spid="29" grpId="0" animBg="1"/>
      <p:bldP spid="33" grpId="0" animBg="1"/>
      <p:bldP spid="37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to Azure</a:t>
            </a:r>
          </a:p>
          <a:p>
            <a:r>
              <a:rPr lang="en-US" dirty="0"/>
              <a:t>Deploy to Local Cluster</a:t>
            </a:r>
          </a:p>
          <a:p>
            <a:r>
              <a:rPr lang="en-US" dirty="0"/>
              <a:t>Deploy to (!)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nother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eb-based cloud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omewhere</a:t>
            </a:r>
          </a:p>
          <a:p>
            <a:r>
              <a:rPr lang="en-US" dirty="0"/>
              <a:t>Deploy to Your Laptop (F5 debugging FTW)</a:t>
            </a:r>
          </a:p>
          <a:p>
            <a:r>
              <a:rPr lang="en-US" dirty="0"/>
              <a:t>Deploy to Linux (Real Soon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Fabric docs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https://azure.microsoft.com/en-us/documentation/services/service-fabric/</a:t>
            </a:r>
            <a:endParaRPr lang="en-US" dirty="0"/>
          </a:p>
          <a:p>
            <a:r>
              <a:rPr lang="en-US" dirty="0"/>
              <a:t>Stack Overflow</a:t>
            </a:r>
          </a:p>
          <a:p>
            <a:pPr lvl="1"/>
            <a:r>
              <a:rPr lang="en-US" dirty="0">
                <a:hlinkClick r:id="rId3"/>
              </a:rPr>
              <a:t>http://stackoverflow.com/questions/tagged/azure-service-fabric</a:t>
            </a:r>
            <a:endParaRPr lang="en-US" dirty="0"/>
          </a:p>
          <a:p>
            <a:r>
              <a:rPr lang="en-US" dirty="0"/>
              <a:t>Build 2016 - Azure Service Fabric For Developers</a:t>
            </a:r>
          </a:p>
          <a:p>
            <a:pPr lvl="1"/>
            <a:r>
              <a:rPr lang="en-US" dirty="0">
                <a:hlinkClick r:id="rId4"/>
              </a:rPr>
              <a:t>https://channel9.msdn.com/Events/Build/2016/B874</a:t>
            </a:r>
            <a:endParaRPr lang="en-US" dirty="0"/>
          </a:p>
          <a:p>
            <a:r>
              <a:rPr lang="en-US" dirty="0"/>
              <a:t>My blog</a:t>
            </a:r>
          </a:p>
          <a:p>
            <a:pPr lvl="1"/>
            <a:r>
              <a:rPr lang="en-US" dirty="0">
                <a:hlinkClick r:id="rId5"/>
              </a:rPr>
              <a:t>http://www.topthought.net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consultant with almost 20 years experience… C++, .NET, node, little data, big data, just-right data, etc.</a:t>
            </a:r>
          </a:p>
          <a:p>
            <a:r>
              <a:rPr lang="en-US" dirty="0"/>
              <a:t>Several Azure architecture and implementation projects</a:t>
            </a:r>
          </a:p>
          <a:p>
            <a:r>
              <a:rPr lang="en-US" dirty="0"/>
              <a:t>Azure-in-the-ATL meetup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  <a:p>
            <a:r>
              <a:rPr lang="en-US" dirty="0">
                <a:hlinkClick r:id="rId2"/>
              </a:rPr>
              <a:t>www.topthought.net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and brief intro</a:t>
            </a:r>
          </a:p>
          <a:p>
            <a:r>
              <a:rPr lang="en-US" dirty="0"/>
              <a:t>Programming Models</a:t>
            </a:r>
          </a:p>
          <a:p>
            <a:r>
              <a:rPr lang="en-US" dirty="0"/>
              <a:t>App + Cluster Topology</a:t>
            </a:r>
          </a:p>
          <a:p>
            <a:pPr lvl="1"/>
            <a:r>
              <a:rPr lang="en-US" dirty="0"/>
              <a:t>“My chocolate in </a:t>
            </a:r>
            <a:r>
              <a:rPr lang="en-US"/>
              <a:t>your peanut butter”</a:t>
            </a:r>
            <a:endParaRPr lang="en-US" dirty="0"/>
          </a:p>
          <a:p>
            <a:r>
              <a:rPr lang="en-US" dirty="0"/>
              <a:t>Deployment Scenarios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“I’ve Been Building Web Services For 100 Years…”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snow… uphill… both ways… </a:t>
            </a:r>
            <a:r>
              <a:rPr lang="en-US" dirty="0" err="1"/>
              <a:t>microservices</a:t>
            </a:r>
            <a:r>
              <a:rPr lang="en-US"/>
              <a:t> are a “fad</a:t>
            </a:r>
            <a:r>
              <a:rPr lang="en-US" dirty="0"/>
              <a:t>”, etc. etc.</a:t>
            </a:r>
          </a:p>
        </p:txBody>
      </p:sp>
    </p:spTree>
    <p:extLst>
      <p:ext uri="{BB962C8B-B14F-4D97-AF65-F5344CB8AC3E}">
        <p14:creationId xmlns:p14="http://schemas.microsoft.com/office/powerpoint/2010/main" val="39228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Yeah,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deploy in Azure</a:t>
            </a:r>
          </a:p>
          <a:p>
            <a:r>
              <a:rPr lang="en-US" dirty="0"/>
              <a:t>…and on-premises</a:t>
            </a:r>
          </a:p>
          <a:p>
            <a:r>
              <a:rPr lang="en-US" dirty="0"/>
              <a:t>…and in other clouds</a:t>
            </a:r>
          </a:p>
          <a:p>
            <a:r>
              <a:rPr lang="en-US" dirty="0"/>
              <a:t>…and on my laptop</a:t>
            </a:r>
          </a:p>
          <a:p>
            <a:r>
              <a:rPr lang="en-US" dirty="0"/>
              <a:t>…with F5 debugging in VS.NET</a:t>
            </a:r>
          </a:p>
          <a:p>
            <a:r>
              <a:rPr lang="en-US" dirty="0"/>
              <a:t>…but not change any code for any of these scenarios</a:t>
            </a:r>
          </a:p>
          <a:p>
            <a:r>
              <a:rPr lang="en-US" dirty="0"/>
              <a:t>…and leverage a self-healing runtime</a:t>
            </a:r>
          </a:p>
          <a:p>
            <a:r>
              <a:rPr lang="en-US" dirty="0"/>
              <a:t>…and a runtime that auto-balances load dynamically across my cluster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…and reliably auto-propagates state changes across the cluster for me</a:t>
            </a:r>
          </a:p>
          <a:p>
            <a:r>
              <a:rPr lang="en-US" dirty="0"/>
              <a:t>…and has support for </a:t>
            </a:r>
            <a:r>
              <a:rPr lang="en-US" dirty="0" err="1"/>
              <a:t>IoT</a:t>
            </a:r>
            <a:r>
              <a:rPr lang="en-US" dirty="0"/>
              <a:t>-friendly actor programming</a:t>
            </a:r>
          </a:p>
          <a:p>
            <a:r>
              <a:rPr lang="en-US" dirty="0"/>
              <a:t>…and other programming models</a:t>
            </a:r>
          </a:p>
          <a:p>
            <a:r>
              <a:rPr lang="en-US" dirty="0"/>
              <a:t>…and will run on Linux</a:t>
            </a:r>
          </a:p>
          <a:p>
            <a:r>
              <a:rPr lang="en-US" dirty="0"/>
              <a:t>…and works with ASP.NET</a:t>
            </a:r>
          </a:p>
          <a:p>
            <a:r>
              <a:rPr lang="en-US" dirty="0"/>
              <a:t>…or node.js</a:t>
            </a:r>
          </a:p>
          <a:p>
            <a:r>
              <a:rPr lang="en-US" dirty="0"/>
              <a:t>…or Java</a:t>
            </a:r>
          </a:p>
          <a:p>
            <a:r>
              <a:rPr lang="en-US" dirty="0"/>
              <a:t>…or &lt;whatever&gt;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Fabric?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runtime and programming model</a:t>
            </a:r>
          </a:p>
          <a:p>
            <a:r>
              <a:rPr lang="en-US" dirty="0"/>
              <a:t>EXE-based… can host multiple technology stacks</a:t>
            </a:r>
          </a:p>
          <a:p>
            <a:r>
              <a:rPr lang="en-US" dirty="0"/>
              <a:t>Runs on multiple platforms and OSes</a:t>
            </a:r>
          </a:p>
          <a:p>
            <a:r>
              <a:rPr lang="en-US" dirty="0"/>
              <a:t>Declarative and dynamic mapping of applications and services to hardware resources</a:t>
            </a:r>
          </a:p>
          <a:p>
            <a:r>
              <a:rPr lang="en-US" dirty="0"/>
              <a:t>Supports reliability via:</a:t>
            </a:r>
          </a:p>
          <a:p>
            <a:pPr lvl="1"/>
            <a:r>
              <a:rPr lang="en-US" dirty="0"/>
              <a:t>Automated monitoring and self-healing</a:t>
            </a:r>
          </a:p>
          <a:p>
            <a:pPr lvl="1"/>
            <a:r>
              <a:rPr lang="en-US" dirty="0"/>
              <a:t>fault domains</a:t>
            </a:r>
          </a:p>
          <a:p>
            <a:pPr lvl="1"/>
            <a:r>
              <a:rPr lang="en-US" dirty="0"/>
              <a:t>upgrade domains</a:t>
            </a:r>
          </a:p>
          <a:p>
            <a:pPr lvl="1"/>
            <a:r>
              <a:rPr lang="en-US" dirty="0"/>
              <a:t>opt-in replication of state across cluster nodes</a:t>
            </a:r>
          </a:p>
          <a:p>
            <a:r>
              <a:rPr lang="en-US" dirty="0"/>
              <a:t>Used by Azure team to run various PaaS services and online properties</a:t>
            </a:r>
          </a:p>
        </p:txBody>
      </p:sp>
    </p:spTree>
    <p:extLst>
      <p:ext uri="{BB962C8B-B14F-4D97-AF65-F5344CB8AC3E}">
        <p14:creationId xmlns:p14="http://schemas.microsoft.com/office/powerpoint/2010/main" val="19551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model in Service Fabric</a:t>
            </a:r>
          </a:p>
          <a:p>
            <a:r>
              <a:rPr lang="en-US" dirty="0"/>
              <a:t>It’s just an EXE</a:t>
            </a:r>
          </a:p>
          <a:p>
            <a:r>
              <a:rPr lang="en-US" dirty="0"/>
              <a:t>Familiar to…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Anyone who’s written an Azure cloud service</a:t>
            </a:r>
          </a:p>
          <a:p>
            <a:pPr lvl="1"/>
            <a:r>
              <a:rPr lang="en-US" dirty="0"/>
              <a:t>…or a Windows service</a:t>
            </a:r>
          </a:p>
          <a:p>
            <a:pPr lvl="1"/>
            <a:r>
              <a:rPr lang="en-US" dirty="0"/>
              <a:t>…or a Linux daemon</a:t>
            </a:r>
          </a:p>
          <a:p>
            <a:pPr lvl="1"/>
            <a:r>
              <a:rPr lang="en-US" dirty="0"/>
              <a:t>…or a console app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For .NET-based apps</a:t>
            </a:r>
          </a:p>
          <a:p>
            <a:r>
              <a:rPr lang="en-US" dirty="0"/>
              <a:t>Guest executables can be (almost) anything</a:t>
            </a:r>
          </a:p>
          <a:p>
            <a:pPr lvl="1"/>
            <a:r>
              <a:rPr lang="en-US" dirty="0"/>
              <a:t>Treated as a stateless service</a:t>
            </a:r>
          </a:p>
        </p:txBody>
      </p:sp>
    </p:spTree>
    <p:extLst>
      <p:ext uri="{BB962C8B-B14F-4D97-AF65-F5344CB8AC3E}">
        <p14:creationId xmlns:p14="http://schemas.microsoft.com/office/powerpoint/2010/main" val="191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</p:spTree>
    <p:extLst>
      <p:ext uri="{BB962C8B-B14F-4D97-AF65-F5344CB8AC3E}">
        <p14:creationId xmlns:p14="http://schemas.microsoft.com/office/powerpoint/2010/main" val="10462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Object-oriented programming on the server</a:t>
            </a:r>
          </a:p>
          <a:p>
            <a:pPr lvl="1"/>
            <a:r>
              <a:rPr lang="en-US" dirty="0"/>
              <a:t>Encapsulate state and behavior</a:t>
            </a:r>
          </a:p>
          <a:p>
            <a:pPr lvl="1"/>
            <a:r>
              <a:rPr lang="en-US" dirty="0"/>
              <a:t>Each object addressable via unique id</a:t>
            </a:r>
          </a:p>
          <a:p>
            <a:r>
              <a:rPr lang="en-US" dirty="0"/>
              <a:t>Maps well to problems in </a:t>
            </a:r>
            <a:r>
              <a:rPr lang="en-US" dirty="0" err="1"/>
              <a:t>IoT</a:t>
            </a:r>
            <a:r>
              <a:rPr lang="en-US" dirty="0"/>
              <a:t>, smart caching, large data graphs, etc.</a:t>
            </a:r>
          </a:p>
          <a:p>
            <a:r>
              <a:rPr lang="en-US" dirty="0"/>
              <a:t>Similar to Scala,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, Orleans, etc.</a:t>
            </a:r>
          </a:p>
          <a:p>
            <a:r>
              <a:rPr lang="en-US" dirty="0"/>
              <a:t>Can support thousands (even millions) of simultaneous objects</a:t>
            </a:r>
          </a:p>
          <a:p>
            <a:r>
              <a:rPr lang="en-US" dirty="0"/>
              <a:t>Runtime guarantees</a:t>
            </a:r>
          </a:p>
          <a:p>
            <a:pPr lvl="1"/>
            <a:r>
              <a:rPr lang="en-US" dirty="0"/>
              <a:t>Single-threaded access</a:t>
            </a:r>
          </a:p>
          <a:p>
            <a:pPr lvl="1"/>
            <a:r>
              <a:rPr lang="en-US" dirty="0"/>
              <a:t>High availability (actor proxies are </a:t>
            </a:r>
            <a:r>
              <a:rPr lang="en-US" i="1" dirty="0"/>
              <a:t>virtual</a:t>
            </a:r>
            <a:r>
              <a:rPr lang="en-US" dirty="0"/>
              <a:t>)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Built on top of reliable services model</a:t>
            </a:r>
          </a:p>
          <a:p>
            <a:pPr lvl="1"/>
            <a:r>
              <a:rPr lang="en-US" dirty="0"/>
              <a:t>Build your own!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1430</TotalTime>
  <Words>793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Azure Service Fabric</vt:lpstr>
      <vt:lpstr>Josh Lane</vt:lpstr>
      <vt:lpstr>Agenda</vt:lpstr>
      <vt:lpstr>“I’ve Been Building Web Services For 100 Years…” </vt:lpstr>
      <vt:lpstr>Yeah, But…</vt:lpstr>
      <vt:lpstr>What Is Service Fabric?</vt:lpstr>
      <vt:lpstr>Programming Models – Reliable Services</vt:lpstr>
      <vt:lpstr>Demo</vt:lpstr>
      <vt:lpstr>Programming Models – Reliable Actors</vt:lpstr>
      <vt:lpstr>Demo</vt:lpstr>
      <vt:lpstr>Logical App Topology</vt:lpstr>
      <vt:lpstr>Physical Cluster Topology</vt:lpstr>
      <vt:lpstr>Physical Cluster Topology</vt:lpstr>
      <vt:lpstr>Deployment Scenarios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Lane</dc:creator>
  <cp:lastModifiedBy>Josh Lane</cp:lastModifiedBy>
  <cp:revision>64</cp:revision>
  <dcterms:created xsi:type="dcterms:W3CDTF">2016-04-10T19:51:30Z</dcterms:created>
  <dcterms:modified xsi:type="dcterms:W3CDTF">2016-04-15T15:52:00Z</dcterms:modified>
</cp:coreProperties>
</file>