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7" r:id="rId7"/>
    <p:sldId id="263" r:id="rId8"/>
    <p:sldId id="264" r:id="rId9"/>
    <p:sldId id="265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D010-2B76-48CF-985A-1369F642C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73801-5165-456A-AC0C-68E957AFC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36483-E7A4-43BA-82E9-0268D0F9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1800-B75F-4C51-B699-241426B38AB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6B18A-B3CC-4E8A-A2F7-92CD6804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383AC-E38E-401C-81AB-D5CC7A35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3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6D01-2774-47A2-887D-58DAA2CD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7701C-6B1F-4A92-B9C4-AB1D24D54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B4B82-F2AD-45BF-A046-4D420B9B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1800-B75F-4C51-B699-241426B38AB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963D6-65C8-4110-B255-6D1424E7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B501C-7B9E-40ED-83AA-E4AEAD08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1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0915F7-88A5-4715-9229-A64535B5C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049ED-A332-42CB-9775-DB653D7DD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05B66-DD3B-48A1-9201-381E20F8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1800-B75F-4C51-B699-241426B38AB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4B1C6-F7F0-4AED-88A5-89062D91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BD3A0-17C8-4F14-99AB-89280CA9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7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9CE42-B07A-46F3-8DD2-D7823B257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AD53D-BE99-4143-81D1-34589B95D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F710C-01C3-49FC-84D6-2D93C395A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1800-B75F-4C51-B699-241426B38AB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757A9-2E45-4815-BFCC-8E7D8FDF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AC72-7E31-4337-A224-93E856D3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4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CCB3C-88E9-4B19-B7A9-17F1C6BE1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DFA66-9AE7-4117-8BD7-C678A211D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23E47-03C3-4B64-9046-F28FE35D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1800-B75F-4C51-B699-241426B38AB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B4B92-BA78-4D73-8F05-961D9DD2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9CB1F-7B20-4D7A-AEAA-87B3B6BD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1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4429-F332-4EA7-840D-24AB027F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9E1C5-F8AE-4AD2-A700-D86FBDF38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335C7-AB29-4D69-A228-294B2CBE3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C0598-4A20-4CF1-AC90-AB8184BC3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1800-B75F-4C51-B699-241426B38AB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59368-C6FB-41C2-B3AA-68D928A1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7D9D3-A276-463E-8B90-A0E1645C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4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E151-9873-45C1-B869-92910FF18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34631-B3E9-4088-8C7F-AC69F777D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1AFED-D34F-49F6-AA7D-8C58B1AD4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A6209-F250-441E-A291-1F831DC61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331FE-BDB3-450F-810B-4082ED31B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B0D9BB-98F7-47C5-BA50-93F9FAFB6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1800-B75F-4C51-B699-241426B38AB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D8F19-B709-4D1B-A1B7-3AE6C495B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35392-8ACA-4855-81D1-53FDFA27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6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108E-A613-41F9-99B3-23F99E17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E37B3-9B93-4CD0-A256-033528DC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1800-B75F-4C51-B699-241426B38AB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92AFC-B6EA-4C55-A8C5-F8998F5A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F62BD-8BED-438C-8825-58400820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54357-8C49-47E7-85F2-06992FC4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1800-B75F-4C51-B699-241426B38AB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00852-313E-4C55-88EE-3802A8E3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66757-EE46-45FD-A66C-A3A77CEF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6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82B6-0EF6-418B-883B-F24D6350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1A48-9CC1-45F7-92AA-72910F96D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DF49A-25E9-495E-AF62-C0BC2B608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02499-46AC-4163-A057-E2E19F91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1800-B75F-4C51-B699-241426B38AB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1230C-6415-4ACF-B8F7-AEED216AC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C3BF4-E10F-44AA-A86B-5BA2EC28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4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E37A-21DC-4CD9-968C-A10E8516F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B66948-4F4A-4C9F-90CF-EADAA1768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1CC29-5932-49E3-AA4E-96D914239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A44CC-5C4A-4754-9FE0-9DE1A5ED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1800-B75F-4C51-B699-241426B38AB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90964-067B-4D47-9B88-C3CD3A2C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1EE74-0530-4A66-90B7-34C5643B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7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4E4D75-A87D-49BD-8D38-966090B35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02A0F-A89B-4353-8B07-D0E2AFB5E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198A-6941-40C8-823C-D59D8D96C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51800-B75F-4C51-B699-241426B38AB7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9A719-5C8E-41BE-AE67-1160B3000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6BE47-1A08-4507-91E8-2B2B9520E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4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powerbi.microsoft.com/en-us/" TargetMode="External"/><Relationship Id="rId3" Type="http://schemas.openxmlformats.org/officeDocument/2006/relationships/hyperlink" Target="https://en.wikipedia.org/wiki/Lambda_architecture" TargetMode="External"/><Relationship Id="rId7" Type="http://schemas.openxmlformats.org/officeDocument/2006/relationships/hyperlink" Target="https://azure.microsoft.com/en-us/services/cosmos-db/" TargetMode="External"/><Relationship Id="rId2" Type="http://schemas.openxmlformats.org/officeDocument/2006/relationships/hyperlink" Target="https://github.com/jplane/azure-lambda-architect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zure.microsoft.com/en-us/solutions/data-lake/" TargetMode="External"/><Relationship Id="rId5" Type="http://schemas.openxmlformats.org/officeDocument/2006/relationships/hyperlink" Target="https://azure.microsoft.com/en-us/services/stream-analytics/" TargetMode="External"/><Relationship Id="rId4" Type="http://schemas.openxmlformats.org/officeDocument/2006/relationships/hyperlink" Target="https://azure.microsoft.com/en-us/services/iot-hub/" TargetMode="External"/><Relationship Id="rId9" Type="http://schemas.openxmlformats.org/officeDocument/2006/relationships/hyperlink" Target="https://azure.microsoft.com/en-us/services/event-grid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4A8D-8226-4C5D-A794-4DE70CD2E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Azure, IoT, and Lambda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DBA07-1865-4A1F-9B9B-31244AD790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Josh Lane</a:t>
            </a:r>
          </a:p>
          <a:p>
            <a:r>
              <a:rPr lang="en-US" dirty="0"/>
              <a:t>@</a:t>
            </a:r>
            <a:r>
              <a:rPr lang="en-US" dirty="0" err="1"/>
              <a:t>jplane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6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9A05-11B9-4A3C-A398-0CB77E41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2EC04-210C-4DA9-A39A-F57CB9CA5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https://github.com/jplane/azure-lambda-architecture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https://en.wikipedia.org/wiki/Lambda_architecture</a:t>
            </a:r>
            <a:endParaRPr lang="en-US" dirty="0"/>
          </a:p>
          <a:p>
            <a:r>
              <a:rPr lang="en-US" dirty="0">
                <a:hlinkClick r:id="rId4"/>
              </a:rPr>
              <a:t>https://azure.microsoft.com/en-us/services/iot-hub/</a:t>
            </a:r>
            <a:endParaRPr lang="en-US" dirty="0"/>
          </a:p>
          <a:p>
            <a:r>
              <a:rPr lang="en-US" dirty="0">
                <a:hlinkClick r:id="rId5"/>
              </a:rPr>
              <a:t>https://azure.microsoft.com/en-us/services/stream-analytics/</a:t>
            </a:r>
            <a:endParaRPr lang="en-US" dirty="0"/>
          </a:p>
          <a:p>
            <a:r>
              <a:rPr lang="en-US" dirty="0">
                <a:hlinkClick r:id="rId6"/>
              </a:rPr>
              <a:t>https://azure.microsoft.com/en-us/solutions/data-lake/</a:t>
            </a:r>
            <a:endParaRPr lang="en-US" dirty="0"/>
          </a:p>
          <a:p>
            <a:r>
              <a:rPr lang="en-US" dirty="0">
                <a:hlinkClick r:id="rId7"/>
              </a:rPr>
              <a:t>https://azure.microsoft.com/en-us/services/cosmos-db/</a:t>
            </a:r>
            <a:endParaRPr lang="en-US" dirty="0"/>
          </a:p>
          <a:p>
            <a:r>
              <a:rPr lang="en-US" dirty="0">
                <a:hlinkClick r:id="rId8"/>
              </a:rPr>
              <a:t>https://powerbi.microsoft.com/en-us/</a:t>
            </a:r>
            <a:endParaRPr lang="en-US" dirty="0"/>
          </a:p>
          <a:p>
            <a:r>
              <a:rPr lang="en-US" dirty="0">
                <a:hlinkClick r:id="rId9"/>
              </a:rPr>
              <a:t>https://azure.microsoft.com/en-us/services/event-grid/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3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9BCB88-4506-4A2D-931A-8CB5A587D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C0277-4449-4C78-844F-0067696F7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6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A person wearing glasses posing for the camera&#10;&#10;Description generated with very high confidenc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Josh 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Independent consultant</a:t>
            </a:r>
          </a:p>
          <a:p>
            <a:r>
              <a:rPr lang="en-US" sz="2400" dirty="0"/>
              <a:t>20+ years as developer, architect, instructor, amateur psychiatrist</a:t>
            </a:r>
          </a:p>
          <a:p>
            <a:pPr lvl="1"/>
            <a:r>
              <a:rPr lang="en-US" sz="2000" dirty="0"/>
              <a:t>Finance, insurance, education, telecom, energy</a:t>
            </a:r>
          </a:p>
          <a:p>
            <a:r>
              <a:rPr lang="en-US" sz="2400" dirty="0"/>
              <a:t>Microsoft Azure MVP</a:t>
            </a:r>
          </a:p>
          <a:p>
            <a:pPr lvl="1"/>
            <a:r>
              <a:rPr lang="en-US" sz="2000" dirty="0"/>
              <a:t>I don’t work for Microsoft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  <a:p>
            <a:r>
              <a:rPr lang="en-US" sz="2400" dirty="0"/>
              <a:t>@</a:t>
            </a:r>
            <a:r>
              <a:rPr lang="en-US" sz="2400" dirty="0" err="1"/>
              <a:t>jplane</a:t>
            </a:r>
            <a:endParaRPr lang="en-US" sz="2400" dirty="0"/>
          </a:p>
          <a:p>
            <a:pPr lvl="1"/>
            <a:r>
              <a:rPr lang="en-US" sz="2000" dirty="0"/>
              <a:t>Twitter, GitHub, LinkedIn, </a:t>
            </a:r>
            <a:r>
              <a:rPr lang="en-US" sz="2000" dirty="0" err="1"/>
              <a:t>GMail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46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44F5-F2AF-485F-B4FD-991BBBD0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Challenges in IoT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6FFFC-CC3D-4452-985C-8FC78ADCD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Throughput</a:t>
            </a:r>
          </a:p>
          <a:p>
            <a:r>
              <a:rPr lang="en-US" dirty="0"/>
              <a:t>Scale</a:t>
            </a:r>
          </a:p>
          <a:p>
            <a:r>
              <a:rPr lang="en-US" dirty="0"/>
              <a:t>Heterogenous schemas</a:t>
            </a:r>
          </a:p>
          <a:p>
            <a:pPr lvl="1"/>
            <a:r>
              <a:rPr lang="en-US" dirty="0"/>
              <a:t>Multiple devices and/or versions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Events vs. messages vs. commands</a:t>
            </a:r>
          </a:p>
          <a:p>
            <a:pPr lvl="1"/>
            <a:r>
              <a:rPr lang="en-US" dirty="0"/>
              <a:t>Intent</a:t>
            </a:r>
          </a:p>
          <a:p>
            <a:r>
              <a:rPr lang="en-US" dirty="0"/>
              <a:t>Batching vs. streaming</a:t>
            </a:r>
          </a:p>
          <a:p>
            <a:pPr lvl="1"/>
            <a:r>
              <a:rPr lang="en-US" dirty="0"/>
              <a:t>Liveness vs. scope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9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3110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3110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lambda architecture">
            <a:extLst>
              <a:ext uri="{FF2B5EF4-FFF2-40B4-BE49-F238E27FC236}">
                <a16:creationId xmlns:a16="http://schemas.microsoft.com/office/drawing/2014/main" id="{729431D1-2FEB-44E2-92F0-72708D711D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97" y="1675227"/>
            <a:ext cx="8137406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C97E9E-6EBC-4A2A-A5BD-D3E6519E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Lambda Architecture</a:t>
            </a:r>
          </a:p>
        </p:txBody>
      </p:sp>
    </p:spTree>
    <p:extLst>
      <p:ext uri="{BB962C8B-B14F-4D97-AF65-F5344CB8AC3E}">
        <p14:creationId xmlns:p14="http://schemas.microsoft.com/office/powerpoint/2010/main" val="3415393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ot device">
            <a:extLst>
              <a:ext uri="{FF2B5EF4-FFF2-40B4-BE49-F238E27FC236}">
                <a16:creationId xmlns:a16="http://schemas.microsoft.com/office/drawing/2014/main" id="{BD9CD4EB-6654-4542-8050-7DA2161C2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72" y="398992"/>
            <a:ext cx="618813" cy="61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iot device">
            <a:extLst>
              <a:ext uri="{FF2B5EF4-FFF2-40B4-BE49-F238E27FC236}">
                <a16:creationId xmlns:a16="http://schemas.microsoft.com/office/drawing/2014/main" id="{2C5754EB-53F3-4F96-8211-EB7E74BDB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72" y="1475005"/>
            <a:ext cx="618813" cy="61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iot device">
            <a:extLst>
              <a:ext uri="{FF2B5EF4-FFF2-40B4-BE49-F238E27FC236}">
                <a16:creationId xmlns:a16="http://schemas.microsoft.com/office/drawing/2014/main" id="{88AFC625-EAB1-4638-ACD3-5DB48A6CB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73" y="2551018"/>
            <a:ext cx="618813" cy="61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iot device">
            <a:extLst>
              <a:ext uri="{FF2B5EF4-FFF2-40B4-BE49-F238E27FC236}">
                <a16:creationId xmlns:a16="http://schemas.microsoft.com/office/drawing/2014/main" id="{E66DC61D-239A-4B0C-B955-5B2D73C06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73" y="3627031"/>
            <a:ext cx="618813" cy="61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iot device">
            <a:extLst>
              <a:ext uri="{FF2B5EF4-FFF2-40B4-BE49-F238E27FC236}">
                <a16:creationId xmlns:a16="http://schemas.microsoft.com/office/drawing/2014/main" id="{7C044CD6-BC69-4741-9043-ED2F1BBC1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74" y="4703044"/>
            <a:ext cx="618813" cy="61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iot device">
            <a:extLst>
              <a:ext uri="{FF2B5EF4-FFF2-40B4-BE49-F238E27FC236}">
                <a16:creationId xmlns:a16="http://schemas.microsoft.com/office/drawing/2014/main" id="{CFDBF233-0ADF-4835-B82A-84508677C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75" y="5779057"/>
            <a:ext cx="618813" cy="61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zure iot hub">
            <a:extLst>
              <a:ext uri="{FF2B5EF4-FFF2-40B4-BE49-F238E27FC236}">
                <a16:creationId xmlns:a16="http://schemas.microsoft.com/office/drawing/2014/main" id="{EBA06F18-94C6-4C8D-AD7D-3411D0A11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403" y="2941796"/>
            <a:ext cx="1856014" cy="97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zure stream analytics">
            <a:extLst>
              <a:ext uri="{FF2B5EF4-FFF2-40B4-BE49-F238E27FC236}">
                <a16:creationId xmlns:a16="http://schemas.microsoft.com/office/drawing/2014/main" id="{01426FBB-074F-4ECF-A8B9-99ECE5C5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985" y="2901110"/>
            <a:ext cx="2011007" cy="105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zure blob storage">
            <a:extLst>
              <a:ext uri="{FF2B5EF4-FFF2-40B4-BE49-F238E27FC236}">
                <a16:creationId xmlns:a16="http://schemas.microsoft.com/office/drawing/2014/main" id="{3EB92675-1405-45A5-8380-499926F46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432" y="419226"/>
            <a:ext cx="2011008" cy="105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zure cosmos db">
            <a:extLst>
              <a:ext uri="{FF2B5EF4-FFF2-40B4-BE49-F238E27FC236}">
                <a16:creationId xmlns:a16="http://schemas.microsoft.com/office/drawing/2014/main" id="{6C1F312C-2637-4D8B-BB99-ECB435A76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504" y="3717954"/>
            <a:ext cx="2011009" cy="105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zure data lake store">
            <a:extLst>
              <a:ext uri="{FF2B5EF4-FFF2-40B4-BE49-F238E27FC236}">
                <a16:creationId xmlns:a16="http://schemas.microsoft.com/office/drawing/2014/main" id="{F4A5057C-E083-4D52-9DEF-DA0CB10C9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506" y="1565928"/>
            <a:ext cx="2011007" cy="105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azure event grid">
            <a:extLst>
              <a:ext uri="{FF2B5EF4-FFF2-40B4-BE49-F238E27FC236}">
                <a16:creationId xmlns:a16="http://schemas.microsoft.com/office/drawing/2014/main" id="{C281FB2B-C809-42DE-9DED-7B3AF18DA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433" y="5273705"/>
            <a:ext cx="2011007" cy="105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azure power bi">
            <a:extLst>
              <a:ext uri="{FF2B5EF4-FFF2-40B4-BE49-F238E27FC236}">
                <a16:creationId xmlns:a16="http://schemas.microsoft.com/office/drawing/2014/main" id="{CFFB46F4-C2A6-4D79-B295-6A594F095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481" y="2860424"/>
            <a:ext cx="2011007" cy="105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075A9A20-C938-4882-B49A-1605955909A3}"/>
              </a:ext>
            </a:extLst>
          </p:cNvPr>
          <p:cNvSpPr/>
          <p:nvPr/>
        </p:nvSpPr>
        <p:spPr>
          <a:xfrm rot="2522867">
            <a:off x="873620" y="1920848"/>
            <a:ext cx="1822106" cy="1863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974570E-B32E-458D-B190-702D5CB571AB}"/>
              </a:ext>
            </a:extLst>
          </p:cNvPr>
          <p:cNvSpPr/>
          <p:nvPr/>
        </p:nvSpPr>
        <p:spPr>
          <a:xfrm rot="1884694">
            <a:off x="832139" y="2716452"/>
            <a:ext cx="1552205" cy="187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AC62899-EF24-45A6-B382-D663AD7FFF33}"/>
              </a:ext>
            </a:extLst>
          </p:cNvPr>
          <p:cNvSpPr/>
          <p:nvPr/>
        </p:nvSpPr>
        <p:spPr>
          <a:xfrm rot="19787786">
            <a:off x="790494" y="4262707"/>
            <a:ext cx="1552205" cy="187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D355574-CEF6-46BB-B980-5C4B253F55EF}"/>
              </a:ext>
            </a:extLst>
          </p:cNvPr>
          <p:cNvSpPr/>
          <p:nvPr/>
        </p:nvSpPr>
        <p:spPr>
          <a:xfrm rot="18484938">
            <a:off x="914624" y="4981730"/>
            <a:ext cx="1822106" cy="1863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AE6D2E0-BADE-4207-84F3-66B11BF4C160}"/>
              </a:ext>
            </a:extLst>
          </p:cNvPr>
          <p:cNvSpPr/>
          <p:nvPr/>
        </p:nvSpPr>
        <p:spPr>
          <a:xfrm>
            <a:off x="3483422" y="3388313"/>
            <a:ext cx="509125" cy="17722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17B8CEE-2666-4253-A59B-D7C0B204486F}"/>
              </a:ext>
            </a:extLst>
          </p:cNvPr>
          <p:cNvSpPr/>
          <p:nvPr/>
        </p:nvSpPr>
        <p:spPr>
          <a:xfrm rot="18048846">
            <a:off x="4600943" y="2087361"/>
            <a:ext cx="1200353" cy="2013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238E2F8-0A70-44EA-8DA0-A23A8F2BBF51}"/>
              </a:ext>
            </a:extLst>
          </p:cNvPr>
          <p:cNvSpPr/>
          <p:nvPr/>
        </p:nvSpPr>
        <p:spPr>
          <a:xfrm rot="3425277">
            <a:off x="4777513" y="4521944"/>
            <a:ext cx="1200353" cy="2013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D3CB644-5ED9-469B-B1B4-0208424058E6}"/>
              </a:ext>
            </a:extLst>
          </p:cNvPr>
          <p:cNvSpPr/>
          <p:nvPr/>
        </p:nvSpPr>
        <p:spPr>
          <a:xfrm rot="975281">
            <a:off x="6710764" y="1440562"/>
            <a:ext cx="889844" cy="21490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1D9CAB7-8205-4FFA-8BAB-E66342210EB7}"/>
              </a:ext>
            </a:extLst>
          </p:cNvPr>
          <p:cNvSpPr/>
          <p:nvPr/>
        </p:nvSpPr>
        <p:spPr>
          <a:xfrm rot="1133059">
            <a:off x="5609768" y="3756146"/>
            <a:ext cx="1821743" cy="23070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D45FDA4-D787-4B85-BB69-4F6D6DDEE099}"/>
              </a:ext>
            </a:extLst>
          </p:cNvPr>
          <p:cNvSpPr/>
          <p:nvPr/>
        </p:nvSpPr>
        <p:spPr>
          <a:xfrm rot="1847806">
            <a:off x="8683253" y="2747596"/>
            <a:ext cx="1200353" cy="2013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D0DD4D5-F2A6-4854-A314-8265AF93F710}"/>
              </a:ext>
            </a:extLst>
          </p:cNvPr>
          <p:cNvSpPr/>
          <p:nvPr/>
        </p:nvSpPr>
        <p:spPr>
          <a:xfrm rot="20200430">
            <a:off x="8707145" y="3865521"/>
            <a:ext cx="1200353" cy="2013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4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1CDA-F016-43D2-B610-7E99821A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Guitar solo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39A3-9068-4DBD-A717-64C41CDDE8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9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ambda architecture">
            <a:extLst>
              <a:ext uri="{FF2B5EF4-FFF2-40B4-BE49-F238E27FC236}">
                <a16:creationId xmlns:a16="http://schemas.microsoft.com/office/drawing/2014/main" id="{729431D1-2FEB-44E2-92F0-72708D711DAA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77" y="1674813"/>
            <a:ext cx="8137525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7458356-4C5E-4D1E-956D-32C370A5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7349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azure iot hub">
            <a:extLst>
              <a:ext uri="{FF2B5EF4-FFF2-40B4-BE49-F238E27FC236}">
                <a16:creationId xmlns:a16="http://schemas.microsoft.com/office/drawing/2014/main" id="{EBA06F18-94C6-4C8D-AD7D-3411D0A11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98" y="3554743"/>
            <a:ext cx="1856014" cy="97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zure stream analytics">
            <a:extLst>
              <a:ext uri="{FF2B5EF4-FFF2-40B4-BE49-F238E27FC236}">
                <a16:creationId xmlns:a16="http://schemas.microsoft.com/office/drawing/2014/main" id="{01426FBB-074F-4ECF-A8B9-99ECE5C5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380" y="3514057"/>
            <a:ext cx="2011007" cy="105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zure blob storage">
            <a:extLst>
              <a:ext uri="{FF2B5EF4-FFF2-40B4-BE49-F238E27FC236}">
                <a16:creationId xmlns:a16="http://schemas.microsoft.com/office/drawing/2014/main" id="{3EB92675-1405-45A5-8380-499926F46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714" y="1860770"/>
            <a:ext cx="2011008" cy="105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zure cosmos db">
            <a:extLst>
              <a:ext uri="{FF2B5EF4-FFF2-40B4-BE49-F238E27FC236}">
                <a16:creationId xmlns:a16="http://schemas.microsoft.com/office/drawing/2014/main" id="{6C1F312C-2637-4D8B-BB99-ECB435A76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713" y="5427637"/>
            <a:ext cx="2011009" cy="105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zure data lake store">
            <a:extLst>
              <a:ext uri="{FF2B5EF4-FFF2-40B4-BE49-F238E27FC236}">
                <a16:creationId xmlns:a16="http://schemas.microsoft.com/office/drawing/2014/main" id="{F4A5057C-E083-4D52-9DEF-DA0CB10C9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722" y="1930427"/>
            <a:ext cx="2011007" cy="105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azure power bi">
            <a:extLst>
              <a:ext uri="{FF2B5EF4-FFF2-40B4-BE49-F238E27FC236}">
                <a16:creationId xmlns:a16="http://schemas.microsoft.com/office/drawing/2014/main" id="{CFFB46F4-C2A6-4D79-B295-6A594F095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011" y="2159385"/>
            <a:ext cx="1257588" cy="66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DAE6D2E0-BADE-4207-84F3-66B11BF4C160}"/>
              </a:ext>
            </a:extLst>
          </p:cNvPr>
          <p:cNvSpPr/>
          <p:nvPr/>
        </p:nvSpPr>
        <p:spPr>
          <a:xfrm>
            <a:off x="1694817" y="4001260"/>
            <a:ext cx="509125" cy="17722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17B8CEE-2666-4253-A59B-D7C0B204486F}"/>
              </a:ext>
            </a:extLst>
          </p:cNvPr>
          <p:cNvSpPr/>
          <p:nvPr/>
        </p:nvSpPr>
        <p:spPr>
          <a:xfrm rot="18706087">
            <a:off x="3284850" y="2872337"/>
            <a:ext cx="1200353" cy="2013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D3CB644-5ED9-469B-B1B4-0208424058E6}"/>
              </a:ext>
            </a:extLst>
          </p:cNvPr>
          <p:cNvSpPr/>
          <p:nvPr/>
        </p:nvSpPr>
        <p:spPr>
          <a:xfrm>
            <a:off x="5937791" y="2350863"/>
            <a:ext cx="874993" cy="21490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1D9CAB7-8205-4FFA-8BAB-E66342210EB7}"/>
              </a:ext>
            </a:extLst>
          </p:cNvPr>
          <p:cNvSpPr/>
          <p:nvPr/>
        </p:nvSpPr>
        <p:spPr>
          <a:xfrm rot="2647166">
            <a:off x="3320179" y="5057960"/>
            <a:ext cx="1213295" cy="23324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16" descr="Image result for azure power bi">
            <a:extLst>
              <a:ext uri="{FF2B5EF4-FFF2-40B4-BE49-F238E27FC236}">
                <a16:creationId xmlns:a16="http://schemas.microsoft.com/office/drawing/2014/main" id="{8BAD4C19-643E-4B6E-AAB5-66E89AB5F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011" y="5621881"/>
            <a:ext cx="1257588" cy="66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7D783C9E-73A5-4D18-AA5D-503A14051788}"/>
              </a:ext>
            </a:extLst>
          </p:cNvPr>
          <p:cNvSpPr/>
          <p:nvPr/>
        </p:nvSpPr>
        <p:spPr>
          <a:xfrm>
            <a:off x="7791990" y="2382048"/>
            <a:ext cx="431968" cy="21490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76BBED7-3626-4B0E-A28F-984D6C682F01}"/>
              </a:ext>
            </a:extLst>
          </p:cNvPr>
          <p:cNvSpPr/>
          <p:nvPr/>
        </p:nvSpPr>
        <p:spPr>
          <a:xfrm>
            <a:off x="5942208" y="5844544"/>
            <a:ext cx="2237803" cy="20456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B37C9AD-8169-4C56-B98D-6A052571FB16}"/>
              </a:ext>
            </a:extLst>
          </p:cNvPr>
          <p:cNvSpPr/>
          <p:nvPr/>
        </p:nvSpPr>
        <p:spPr>
          <a:xfrm>
            <a:off x="9400267" y="2399384"/>
            <a:ext cx="1659384" cy="4816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Responses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5BE8F193-8A80-4F57-A8B9-65B6EF6CF1AC}"/>
              </a:ext>
            </a:extLst>
          </p:cNvPr>
          <p:cNvSpPr/>
          <p:nvPr/>
        </p:nvSpPr>
        <p:spPr>
          <a:xfrm rot="19887374">
            <a:off x="9254533" y="1547443"/>
            <a:ext cx="1659384" cy="48168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455E3DC-FDD7-43F3-9CFE-E854557F1609}"/>
              </a:ext>
            </a:extLst>
          </p:cNvPr>
          <p:cNvSpPr/>
          <p:nvPr/>
        </p:nvSpPr>
        <p:spPr>
          <a:xfrm>
            <a:off x="9400266" y="5879457"/>
            <a:ext cx="1659384" cy="4816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Responses</a:t>
            </a:r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45C8C9E8-987F-40B9-8B1E-66787C6161A3}"/>
              </a:ext>
            </a:extLst>
          </p:cNvPr>
          <p:cNvSpPr/>
          <p:nvPr/>
        </p:nvSpPr>
        <p:spPr>
          <a:xfrm rot="19887374">
            <a:off x="9254532" y="5027516"/>
            <a:ext cx="1659384" cy="48168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A0FD1C-287F-4342-9B65-24E46339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Architecture – Azure</a:t>
            </a:r>
          </a:p>
        </p:txBody>
      </p:sp>
    </p:spTree>
    <p:extLst>
      <p:ext uri="{BB962C8B-B14F-4D97-AF65-F5344CB8AC3E}">
        <p14:creationId xmlns:p14="http://schemas.microsoft.com/office/powerpoint/2010/main" val="3326320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63C44D-E6E8-44EB-8EC4-E3DFC9325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Architecture – Azure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F0B20-82FF-414E-8560-CC261D61B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Message ingest</a:t>
            </a:r>
          </a:p>
          <a:p>
            <a:pPr lvl="1"/>
            <a:r>
              <a:rPr lang="en-US" dirty="0"/>
              <a:t>IoT Hub</a:t>
            </a:r>
          </a:p>
          <a:p>
            <a:r>
              <a:rPr lang="en-US" dirty="0"/>
              <a:t>Speed (“real-time”) processing</a:t>
            </a:r>
          </a:p>
          <a:p>
            <a:pPr lvl="1"/>
            <a:r>
              <a:rPr lang="en-US" dirty="0"/>
              <a:t>Stream Analytics + Cosmos DB</a:t>
            </a:r>
          </a:p>
          <a:p>
            <a:r>
              <a:rPr lang="en-US" dirty="0"/>
              <a:t>Batch processing</a:t>
            </a:r>
          </a:p>
          <a:p>
            <a:pPr lvl="1"/>
            <a:r>
              <a:rPr lang="en-US" dirty="0"/>
              <a:t>Data Lake</a:t>
            </a:r>
          </a:p>
          <a:p>
            <a:r>
              <a:rPr lang="en-US" dirty="0"/>
              <a:t>Serving layer</a:t>
            </a:r>
          </a:p>
          <a:p>
            <a:pPr lvl="1"/>
            <a:r>
              <a:rPr lang="en-US" dirty="0"/>
              <a:t>Power BI</a:t>
            </a:r>
          </a:p>
          <a:p>
            <a:r>
              <a:rPr lang="en-US" dirty="0"/>
              <a:t>Cheap long-term storage</a:t>
            </a:r>
          </a:p>
          <a:p>
            <a:pPr lvl="1"/>
            <a:r>
              <a:rPr lang="en-US" dirty="0"/>
              <a:t>Blob Storage</a:t>
            </a:r>
          </a:p>
          <a:p>
            <a:r>
              <a:rPr lang="en-US" dirty="0"/>
              <a:t>Event-driven processing</a:t>
            </a:r>
          </a:p>
          <a:p>
            <a:pPr lvl="1"/>
            <a:r>
              <a:rPr lang="en-US" dirty="0"/>
              <a:t>Event Grid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34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242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Azure, IoT, and Lambda Architecture</vt:lpstr>
      <vt:lpstr>Josh Lane</vt:lpstr>
      <vt:lpstr>Data Challenges in IoT</vt:lpstr>
      <vt:lpstr>Lambda Architecture</vt:lpstr>
      <vt:lpstr>PowerPoint Presentation</vt:lpstr>
      <vt:lpstr>Guitar solo</vt:lpstr>
      <vt:lpstr>Lambda Architecture</vt:lpstr>
      <vt:lpstr>Lambda Architecture – Azure</vt:lpstr>
      <vt:lpstr>Lambda Architecture – Azure </vt:lpstr>
      <vt:lpstr>More info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 and Events in Azure IoT</dc:title>
  <dc:creator>Josh Lane</dc:creator>
  <cp:lastModifiedBy>Josh Lane</cp:lastModifiedBy>
  <cp:revision>35</cp:revision>
  <dcterms:created xsi:type="dcterms:W3CDTF">2018-02-01T02:08:23Z</dcterms:created>
  <dcterms:modified xsi:type="dcterms:W3CDTF">2018-02-06T02:44:52Z</dcterms:modified>
</cp:coreProperties>
</file>