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.png" ContentType="image/png"/>
  <Override PartName="/ppt/media/image9.png" ContentType="image/png"/>
  <Override PartName="/ppt/media/image18.jpeg" ContentType="image/jpeg"/>
  <Override PartName="/ppt/media/image17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4.jpeg" ContentType="image/jpeg"/>
  <Override PartName="/ppt/media/image15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13.png" ContentType="image/png"/>
  <Override PartName="/ppt/media/image1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CC2FFA2-F5D4-4B97-A290-F26FCC07AA8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Common mistake… process a very large batch, fail on first bad data row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Much better to log the bad row and continue</a:t>
            </a:r>
            <a:endParaRPr b="0" lang="en-US" sz="20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Note as much detail as possible… line number, row ID, (maybe) row contents, exact error, etc.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Critically important for streaming jobs that (theoretically) never end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spark.read.option(“mode”, “PERMISSIVE | DROPMALFORMED | FAILFAST”)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spark.read.option(“badRecordsPath”, “/blah/blahblah”) + out-of-band processing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932555D-39F2-48ED-A793-F16781C14AF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Stupidity (or carelessness) is expensive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There’s a reason workspace, cluster, and job are distinct concepts in Databricks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Easy to create a cluster that goes away after a set period of inactivity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Very important to do this in dev and test (non-prod) environments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555C449-E554-437C-8306-41EFACFCB5E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Event Hubs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Cosmos DB, Gen1 and Gen2 blob storage, SQL DW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Key Vault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Application Insights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Data Factory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6BD16B-12ED-4EF8-9258-8DBA0296B4D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Notebooks are easy, fast, lightweight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Tend to promote copy/paste coding vs. modularity and shared code best practices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Treat notebooks as gateways to logic otherwise defined in shared libraries/modules</a:t>
            </a:r>
            <a:endParaRPr b="0" lang="en-US" sz="20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Similar to API endpoints as lightweight gateways that utilize separate modules for underlying request handling logic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DC6138-3D83-4909-94E3-D155B941D75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Fast, tight dev loop is critical to developer productivity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Notebooks are “path of least resistance”, but suffer from modularity problems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Ideally you author, build, and deploy code using comfortable languages and tools (Python, Scala, etc. in local IDE)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Use an automated deployment script to build/deploy/test changes against a Databricks cluster, all in one shot</a:t>
            </a:r>
            <a:endParaRPr b="0" lang="en-US" sz="20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Create cluster if doesn’t exist</a:t>
            </a:r>
            <a:endParaRPr b="0" lang="en-US" sz="20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Push notebooks into workspaces</a:t>
            </a:r>
            <a:endParaRPr b="0" lang="en-US" sz="20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Deploy updated binaries onto cluster</a:t>
            </a:r>
            <a:endParaRPr b="0" lang="en-US" sz="20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Invoke job as a test run</a:t>
            </a:r>
            <a:endParaRPr b="0" lang="en-US" sz="20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Harvest test results and report back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159BB1-2F09-4A9E-910A-07457D46005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Recommended authentication approach for API access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Obstacle for CI/CD… first one cannot be created programmatically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A8FC7C-D2ED-4DD6-BCCE-E57B5386CF5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Secret scopes allow you to remove sensitive information from inline code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Two types</a:t>
            </a:r>
            <a:endParaRPr b="0" lang="en-US" sz="20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Databricks native (uses native DB storage)</a:t>
            </a:r>
            <a:endParaRPr b="0" lang="en-US" sz="20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Key Vault (preferred in Azure)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Standard API for creating, listing, managing secrets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225F298-F9A3-4CB1-BD67-4AA4BD942FD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Design with modularity and re-use in mind</a:t>
            </a:r>
            <a:endParaRPr b="0" lang="en-US" sz="20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Don’t just put all your code in a notebook</a:t>
            </a:r>
            <a:endParaRPr b="0" lang="en-US" sz="20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Don’t copy-and-paste your way to spaghetti hell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Use code abstractions for things like pipeline inputs and outputs, schema definitions, etc.</a:t>
            </a:r>
            <a:endParaRPr b="0" lang="en-US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Unit testing is still important!</a:t>
            </a:r>
            <a:endParaRPr b="0" lang="en-US" sz="20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latin typeface="Arial"/>
              </a:rPr>
              <a:t>Spark-Testing-Base, ScalaTest, pytest-spark, etc.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286D8F8-6F8D-4C9D-A761-755A3647DD2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E389E2D-1B86-482D-A5C4-A5A8DC27D73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10/23/18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F67E85-2F2C-4D81-8C71-9095D1A6354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AC21F01-EB2B-45BF-BF62-05451ED200D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10/23/18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E8C405-FEB6-40B8-A142-52F4287B231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2B186B7-070B-4290-B166-9BCF47FE4C1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10/23/18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2495CE2-0CA7-4285-9DE0-5014D17034B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B9A8C5F-3B2C-4EFA-8BB2-DFB263DEF15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10/23/18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6318AE-164F-4466-9ECF-8D5A852209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jplane/ato-databricks" TargetMode="External"/><Relationship Id="rId2" Type="http://schemas.openxmlformats.org/officeDocument/2006/relationships/hyperlink" Target="mailto:Josh.lane@Microsoft.com" TargetMode="External"/><Relationship Id="rId3" Type="http://schemas.openxmlformats.org/officeDocument/2006/relationships/hyperlink" Target="mailto:Ian.Philpot@Microsoft.com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2" name="Picture 6" descr=""/>
          <p:cNvPicPr/>
          <p:nvPr/>
        </p:nvPicPr>
        <p:blipFill>
          <a:blip r:embed="rId1"/>
          <a:srcRect l="3401" t="0" r="3263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73" name="TextShape 2"/>
          <p:cNvSpPr txBox="1"/>
          <p:nvPr/>
        </p:nvSpPr>
        <p:spPr>
          <a:xfrm>
            <a:off x="1523880" y="1122480"/>
            <a:ext cx="9143640" cy="2900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Azure Databricks + Spark</a:t>
            </a:r>
            <a:br/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1523880" y="4159440"/>
            <a:ext cx="9143640" cy="109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Notes From the Field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Josh Lane + Ian Philpot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" descr=""/>
          <p:cNvPicPr/>
          <p:nvPr/>
        </p:nvPicPr>
        <p:blipFill>
          <a:blip r:embed="rId1"/>
          <a:srcRect l="16222" t="0" r="21537" b="0"/>
          <a:stretch/>
        </p:blipFill>
        <p:spPr>
          <a:xfrm>
            <a:off x="5763960" y="431640"/>
            <a:ext cx="4977000" cy="5338080"/>
          </a:xfrm>
          <a:prstGeom prst="rect">
            <a:avLst/>
          </a:prstGeom>
          <a:ln>
            <a:noFill/>
          </a:ln>
        </p:spPr>
      </p:pic>
      <p:pic>
        <p:nvPicPr>
          <p:cNvPr id="213" name="Picture 70" descr=""/>
          <p:cNvPicPr/>
          <p:nvPr/>
        </p:nvPicPr>
        <p:blipFill>
          <a:blip r:embed="rId2"/>
          <a:stretch/>
        </p:blipFill>
        <p:spPr>
          <a:xfrm rot="10800000">
            <a:off x="12192120" y="685800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4" name="TextShape 1"/>
          <p:cNvSpPr txBox="1"/>
          <p:nvPr/>
        </p:nvSpPr>
        <p:spPr>
          <a:xfrm>
            <a:off x="804960" y="2673000"/>
            <a:ext cx="4803120" cy="1311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Corrupt Input Data…</a:t>
            </a:r>
            <a:br/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Choose Your Own Adventure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5" name="Picture 3" descr=""/>
          <p:cNvPicPr/>
          <p:nvPr/>
        </p:nvPicPr>
        <p:blipFill>
          <a:blip r:embed="rId3"/>
          <a:stretch/>
        </p:blipFill>
        <p:spPr>
          <a:xfrm>
            <a:off x="10036440" y="3372480"/>
            <a:ext cx="1960920" cy="32770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01000" y="1396440"/>
            <a:ext cx="57124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No Zombie Clusters!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805680" y="2872080"/>
            <a:ext cx="4557960" cy="318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804640" y="2650680"/>
            <a:ext cx="3117600" cy="311760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7996680" y="0"/>
            <a:ext cx="4197600" cy="3649680"/>
          </a:xfrm>
          <a:custGeom>
            <a:avLst/>
            <a:gdLst/>
            <a:ahLst/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0" name="Picture 4" descr=""/>
          <p:cNvPicPr/>
          <p:nvPr/>
        </p:nvPicPr>
        <p:blipFill>
          <a:blip r:embed="rId1"/>
          <a:srcRect l="0" t="0" r="-4" b="-4"/>
          <a:stretch/>
        </p:blipFill>
        <p:spPr>
          <a:xfrm>
            <a:off x="5969520" y="2815200"/>
            <a:ext cx="2788560" cy="2788560"/>
          </a:xfrm>
          <a:prstGeom prst="rect">
            <a:avLst/>
          </a:prstGeom>
          <a:ln>
            <a:noFill/>
          </a:ln>
        </p:spPr>
      </p:pic>
      <p:pic>
        <p:nvPicPr>
          <p:cNvPr id="221" name="Picture 6" descr=""/>
          <p:cNvPicPr/>
          <p:nvPr/>
        </p:nvPicPr>
        <p:blipFill>
          <a:blip r:embed="rId2"/>
          <a:srcRect l="0" t="14148" r="-3" b="8069"/>
          <a:stretch/>
        </p:blipFill>
        <p:spPr>
          <a:xfrm>
            <a:off x="8160480" y="0"/>
            <a:ext cx="4033800" cy="3486240"/>
          </a:xfrm>
          <a:prstGeom prst="rect">
            <a:avLst/>
          </a:prstGeom>
          <a:ln>
            <a:noFill/>
          </a:ln>
        </p:spPr>
      </p:pic>
      <p:sp>
        <p:nvSpPr>
          <p:cNvPr id="222" name="CustomShape 5"/>
          <p:cNvSpPr/>
          <p:nvPr/>
        </p:nvSpPr>
        <p:spPr>
          <a:xfrm>
            <a:off x="8888040" y="4032360"/>
            <a:ext cx="3303360" cy="2825280"/>
          </a:xfrm>
          <a:custGeom>
            <a:avLst/>
            <a:gdLst/>
            <a:ahLst/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3" name="Picture 2" descr=""/>
          <p:cNvPicPr/>
          <p:nvPr/>
        </p:nvPicPr>
        <p:blipFill>
          <a:blip r:embed="rId3"/>
          <a:srcRect l="3557" t="0" r="2956" b="4"/>
          <a:stretch/>
        </p:blipFill>
        <p:spPr>
          <a:xfrm>
            <a:off x="9052920" y="4197240"/>
            <a:ext cx="3138480" cy="26604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746760" y="1783800"/>
            <a:ext cx="4644720" cy="2888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Embrace the Ecosystem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CustomShape 2"/>
          <p:cNvSpPr/>
          <p:nvPr/>
        </p:nvSpPr>
        <p:spPr>
          <a:xfrm flipH="1">
            <a:off x="0" y="0"/>
            <a:ext cx="6172560" cy="685764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6" name="Picture 2" descr=""/>
          <p:cNvPicPr/>
          <p:nvPr/>
        </p:nvPicPr>
        <p:blipFill>
          <a:blip r:embed="rId1"/>
          <a:srcRect l="26029" t="0" r="18183" b="0"/>
          <a:stretch/>
        </p:blipFill>
        <p:spPr>
          <a:xfrm>
            <a:off x="0" y="0"/>
            <a:ext cx="602388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Demo</a:t>
            </a:r>
            <a:br/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Blobs + Functions + Databricks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Thank you!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https://github.com/jplane/ato-databricks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josh.lane@microsoft.com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ian.philpot@microsoft.com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4" descr=""/>
          <p:cNvPicPr/>
          <p:nvPr/>
        </p:nvPicPr>
        <p:blipFill>
          <a:blip r:embed="rId1"/>
          <a:stretch/>
        </p:blipFill>
        <p:spPr>
          <a:xfrm>
            <a:off x="7556400" y="955800"/>
            <a:ext cx="4635360" cy="4945680"/>
          </a:xfrm>
          <a:prstGeom prst="rect">
            <a:avLst/>
          </a:prstGeom>
          <a:ln>
            <a:noFill/>
          </a:ln>
        </p:spPr>
      </p:pic>
      <p:sp>
        <p:nvSpPr>
          <p:cNvPr id="176" name="TextShape 1"/>
          <p:cNvSpPr txBox="1"/>
          <p:nvPr/>
        </p:nvSpPr>
        <p:spPr>
          <a:xfrm>
            <a:off x="649080" y="629280"/>
            <a:ext cx="6586200" cy="1676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Josh Lane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49080" y="2438280"/>
            <a:ext cx="6586200" cy="3785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Senior Big Nerd at Microsoft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20+ years as developer, consultant, instructor, cat herder, amateur psychologist,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Microsoft Azure MVP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@jplane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4" descr=""/>
          <p:cNvPicPr/>
          <p:nvPr/>
        </p:nvPicPr>
        <p:blipFill>
          <a:blip r:embed="rId1"/>
          <a:stretch/>
        </p:blipFill>
        <p:spPr>
          <a:xfrm>
            <a:off x="7556400" y="1111320"/>
            <a:ext cx="4635360" cy="4635360"/>
          </a:xfrm>
          <a:prstGeom prst="rect">
            <a:avLst/>
          </a:prstGeom>
          <a:ln>
            <a:noFill/>
          </a:ln>
        </p:spPr>
      </p:pic>
      <p:sp>
        <p:nvSpPr>
          <p:cNvPr id="179" name="TextShape 1"/>
          <p:cNvSpPr txBox="1"/>
          <p:nvPr/>
        </p:nvSpPr>
        <p:spPr>
          <a:xfrm>
            <a:off x="649080" y="629280"/>
            <a:ext cx="6586200" cy="1676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Ian Philpot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49080" y="2438280"/>
            <a:ext cx="6586200" cy="3785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Senior Big Nerd at Microsoft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Started as a dev during the .com bubble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Fedora is my main box, Learning Go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Social-media-free since 2018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940440" y="2223000"/>
            <a:ext cx="46677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Notebooks?</a:t>
            </a:r>
            <a:br/>
            <a:br/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Notebooks!</a:t>
            </a:r>
            <a:br/>
            <a:br/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But choose… wisely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0"/>
            <a:ext cx="4132800" cy="3548160"/>
          </a:xfrm>
          <a:custGeom>
            <a:avLst/>
            <a:gdLst/>
            <a:ahLst/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3960" y="3842280"/>
            <a:ext cx="3320640" cy="3015360"/>
          </a:xfrm>
          <a:custGeom>
            <a:avLst/>
            <a:gdLst/>
            <a:ahLst/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4"/>
          <p:cNvSpPr/>
          <p:nvPr/>
        </p:nvSpPr>
        <p:spPr>
          <a:xfrm>
            <a:off x="3394440" y="2496600"/>
            <a:ext cx="3117600" cy="311760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Picture 6" descr=""/>
          <p:cNvPicPr/>
          <p:nvPr/>
        </p:nvPicPr>
        <p:blipFill>
          <a:blip r:embed="rId1"/>
          <a:stretch/>
        </p:blipFill>
        <p:spPr>
          <a:xfrm>
            <a:off x="3558960" y="3271320"/>
            <a:ext cx="2788560" cy="1568520"/>
          </a:xfrm>
          <a:prstGeom prst="rect">
            <a:avLst/>
          </a:prstGeom>
          <a:ln>
            <a:noFill/>
          </a:ln>
        </p:spPr>
      </p:pic>
      <p:pic>
        <p:nvPicPr>
          <p:cNvPr id="186" name="Picture 4" descr=""/>
          <p:cNvPicPr/>
          <p:nvPr/>
        </p:nvPicPr>
        <p:blipFill>
          <a:blip r:embed="rId2"/>
          <a:srcRect l="374" t="0" r="5801" b="5"/>
          <a:stretch/>
        </p:blipFill>
        <p:spPr>
          <a:xfrm>
            <a:off x="0" y="0"/>
            <a:ext cx="3967560" cy="3382920"/>
          </a:xfrm>
          <a:prstGeom prst="rect">
            <a:avLst/>
          </a:prstGeom>
          <a:ln>
            <a:noFill/>
          </a:ln>
        </p:spPr>
      </p:pic>
      <p:pic>
        <p:nvPicPr>
          <p:cNvPr id="187" name="Picture 2" descr=""/>
          <p:cNvPicPr/>
          <p:nvPr/>
        </p:nvPicPr>
        <p:blipFill>
          <a:blip r:embed="rId3"/>
          <a:srcRect l="28001" t="0" r="20802" b="0"/>
          <a:stretch/>
        </p:blipFill>
        <p:spPr>
          <a:xfrm>
            <a:off x="4680" y="4007160"/>
            <a:ext cx="3154680" cy="2850480"/>
          </a:xfrm>
          <a:prstGeom prst="rect">
            <a:avLst/>
          </a:prstGeom>
          <a:ln>
            <a:noFill/>
          </a:ln>
        </p:spPr>
      </p:pic>
      <p:sp>
        <p:nvSpPr>
          <p:cNvPr id="188" name="TextShape 5"/>
          <p:cNvSpPr txBox="1"/>
          <p:nvPr/>
        </p:nvSpPr>
        <p:spPr>
          <a:xfrm>
            <a:off x="6940440" y="2872080"/>
            <a:ext cx="4667760" cy="318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2" descr=""/>
          <p:cNvPicPr/>
          <p:nvPr/>
        </p:nvPicPr>
        <p:blipFill>
          <a:blip r:embed="rId1"/>
          <a:srcRect l="0" t="12863" r="0" b="2547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0" y="5320080"/>
            <a:ext cx="12191760" cy="736200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Shape 2"/>
          <p:cNvSpPr txBox="1"/>
          <p:nvPr/>
        </p:nvSpPr>
        <p:spPr>
          <a:xfrm>
            <a:off x="523800" y="531720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alibri Light"/>
              </a:rPr>
              <a:t>Automate Your Dev Loop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Line 3"/>
          <p:cNvSpPr/>
          <p:nvPr/>
        </p:nvSpPr>
        <p:spPr>
          <a:xfrm>
            <a:off x="0" y="5241960"/>
            <a:ext cx="12191760" cy="360"/>
          </a:xfrm>
          <a:prstGeom prst="line">
            <a:avLst/>
          </a:prstGeom>
          <a:ln w="414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4"/>
          <p:cNvSpPr/>
          <p:nvPr/>
        </p:nvSpPr>
        <p:spPr>
          <a:xfrm>
            <a:off x="0" y="6134760"/>
            <a:ext cx="12191760" cy="360"/>
          </a:xfrm>
          <a:prstGeom prst="line">
            <a:avLst/>
          </a:prstGeom>
          <a:ln w="414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Demo</a:t>
            </a:r>
            <a:br/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Docker-based dev loop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36960" y="321120"/>
            <a:ext cx="4331880" cy="6179040"/>
          </a:xfrm>
          <a:prstGeom prst="rect">
            <a:avLst/>
          </a:prstGeom>
          <a:solidFill>
            <a:srgbClr val="404040">
              <a:alpha val="90000"/>
            </a:srgbClr>
          </a:solidFill>
          <a:ln w="12708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TextShape 2"/>
          <p:cNvSpPr txBox="1"/>
          <p:nvPr/>
        </p:nvSpPr>
        <p:spPr>
          <a:xfrm>
            <a:off x="674280" y="914400"/>
            <a:ext cx="3657240" cy="2887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Beware the PAT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Line 3"/>
          <p:cNvSpPr/>
          <p:nvPr/>
        </p:nvSpPr>
        <p:spPr>
          <a:xfrm>
            <a:off x="1190880" y="3909960"/>
            <a:ext cx="2586960" cy="360"/>
          </a:xfrm>
          <a:prstGeom prst="line">
            <a:avLst/>
          </a:prstGeom>
          <a:ln w="2232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9" name="Picture 2" descr=""/>
          <p:cNvPicPr/>
          <p:nvPr/>
        </p:nvPicPr>
        <p:blipFill>
          <a:blip r:embed="rId1"/>
          <a:srcRect l="2349" t="0" r="2349" b="0"/>
          <a:stretch/>
        </p:blipFill>
        <p:spPr>
          <a:xfrm>
            <a:off x="5153760" y="967320"/>
            <a:ext cx="6553080" cy="4931280"/>
          </a:xfrm>
          <a:prstGeom prst="rect">
            <a:avLst/>
          </a:prstGeom>
          <a:ln>
            <a:noFill/>
          </a:ln>
        </p:spPr>
      </p:pic>
      <p:sp>
        <p:nvSpPr>
          <p:cNvPr id="200" name="TextShape 4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0"/>
            <a:ext cx="56145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2" name="Picture 7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03" name="TextShape 2"/>
          <p:cNvSpPr txBox="1"/>
          <p:nvPr/>
        </p:nvSpPr>
        <p:spPr>
          <a:xfrm>
            <a:off x="6094080" y="2287800"/>
            <a:ext cx="4977720" cy="145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Use (Key Vault) Secret Scopes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0" y="738720"/>
            <a:ext cx="5000040" cy="5400720"/>
          </a:xfrm>
          <a:custGeom>
            <a:avLst/>
            <a:gdLst/>
            <a:ahLst/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5" name="Picture 2" descr=""/>
          <p:cNvPicPr/>
          <p:nvPr/>
        </p:nvPicPr>
        <p:blipFill>
          <a:blip r:embed="rId2"/>
          <a:srcRect l="15732" t="0" r="25981" b="0"/>
          <a:stretch/>
        </p:blipFill>
        <p:spPr>
          <a:xfrm>
            <a:off x="0" y="907200"/>
            <a:ext cx="4837680" cy="506340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06" name="TextShape 4"/>
          <p:cNvSpPr txBox="1"/>
          <p:nvPr/>
        </p:nvSpPr>
        <p:spPr>
          <a:xfrm>
            <a:off x="6090480" y="2421720"/>
            <a:ext cx="4977360" cy="3638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 descr=""/>
          <p:cNvPicPr/>
          <p:nvPr/>
        </p:nvPicPr>
        <p:blipFill>
          <a:blip r:embed="rId1"/>
          <a:srcRect l="0" t="5225" r="0" b="1018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0" y="5320080"/>
            <a:ext cx="12191760" cy="736200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2"/>
          <p:cNvSpPr txBox="1"/>
          <p:nvPr/>
        </p:nvSpPr>
        <p:spPr>
          <a:xfrm>
            <a:off x="523800" y="531720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alibri Light"/>
              </a:rPr>
              <a:t>Programming 101 Still Matters!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Line 3"/>
          <p:cNvSpPr/>
          <p:nvPr/>
        </p:nvSpPr>
        <p:spPr>
          <a:xfrm>
            <a:off x="0" y="5241960"/>
            <a:ext cx="12191760" cy="360"/>
          </a:xfrm>
          <a:prstGeom prst="line">
            <a:avLst/>
          </a:prstGeom>
          <a:ln w="414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4"/>
          <p:cNvSpPr/>
          <p:nvPr/>
        </p:nvSpPr>
        <p:spPr>
          <a:xfrm>
            <a:off x="0" y="6134760"/>
            <a:ext cx="12191760" cy="360"/>
          </a:xfrm>
          <a:prstGeom prst="line">
            <a:avLst/>
          </a:prstGeom>
          <a:ln w="414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Application>LibreOffice/6.0.6.2$Linux_X86_64 LibreOffice_project/00$Build-2</Application>
  <Words>537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2018-10-16T01:54:36Z</dcterms:created>
  <dc:creator>Josh Lane</dc:creator>
  <dc:description/>
  <dc:language>en-US</dc:language>
  <cp:lastModifiedBy/>
  <dcterms:modified xsi:type="dcterms:W3CDTF">2018-10-23T08:45:26Z</dcterms:modified>
  <cp:revision>28</cp:revision>
  <dc:subject/>
  <dc:title>Azure Databricks In the Real World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