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 id="2147483680" r:id="rId5"/>
    <p:sldMasterId id="2147483696" r:id="rId6"/>
  </p:sldMasterIdLst>
  <p:notesMasterIdLst>
    <p:notesMasterId r:id="rId23"/>
  </p:notesMasterIdLst>
  <p:handoutMasterIdLst>
    <p:handoutMasterId r:id="rId24"/>
  </p:handoutMasterIdLst>
  <p:sldIdLst>
    <p:sldId id="256" r:id="rId7"/>
    <p:sldId id="267" r:id="rId8"/>
    <p:sldId id="259" r:id="rId9"/>
    <p:sldId id="278" r:id="rId10"/>
    <p:sldId id="294" r:id="rId11"/>
    <p:sldId id="284" r:id="rId12"/>
    <p:sldId id="287" r:id="rId13"/>
    <p:sldId id="293" r:id="rId14"/>
    <p:sldId id="288" r:id="rId15"/>
    <p:sldId id="289" r:id="rId16"/>
    <p:sldId id="290" r:id="rId17"/>
    <p:sldId id="292" r:id="rId18"/>
    <p:sldId id="295" r:id="rId19"/>
    <p:sldId id="283" r:id="rId20"/>
    <p:sldId id="276"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0088CC"/>
    <a:srgbClr val="E8232B"/>
    <a:srgbClr val="E6F7FF"/>
    <a:srgbClr val="616161"/>
    <a:srgbClr val="E5F8FF"/>
    <a:srgbClr val="6FB7D7"/>
    <a:srgbClr val="E4F7F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18" autoAdjust="0"/>
    <p:restoredTop sz="81291" autoAdjust="0"/>
  </p:normalViewPr>
  <p:slideViewPr>
    <p:cSldViewPr snapToGrid="0" snapToObjects="1">
      <p:cViewPr varScale="1">
        <p:scale>
          <a:sx n="82" d="100"/>
          <a:sy n="82" d="100"/>
        </p:scale>
        <p:origin x="546" y="96"/>
      </p:cViewPr>
      <p:guideLst/>
    </p:cSldViewPr>
  </p:slideViewPr>
  <p:notesTextViewPr>
    <p:cViewPr>
      <p:scale>
        <a:sx n="3" d="2"/>
        <a:sy n="3" d="2"/>
      </p:scale>
      <p:origin x="0" y="-234"/>
    </p:cViewPr>
  </p:notesTextViewPr>
  <p:sorterViewPr>
    <p:cViewPr>
      <p:scale>
        <a:sx n="90" d="100"/>
        <a:sy n="90" d="100"/>
      </p:scale>
      <p:origin x="0" y="-5160"/>
    </p:cViewPr>
  </p:sorterViewPr>
  <p:notesViewPr>
    <p:cSldViewPr snapToGrid="0" snapToObjects="1" showGuides="1">
      <p:cViewPr varScale="1">
        <p:scale>
          <a:sx n="77" d="100"/>
          <a:sy n="77" d="100"/>
        </p:scale>
        <p:origin x="286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18FE8D-2DE0-459F-B7AF-223CDD2D6A8F}" type="datetimeFigureOut">
              <a:rPr lang="en-US" smtClean="0"/>
              <a:t>11/3/2016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B858C4-E8E6-4E34-A15E-E0442F3ABE4D}" type="slidenum">
              <a:rPr lang="en-US" smtClean="0"/>
              <a:t>‹#›</a:t>
            </a:fld>
            <a:endParaRPr lang="en-US"/>
          </a:p>
        </p:txBody>
      </p:sp>
    </p:spTree>
    <p:extLst>
      <p:ext uri="{BB962C8B-B14F-4D97-AF65-F5344CB8AC3E}">
        <p14:creationId xmlns:p14="http://schemas.microsoft.com/office/powerpoint/2010/main" val="343165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B3519-0107-4220-B210-994F89BE6A0C}" type="datetimeFigureOut">
              <a:rPr lang="en-US" smtClean="0"/>
              <a:t>11/3/2016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0F3C0-0E75-4F44-8146-5496C4D61B62}" type="slidenum">
              <a:rPr lang="en-US" smtClean="0"/>
              <a:t>‹#›</a:t>
            </a:fld>
            <a:endParaRPr lang="en-US"/>
          </a:p>
        </p:txBody>
      </p:sp>
    </p:spTree>
    <p:extLst>
      <p:ext uri="{BB962C8B-B14F-4D97-AF65-F5344CB8AC3E}">
        <p14:creationId xmlns:p14="http://schemas.microsoft.com/office/powerpoint/2010/main" val="2166414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vldb.org/pvldb/1/1454166.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a:t>
            </a:r>
            <a:r>
              <a:rPr lang="en-US" baseline="0" dirty="0"/>
              <a:t> points:</a:t>
            </a:r>
          </a:p>
          <a:p>
            <a:pPr marL="171450" indent="-171450">
              <a:buFontTx/>
              <a:buChar char="-"/>
            </a:pPr>
            <a:r>
              <a:rPr lang="en-US" baseline="0" dirty="0"/>
              <a:t>Unified data repository</a:t>
            </a:r>
          </a:p>
          <a:p>
            <a:pPr marL="171450" indent="-171450">
              <a:buFontTx/>
              <a:buChar char="-"/>
            </a:pPr>
            <a:r>
              <a:rPr lang="en-US" baseline="0" dirty="0" err="1"/>
              <a:t>Hyperscale</a:t>
            </a:r>
            <a:endParaRPr lang="en-US" baseline="0" dirty="0"/>
          </a:p>
          <a:p>
            <a:pPr marL="171450" indent="-171450">
              <a:buFontTx/>
              <a:buChar char="-"/>
            </a:pPr>
            <a:r>
              <a:rPr lang="en-US" baseline="0" dirty="0"/>
              <a:t>No pre-supposed schema or format</a:t>
            </a:r>
          </a:p>
          <a:p>
            <a:pPr marL="171450" indent="-171450">
              <a:buFontTx/>
              <a:buChar char="-"/>
            </a:pPr>
            <a:r>
              <a:rPr lang="en-US" baseline="0" dirty="0"/>
              <a:t>Raw or transformed data</a:t>
            </a:r>
          </a:p>
          <a:p>
            <a:pPr marL="171450" indent="-171450">
              <a:buFontTx/>
              <a:buChar char="-"/>
            </a:pPr>
            <a:r>
              <a:rPr lang="en-US" baseline="0"/>
              <a:t>Some </a:t>
            </a:r>
            <a:r>
              <a:rPr lang="en-US" baseline="0" dirty="0"/>
              <a:t>products also allow federation of external data (logical vs. physical store)</a:t>
            </a:r>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4</a:t>
            </a:fld>
            <a:endParaRPr lang="en-US"/>
          </a:p>
        </p:txBody>
      </p:sp>
    </p:spTree>
    <p:extLst>
      <p:ext uri="{BB962C8B-B14F-4D97-AF65-F5344CB8AC3E}">
        <p14:creationId xmlns:p14="http://schemas.microsoft.com/office/powerpoint/2010/main" val="715163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dirty="0"/>
              <a:t>Federate data from external sources - </a:t>
            </a:r>
            <a:r>
              <a:rPr lang="en-US" sz="1100" dirty="0"/>
              <a:t>SQL Data Warehouse, SQL Database, IaaS-hosted SQL Server</a:t>
            </a:r>
          </a:p>
          <a:p>
            <a:pPr marL="171450" indent="-171450">
              <a:buFontTx/>
              <a:buChar char="-"/>
            </a:pPr>
            <a:r>
              <a:rPr lang="en-US" sz="1200" dirty="0"/>
              <a:t>Move data into Data Lake Store - </a:t>
            </a:r>
            <a:r>
              <a:rPr lang="en-US" sz="1100" dirty="0"/>
              <a:t>Azure Data Factory for ETL, Azure Stream Analytics for streaming data</a:t>
            </a:r>
          </a:p>
          <a:p>
            <a:pPr marL="171450" indent="-171450">
              <a:buFontTx/>
              <a:buChar char="-"/>
            </a:pPr>
            <a:r>
              <a:rPr lang="en-US" sz="1200" dirty="0"/>
              <a:t>Power BI for query visualization</a:t>
            </a:r>
          </a:p>
          <a:p>
            <a:pPr marL="171450" indent="-171450">
              <a:buFontTx/>
              <a:buChar char="-"/>
            </a:pPr>
            <a:r>
              <a:rPr lang="en-US" sz="1200" dirty="0"/>
              <a:t>Azure Data Catalog for data publishing and discovery</a:t>
            </a:r>
          </a:p>
          <a:p>
            <a:pPr marL="171450" indent="-171450">
              <a:buFontTx/>
              <a:buChar char="-"/>
            </a:pPr>
            <a:r>
              <a:rPr lang="en-US" sz="1200" dirty="0"/>
              <a:t>Active Directory for user management and permissions</a:t>
            </a:r>
          </a:p>
          <a:p>
            <a:pPr marL="0" indent="0">
              <a:buFontTx/>
              <a:buNone/>
            </a:pPr>
            <a:endParaRPr lang="en-US" sz="1200" dirty="0"/>
          </a:p>
        </p:txBody>
      </p:sp>
      <p:sp>
        <p:nvSpPr>
          <p:cNvPr id="4" name="Slide Number Placeholder 3"/>
          <p:cNvSpPr>
            <a:spLocks noGrp="1"/>
          </p:cNvSpPr>
          <p:nvPr>
            <p:ph type="sldNum" sz="quarter" idx="10"/>
          </p:nvPr>
        </p:nvSpPr>
        <p:spPr/>
        <p:txBody>
          <a:bodyPr/>
          <a:lstStyle/>
          <a:p>
            <a:fld id="{F780F3C0-0E75-4F44-8146-5496C4D61B62}" type="slidenum">
              <a:rPr lang="en-US" smtClean="0"/>
              <a:t>13</a:t>
            </a:fld>
            <a:endParaRPr lang="en-US"/>
          </a:p>
        </p:txBody>
      </p:sp>
    </p:spTree>
    <p:extLst>
      <p:ext uri="{BB962C8B-B14F-4D97-AF65-F5344CB8AC3E}">
        <p14:creationId xmlns:p14="http://schemas.microsoft.com/office/powerpoint/2010/main" val="2879057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F780F3C0-0E75-4F44-8146-5496C4D61B62}" type="slidenum">
              <a:rPr lang="en-US" smtClean="0"/>
              <a:t>14</a:t>
            </a:fld>
            <a:endParaRPr lang="en-US"/>
          </a:p>
        </p:txBody>
      </p:sp>
    </p:spTree>
    <p:extLst>
      <p:ext uri="{BB962C8B-B14F-4D97-AF65-F5344CB8AC3E}">
        <p14:creationId xmlns:p14="http://schemas.microsoft.com/office/powerpoint/2010/main" val="98165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ADLS – cloud-based</a:t>
            </a:r>
            <a:r>
              <a:rPr lang="en-US" baseline="0" dirty="0"/>
              <a:t> Hadoop Distributed </a:t>
            </a:r>
            <a:r>
              <a:rPr lang="en-US" baseline="0"/>
              <a:t>File System (HDFS) </a:t>
            </a:r>
            <a:r>
              <a:rPr lang="en-US" baseline="0" dirty="0"/>
              <a:t>repository, essentially unlimited in size</a:t>
            </a:r>
          </a:p>
          <a:p>
            <a:r>
              <a:rPr lang="en-US" baseline="0" dirty="0"/>
              <a:t>ADLA – A managed analytics service based on U-SQL, based on Apache YARN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HDInsight – </a:t>
            </a:r>
            <a:r>
              <a:rPr lang="en-US" sz="1200" b="0" i="0" kern="1200" dirty="0">
                <a:solidFill>
                  <a:schemeClr val="tx1"/>
                </a:solidFill>
                <a:effectLst/>
                <a:latin typeface="+mn-lt"/>
                <a:ea typeface="+mn-ea"/>
                <a:cs typeface="+mn-cs"/>
              </a:rPr>
              <a:t>A managed Apache Hadoop, Spark, R, HBase, and Storm cloud service</a:t>
            </a:r>
            <a:endParaRPr lang="en-US" baseline="0" dirty="0"/>
          </a:p>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5</a:t>
            </a:fld>
            <a:endParaRPr lang="en-US"/>
          </a:p>
        </p:txBody>
      </p:sp>
    </p:spTree>
    <p:extLst>
      <p:ext uri="{BB962C8B-B14F-4D97-AF65-F5344CB8AC3E}">
        <p14:creationId xmlns:p14="http://schemas.microsoft.com/office/powerpoint/2010/main" val="203802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pPr marL="171450" indent="-171450">
              <a:buFontTx/>
              <a:buChar char="-"/>
            </a:pPr>
            <a:r>
              <a:rPr lang="en-US" baseline="0" dirty="0"/>
              <a:t>Big-data as a service</a:t>
            </a:r>
          </a:p>
          <a:p>
            <a:pPr marL="171450" indent="-171450">
              <a:buFontTx/>
              <a:buChar char="-"/>
            </a:pPr>
            <a:r>
              <a:rPr lang="en-US" dirty="0"/>
              <a:t>ADL was not invented out of thin air</a:t>
            </a:r>
          </a:p>
          <a:p>
            <a:pPr marL="171450" indent="-171450">
              <a:buFontTx/>
              <a:buChar char="-"/>
            </a:pPr>
            <a:r>
              <a:rPr lang="en-US" dirty="0"/>
              <a:t>Based on real-world experiences of real-world product teams at Microsoft</a:t>
            </a:r>
          </a:p>
          <a:p>
            <a:pPr marL="171450" indent="-171450">
              <a:buFontTx/>
              <a:buChar char="-"/>
            </a:pPr>
            <a:r>
              <a:rPr lang="en-US" dirty="0"/>
              <a:t>Based</a:t>
            </a:r>
            <a:r>
              <a:rPr lang="en-US" baseline="0" dirty="0"/>
              <a:t> on open-source technologies</a:t>
            </a:r>
          </a:p>
          <a:p>
            <a:pPr marL="171450" indent="-171450">
              <a:buFontTx/>
              <a:buChar char="-"/>
            </a:pPr>
            <a:r>
              <a:rPr lang="en-US" baseline="0" dirty="0"/>
              <a:t>Immediately apply existing skills like Pig, Hive, R, </a:t>
            </a:r>
            <a:r>
              <a:rPr lang="en-US" baseline="0" dirty="0" err="1"/>
              <a:t>etc</a:t>
            </a:r>
            <a:endParaRPr lang="en-US" baseline="0" dirty="0"/>
          </a:p>
          <a:p>
            <a:pPr marL="171450" indent="-171450">
              <a:buFontTx/>
              <a:buChar char="-"/>
            </a:pPr>
            <a:r>
              <a:rPr lang="en-US" baseline="0" dirty="0"/>
              <a:t>And/or you can choose to opt into newer MS-specific offerings like U-SQL that offer unique features and potentially smaller learning curve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a:t>Abstracts infrastructure</a:t>
            </a:r>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fld id="{F780F3C0-0E75-4F44-8146-5496C4D61B62}" type="slidenum">
              <a:rPr lang="en-US" smtClean="0"/>
              <a:t>6</a:t>
            </a:fld>
            <a:endParaRPr lang="en-US"/>
          </a:p>
        </p:txBody>
      </p:sp>
    </p:spTree>
    <p:extLst>
      <p:ext uri="{BB962C8B-B14F-4D97-AF65-F5344CB8AC3E}">
        <p14:creationId xmlns:p14="http://schemas.microsoft.com/office/powerpoint/2010/main" val="1016874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7</a:t>
            </a:fld>
            <a:endParaRPr lang="en-US"/>
          </a:p>
        </p:txBody>
      </p:sp>
    </p:spTree>
    <p:extLst>
      <p:ext uri="{BB962C8B-B14F-4D97-AF65-F5344CB8AC3E}">
        <p14:creationId xmlns:p14="http://schemas.microsoft.com/office/powerpoint/2010/main" val="104662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F780F3C0-0E75-4F44-8146-5496C4D61B62}" type="slidenum">
              <a:rPr lang="en-US" smtClean="0"/>
              <a:t>8</a:t>
            </a:fld>
            <a:endParaRPr lang="en-US"/>
          </a:p>
        </p:txBody>
      </p:sp>
    </p:spTree>
    <p:extLst>
      <p:ext uri="{BB962C8B-B14F-4D97-AF65-F5344CB8AC3E}">
        <p14:creationId xmlns:p14="http://schemas.microsoft.com/office/powerpoint/2010/main" val="781464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kern="1200" dirty="0">
                <a:solidFill>
                  <a:schemeClr val="tx1"/>
                </a:solidFill>
                <a:effectLst/>
                <a:latin typeface="+mn-lt"/>
                <a:ea typeface="+mn-ea"/>
                <a:cs typeface="+mn-cs"/>
              </a:rPr>
              <a:t>Based on the popular Hortonworks Hadoop</a:t>
            </a:r>
            <a:r>
              <a:rPr lang="en-US" sz="1200" kern="1200" baseline="0" dirty="0">
                <a:solidFill>
                  <a:schemeClr val="tx1"/>
                </a:solidFill>
                <a:effectLst/>
                <a:latin typeface="+mn-lt"/>
                <a:ea typeface="+mn-ea"/>
                <a:cs typeface="+mn-cs"/>
              </a:rPr>
              <a:t> platform</a:t>
            </a:r>
          </a:p>
          <a:p>
            <a:pPr marL="171450" indent="-171450">
              <a:buFontTx/>
              <a:buChar char="-"/>
            </a:pPr>
            <a:r>
              <a:rPr lang="en-US" sz="1200" kern="1200" baseline="0" dirty="0">
                <a:solidFill>
                  <a:schemeClr val="tx1"/>
                </a:solidFill>
                <a:effectLst/>
                <a:latin typeface="+mn-lt"/>
                <a:ea typeface="+mn-ea"/>
                <a:cs typeface="+mn-cs"/>
              </a:rPr>
              <a:t>Wide range of data storage and analysis capabilities</a:t>
            </a:r>
          </a:p>
          <a:p>
            <a:pPr marL="628650" lvl="1" indent="-171450">
              <a:buFontTx/>
              <a:buChar char="-"/>
            </a:pPr>
            <a:r>
              <a:rPr lang="en-US" sz="1200" kern="1200" baseline="0" dirty="0">
                <a:solidFill>
                  <a:schemeClr val="tx1"/>
                </a:solidFill>
                <a:effectLst/>
                <a:latin typeface="+mn-lt"/>
                <a:ea typeface="+mn-ea"/>
                <a:cs typeface="+mn-cs"/>
              </a:rPr>
              <a:t>Real-time stream processing</a:t>
            </a:r>
          </a:p>
          <a:p>
            <a:pPr marL="628650" lvl="1" indent="-171450">
              <a:buFontTx/>
              <a:buChar char="-"/>
            </a:pPr>
            <a:r>
              <a:rPr lang="en-US" sz="1200" kern="1200" baseline="0" dirty="0">
                <a:solidFill>
                  <a:schemeClr val="tx1"/>
                </a:solidFill>
                <a:effectLst/>
                <a:latin typeface="+mn-lt"/>
                <a:ea typeface="+mn-ea"/>
                <a:cs typeface="+mn-cs"/>
              </a:rPr>
              <a:t>OLTP</a:t>
            </a:r>
          </a:p>
          <a:p>
            <a:pPr marL="628650" lvl="1" indent="-171450">
              <a:buFontTx/>
              <a:buChar char="-"/>
            </a:pPr>
            <a:r>
              <a:rPr lang="en-US" sz="1200" kern="1200" baseline="0" dirty="0">
                <a:solidFill>
                  <a:schemeClr val="tx1"/>
                </a:solidFill>
                <a:effectLst/>
                <a:latin typeface="+mn-lt"/>
                <a:ea typeface="+mn-ea"/>
                <a:cs typeface="+mn-cs"/>
              </a:rPr>
              <a:t>Predictive modeling</a:t>
            </a:r>
          </a:p>
          <a:p>
            <a:pPr marL="628650" lvl="1" indent="-171450">
              <a:buFontTx/>
              <a:buChar char="-"/>
            </a:pPr>
            <a:r>
              <a:rPr lang="en-US" sz="1200" kern="1200" baseline="0" dirty="0">
                <a:solidFill>
                  <a:schemeClr val="tx1"/>
                </a:solidFill>
                <a:effectLst/>
                <a:latin typeface="+mn-lt"/>
                <a:ea typeface="+mn-ea"/>
                <a:cs typeface="+mn-cs"/>
              </a:rPr>
              <a:t>Interactive analytics.</a:t>
            </a:r>
          </a:p>
          <a:p>
            <a:pPr marL="171450" indent="-171450">
              <a:buFontTx/>
              <a:buChar char="-"/>
            </a:pPr>
            <a:r>
              <a:rPr lang="en-US" sz="1200" kern="1200" baseline="0" dirty="0">
                <a:solidFill>
                  <a:schemeClr val="tx1"/>
                </a:solidFill>
                <a:effectLst/>
                <a:latin typeface="+mn-lt"/>
                <a:ea typeface="+mn-ea"/>
                <a:cs typeface="+mn-cs"/>
              </a:rPr>
              <a:t>Abstracts away infrastructure configuration and management</a:t>
            </a:r>
          </a:p>
          <a:p>
            <a:pPr marL="171450" indent="-171450">
              <a:buFontTx/>
              <a:buChar char="-"/>
            </a:pPr>
            <a:r>
              <a:rPr lang="en-US" sz="1200" kern="1200" baseline="0" dirty="0">
                <a:solidFill>
                  <a:schemeClr val="tx1"/>
                </a:solidFill>
                <a:effectLst/>
                <a:latin typeface="+mn-lt"/>
                <a:ea typeface="+mn-ea"/>
                <a:cs typeface="+mn-cs"/>
              </a:rPr>
              <a:t>It scales up or down automatically as data size and query complexity requires.</a:t>
            </a:r>
          </a:p>
          <a:p>
            <a:pPr marL="171450" indent="-171450">
              <a:buFontTx/>
              <a:buChar char="-"/>
            </a:pPr>
            <a:r>
              <a:rPr lang="en-US" sz="1200" kern="1200" dirty="0">
                <a:solidFill>
                  <a:schemeClr val="tx1"/>
                </a:solidFill>
                <a:effectLst/>
                <a:latin typeface="+mn-lt"/>
                <a:ea typeface="+mn-ea"/>
                <a:cs typeface="+mn-cs"/>
              </a:rPr>
              <a:t>Su</a:t>
            </a:r>
            <a:r>
              <a:rPr lang="en-US" sz="1200" kern="1200" baseline="0" dirty="0">
                <a:solidFill>
                  <a:schemeClr val="tx1"/>
                </a:solidFill>
                <a:effectLst/>
                <a:latin typeface="+mn-lt"/>
                <a:ea typeface="+mn-ea"/>
                <a:cs typeface="+mn-cs"/>
              </a:rPr>
              <a:t>pports both Windows and Linux cluster types</a:t>
            </a:r>
          </a:p>
          <a:p>
            <a:pPr marL="0" indent="0">
              <a:buFontTx/>
              <a:buNone/>
            </a:pPr>
            <a:endParaRPr lang="en-US" sz="1200" kern="1200" baseline="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9</a:t>
            </a:fld>
            <a:endParaRPr lang="en-US"/>
          </a:p>
        </p:txBody>
      </p:sp>
    </p:spTree>
    <p:extLst>
      <p:ext uri="{BB962C8B-B14F-4D97-AF65-F5344CB8AC3E}">
        <p14:creationId xmlns:p14="http://schemas.microsoft.com/office/powerpoint/2010/main" val="2279307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Based</a:t>
            </a:r>
            <a:r>
              <a:rPr lang="en-US" sz="1200" b="0" i="0" kern="1200" baseline="0" dirty="0">
                <a:solidFill>
                  <a:schemeClr val="tx1"/>
                </a:solidFill>
                <a:effectLst/>
                <a:latin typeface="+mn-lt"/>
                <a:ea typeface="+mn-ea"/>
                <a:cs typeface="+mn-cs"/>
              </a:rPr>
              <a:t> on Apache YARN cluster management, job scheduling, and data processing tool</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Interactive SQL</a:t>
            </a:r>
          </a:p>
          <a:p>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R</a:t>
            </a:r>
            <a:r>
              <a:rPr lang="en-US" sz="1200" b="0" i="0" kern="1200" dirty="0">
                <a:solidFill>
                  <a:schemeClr val="tx1"/>
                </a:solidFill>
                <a:effectLst/>
                <a:latin typeface="+mn-lt"/>
                <a:ea typeface="+mn-ea"/>
                <a:cs typeface="+mn-cs"/>
              </a:rPr>
              <a:t>eal-time streaming</a:t>
            </a:r>
          </a:p>
          <a:p>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D</a:t>
            </a:r>
            <a:r>
              <a:rPr lang="en-US" sz="1200" b="0" i="0" kern="1200" dirty="0">
                <a:solidFill>
                  <a:schemeClr val="tx1"/>
                </a:solidFill>
                <a:effectLst/>
                <a:latin typeface="+mn-lt"/>
                <a:ea typeface="+mn-ea"/>
                <a:cs typeface="+mn-cs"/>
              </a:rPr>
              <a:t>ata science</a:t>
            </a:r>
          </a:p>
          <a:p>
            <a:r>
              <a:rPr lang="en-US" sz="1200" b="0" i="0" kern="120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 B</a:t>
            </a:r>
            <a:r>
              <a:rPr lang="en-US" sz="1200" b="0" i="0" kern="1200" dirty="0">
                <a:solidFill>
                  <a:schemeClr val="tx1"/>
                </a:solidFill>
                <a:effectLst/>
                <a:latin typeface="+mn-lt"/>
                <a:ea typeface="+mn-ea"/>
                <a:cs typeface="+mn-cs"/>
              </a:rPr>
              <a:t>atch processing</a:t>
            </a:r>
          </a:p>
          <a:p>
            <a:r>
              <a:rPr lang="en-US" sz="1200" b="0" i="0" kern="1200" dirty="0">
                <a:solidFill>
                  <a:schemeClr val="tx1"/>
                </a:solidFill>
                <a:effectLst/>
                <a:latin typeface="+mn-lt"/>
                <a:ea typeface="+mn-ea"/>
                <a:cs typeface="+mn-cs"/>
              </a:rPr>
              <a:t>- ADLA </a:t>
            </a:r>
            <a:r>
              <a:rPr lang="en-US" sz="1200" b="0" i="0" kern="1200" baseline="0" dirty="0">
                <a:solidFill>
                  <a:schemeClr val="tx1"/>
                </a:solidFill>
                <a:effectLst/>
                <a:latin typeface="+mn-lt"/>
                <a:ea typeface="+mn-ea"/>
                <a:cs typeface="+mn-cs"/>
              </a:rPr>
              <a:t>job is a U-SQL query issued against one or more configured data sources</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780F3C0-0E75-4F44-8146-5496C4D61B62}" type="slidenum">
              <a:rPr lang="en-US" smtClean="0"/>
              <a:t>10</a:t>
            </a:fld>
            <a:endParaRPr lang="en-US"/>
          </a:p>
        </p:txBody>
      </p:sp>
    </p:spTree>
    <p:extLst>
      <p:ext uri="{BB962C8B-B14F-4D97-AF65-F5344CB8AC3E}">
        <p14:creationId xmlns:p14="http://schemas.microsoft.com/office/powerpoint/2010/main" val="3429831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sz="1200" b="0" i="0" kern="1200" dirty="0">
                <a:solidFill>
                  <a:schemeClr val="tx1"/>
                </a:solidFill>
                <a:effectLst/>
                <a:latin typeface="+mn-lt"/>
                <a:ea typeface="+mn-ea"/>
                <a:cs typeface="+mn-cs"/>
              </a:rPr>
              <a:t>Built on the learnings from Microsoft’s internal experience with </a:t>
            </a:r>
            <a:r>
              <a:rPr lang="en-US" sz="1200" b="0" i="0" u="none" strike="noStrike" kern="1200" dirty="0">
                <a:solidFill>
                  <a:schemeClr val="tx1"/>
                </a:solidFill>
                <a:effectLst/>
                <a:latin typeface="+mn-lt"/>
                <a:ea typeface="+mn-ea"/>
                <a:cs typeface="+mn-cs"/>
                <a:hlinkClick r:id="rId3"/>
              </a:rPr>
              <a:t>SCOPE</a:t>
            </a:r>
            <a:r>
              <a:rPr lang="en-US" sz="1200" b="0" i="0" kern="1200" dirty="0">
                <a:solidFill>
                  <a:schemeClr val="tx1"/>
                </a:solidFill>
                <a:effectLst/>
                <a:latin typeface="+mn-lt"/>
                <a:ea typeface="+mn-ea"/>
                <a:cs typeface="+mn-cs"/>
              </a:rPr>
              <a:t> and existing languages such as T-SQL, ANSI SQL,</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Hive, and C#</a:t>
            </a:r>
          </a:p>
        </p:txBody>
      </p:sp>
      <p:sp>
        <p:nvSpPr>
          <p:cNvPr id="4" name="Slide Number Placeholder 3"/>
          <p:cNvSpPr>
            <a:spLocks noGrp="1"/>
          </p:cNvSpPr>
          <p:nvPr>
            <p:ph type="sldNum" sz="quarter" idx="10"/>
          </p:nvPr>
        </p:nvSpPr>
        <p:spPr/>
        <p:txBody>
          <a:bodyPr/>
          <a:lstStyle/>
          <a:p>
            <a:fld id="{F780F3C0-0E75-4F44-8146-5496C4D61B62}" type="slidenum">
              <a:rPr lang="en-US" smtClean="0"/>
              <a:t>11</a:t>
            </a:fld>
            <a:endParaRPr lang="en-US"/>
          </a:p>
        </p:txBody>
      </p:sp>
    </p:spTree>
    <p:extLst>
      <p:ext uri="{BB962C8B-B14F-4D97-AF65-F5344CB8AC3E}">
        <p14:creationId xmlns:p14="http://schemas.microsoft.com/office/powerpoint/2010/main" val="66319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F780F3C0-0E75-4F44-8146-5496C4D61B62}" type="slidenum">
              <a:rPr lang="en-US" smtClean="0"/>
              <a:t>12</a:t>
            </a:fld>
            <a:endParaRPr lang="en-US"/>
          </a:p>
        </p:txBody>
      </p:sp>
    </p:spTree>
    <p:extLst>
      <p:ext uri="{BB962C8B-B14F-4D97-AF65-F5344CB8AC3E}">
        <p14:creationId xmlns:p14="http://schemas.microsoft.com/office/powerpoint/2010/main" val="366313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wintellectnow.com/" TargetMode="External"/><Relationship Id="rId2" Type="http://schemas.openxmlformats.org/officeDocument/2006/relationships/image" Target="../media/image9.png"/><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p:txBody>
          <a:bodyPr/>
          <a:lstStyle/>
          <a:p>
            <a:fld id="{7F5CE407-6216-4202-80E4-A30DC2F709B2}" type="slidenum">
              <a:rPr lang="en-US" smtClean="0"/>
              <a:pPr/>
              <a:t>‹#›</a:t>
            </a:fld>
            <a:endParaRPr lang="en-US"/>
          </a:p>
        </p:txBody>
      </p:sp>
      <p:sp>
        <p:nvSpPr>
          <p:cNvPr id="4" name="Date Placeholder"/>
          <p:cNvSpPr>
            <a:spLocks noGrp="1"/>
          </p:cNvSpPr>
          <p:nvPr>
            <p:ph type="dt" sz="half" idx="10"/>
          </p:nvPr>
        </p:nvSpPr>
        <p:spPr/>
        <p:txBody>
          <a:bodyPr/>
          <a:lstStyle/>
          <a:p>
            <a:fld id="{B01F9CA3-105E-4857-9057-6DB6197DA786}" type="datetimeFigureOut">
              <a:rPr lang="en-US" smtClean="0"/>
              <a:pPr/>
              <a:t>11/3/2016</a:t>
            </a:fld>
            <a:endParaRPr lang="en-US"/>
          </a:p>
        </p:txBody>
      </p:sp>
      <p:sp>
        <p:nvSpPr>
          <p:cNvPr id="16" name="Author Information Block"/>
          <p:cNvSpPr>
            <a:spLocks noGrp="1"/>
          </p:cNvSpPr>
          <p:nvPr>
            <p:ph type="body" sz="quarter" idx="11" hasCustomPrompt="1"/>
          </p:nvPr>
        </p:nvSpPr>
        <p:spPr>
          <a:xfrm>
            <a:off x="1215955" y="4637862"/>
            <a:ext cx="7272444" cy="1397178"/>
          </a:xfrm>
        </p:spPr>
        <p:txBody>
          <a:bodyPr>
            <a:normAutofit/>
          </a:bodyPr>
          <a:lstStyle>
            <a:lvl1pPr marL="0" indent="0">
              <a:buFont typeface="Arial" pitchFamily="34" charset="0"/>
              <a:buNone/>
              <a:defRPr sz="1800">
                <a:solidFill>
                  <a:srgbClr val="595959">
                    <a:alpha val="98000"/>
                  </a:srgbClr>
                </a:solidFill>
                <a:latin typeface="Segoe UI" panose="020B0502040204020203" pitchFamily="34" charset="0"/>
                <a:cs typeface="Segoe UI" panose="020B0502040204020203" pitchFamily="34" charset="0"/>
              </a:defRPr>
            </a:lvl1pPr>
            <a:lvl2pPr marL="460311" indent="0">
              <a:buFont typeface="Arial" pitchFamily="34" charset="0"/>
              <a:buNone/>
              <a:defRPr/>
            </a:lvl2pPr>
            <a:lvl3pPr marL="855551" indent="0">
              <a:buFont typeface="Arial" pitchFamily="34" charset="0"/>
              <a:buNone/>
              <a:defRPr/>
            </a:lvl3pPr>
            <a:lvl4pPr marL="1258722" indent="0">
              <a:buFont typeface="Arial" pitchFamily="34" charset="0"/>
              <a:buNone/>
              <a:defRPr/>
            </a:lvl4pPr>
            <a:lvl5pPr marL="1604748" indent="0">
              <a:buFont typeface="Arial" pitchFamily="34" charset="0"/>
              <a:buNone/>
              <a:defRPr/>
            </a:lvl5pPr>
          </a:lstStyle>
          <a:p>
            <a:pPr lvl="0"/>
            <a:r>
              <a:rPr lang="en-US" dirty="0"/>
              <a:t>Author Information (Name, Title, Email, Twitter)</a:t>
            </a:r>
          </a:p>
        </p:txBody>
      </p:sp>
      <p:sp>
        <p:nvSpPr>
          <p:cNvPr id="2" name="Title"/>
          <p:cNvSpPr>
            <a:spLocks noGrp="1"/>
          </p:cNvSpPr>
          <p:nvPr>
            <p:ph type="ctrTitle"/>
          </p:nvPr>
        </p:nvSpPr>
        <p:spPr>
          <a:xfrm>
            <a:off x="1215952" y="1681888"/>
            <a:ext cx="10219373" cy="912311"/>
          </a:xfrm>
        </p:spPr>
        <p:txBody>
          <a:bodyPr vert="horz" lIns="91440" tIns="45720" rIns="91440" bIns="4572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4800" kern="1200">
                <a:solidFill>
                  <a:srgbClr val="595959"/>
                </a:solidFill>
                <a:latin typeface="Segoe UI Light" panose="020B0502040204020203" pitchFamily="34" charset="0"/>
                <a:ea typeface="+mj-ea"/>
                <a:cs typeface="Segoe UI Light" panose="020B0502040204020203" pitchFamily="34" charset="0"/>
              </a:defRPr>
            </a:lvl1pPr>
          </a:lstStyle>
          <a:p>
            <a:r>
              <a:rPr lang="en-US" dirty="0"/>
              <a:t>Click to edit Master title style</a:t>
            </a:r>
            <a:endParaRPr dirty="0"/>
          </a:p>
        </p:txBody>
      </p:sp>
    </p:spTree>
    <p:extLst>
      <p:ext uri="{BB962C8B-B14F-4D97-AF65-F5344CB8AC3E}">
        <p14:creationId xmlns:p14="http://schemas.microsoft.com/office/powerpoint/2010/main" val="731733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at We Do Slid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lvl1pPr>
              <a:defRPr>
                <a:latin typeface="Segoe UI" panose="020B0502040204020203" pitchFamily="34" charset="0"/>
                <a:cs typeface="Segoe UI" panose="020B0502040204020203" pitchFamily="34" charset="0"/>
              </a:defRPr>
            </a:lvl1pPr>
          </a:lstStyle>
          <a:p>
            <a:fld id="{7F5CE407-6216-4202-80E4-A30DC2F709B2}" type="slidenum">
              <a:rPr lang="en-US" smtClean="0"/>
              <a:pPr/>
              <a:t>‹#›</a:t>
            </a:fld>
            <a:endParaRPr lang="en-US" dirty="0"/>
          </a:p>
        </p:txBody>
      </p:sp>
      <p:sp>
        <p:nvSpPr>
          <p:cNvPr id="3" name="Date Placeholder"/>
          <p:cNvSpPr>
            <a:spLocks noGrp="1"/>
          </p:cNvSpPr>
          <p:nvPr>
            <p:ph type="dt" sz="half" idx="10"/>
          </p:nvPr>
        </p:nvSpPr>
        <p:spPr/>
        <p:txBody>
          <a:bodyPr/>
          <a:lstStyle>
            <a:lvl1pPr>
              <a:defRPr>
                <a:latin typeface="Segoe UI" panose="020B0502040204020203" pitchFamily="34" charset="0"/>
                <a:cs typeface="Segoe UI" panose="020B0502040204020203" pitchFamily="34" charset="0"/>
              </a:defRPr>
            </a:lvl1pPr>
          </a:lstStyle>
          <a:p>
            <a:fld id="{B01F9CA3-105E-4857-9057-6DB6197DA786}" type="datetimeFigureOut">
              <a:rPr lang="en-US" smtClean="0"/>
              <a:pPr/>
              <a:t>11/3/2016</a:t>
            </a:fld>
            <a:endParaRPr lang="en-US"/>
          </a:p>
        </p:txBody>
      </p:sp>
      <p:sp>
        <p:nvSpPr>
          <p:cNvPr id="18" name="Consulting &amp; Training Content"/>
          <p:cNvSpPr txBox="1"/>
          <p:nvPr userDrawn="1"/>
        </p:nvSpPr>
        <p:spPr>
          <a:xfrm>
            <a:off x="394855" y="2658189"/>
            <a:ext cx="11465182" cy="3724096"/>
          </a:xfrm>
          <a:prstGeom prst="rect">
            <a:avLst/>
          </a:prstGeom>
          <a:noFill/>
        </p:spPr>
        <p:txBody>
          <a:bodyPr wrap="square" numCol="2"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accent4">
                    <a:lumMod val="50000"/>
                  </a:schemeClr>
                </a:solidFill>
                <a:latin typeface="Segoe UI" panose="020B0502040204020203" pitchFamily="34" charset="0"/>
                <a:ea typeface="+mn-ea"/>
                <a:cs typeface="Segoe UI" panose="020B0502040204020203" pitchFamily="34" charset="0"/>
              </a:rPr>
              <a:t>consulting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rgbClr val="0088CC"/>
              </a:solidFill>
              <a:latin typeface="Segoe UI" panose="020B0502040204020203" pitchFamily="34" charset="0"/>
              <a:ea typeface="+mn-ea"/>
              <a:cs typeface="Segoe UI" panose="020B0502040204020203"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1800" i="1" kern="1200" dirty="0">
                <a:solidFill>
                  <a:schemeClr val="accent1"/>
                </a:solidFill>
                <a:latin typeface="+mn-lt"/>
                <a:ea typeface="+mn-ea"/>
                <a:cs typeface="+mn-cs"/>
              </a:rPr>
              <a:t>Wintellect helps you build better software, faster, </a:t>
            </a:r>
            <a:br>
              <a:rPr lang="en-US" sz="1800" i="1" kern="1200" dirty="0">
                <a:solidFill>
                  <a:schemeClr val="accent1"/>
                </a:solidFill>
                <a:latin typeface="+mn-lt"/>
                <a:ea typeface="+mn-ea"/>
                <a:cs typeface="+mn-cs"/>
              </a:rPr>
            </a:br>
            <a:r>
              <a:rPr lang="en-US" sz="1800" i="1" kern="1200" dirty="0">
                <a:solidFill>
                  <a:schemeClr val="accent1"/>
                </a:solidFill>
                <a:latin typeface="+mn-lt"/>
                <a:ea typeface="+mn-ea"/>
                <a:cs typeface="+mn-cs"/>
              </a:rPr>
              <a:t>tackling the tough projects and solving the software </a:t>
            </a:r>
            <a:br>
              <a:rPr lang="en-US" sz="1800" i="1" kern="1200" dirty="0">
                <a:solidFill>
                  <a:schemeClr val="accent1"/>
                </a:solidFill>
                <a:latin typeface="+mn-lt"/>
                <a:ea typeface="+mn-ea"/>
                <a:cs typeface="+mn-cs"/>
              </a:rPr>
            </a:br>
            <a:r>
              <a:rPr lang="en-US" sz="1800" i="1" kern="1200" dirty="0">
                <a:solidFill>
                  <a:schemeClr val="accent1"/>
                </a:solidFill>
                <a:latin typeface="+mn-lt"/>
                <a:ea typeface="+mn-ea"/>
                <a:cs typeface="+mn-cs"/>
              </a:rPr>
              <a:t>and technology questions that help you transform </a:t>
            </a:r>
            <a:br>
              <a:rPr lang="en-US" sz="1800" i="1" kern="1200" dirty="0">
                <a:solidFill>
                  <a:schemeClr val="accent1"/>
                </a:solidFill>
                <a:latin typeface="+mn-lt"/>
                <a:ea typeface="+mn-ea"/>
                <a:cs typeface="+mn-cs"/>
              </a:rPr>
            </a:br>
            <a:r>
              <a:rPr lang="en-US" sz="1800" i="1" kern="1200" dirty="0">
                <a:solidFill>
                  <a:schemeClr val="accent1"/>
                </a:solidFill>
                <a:latin typeface="+mn-lt"/>
                <a:ea typeface="+mn-ea"/>
                <a:cs typeface="+mn-cs"/>
              </a:rPr>
              <a:t>your business. </a:t>
            </a:r>
            <a:endParaRPr lang="en-US" sz="1200" b="0" dirty="0">
              <a:solidFill>
                <a:schemeClr val="accent1"/>
              </a:solidFill>
              <a:latin typeface="Segoe UI" panose="020B0502040204020203" pitchFamily="34" charset="0"/>
              <a:cs typeface="Segoe UI" panose="020B0502040204020203" pitchFamily="34" charset="0"/>
            </a:endParaRPr>
          </a:p>
          <a:p>
            <a:pPr marL="342900" lvl="0" indent="-342900">
              <a:spcAft>
                <a:spcPts val="600"/>
              </a:spcAft>
              <a:buClr>
                <a:schemeClr val="tx1"/>
              </a:buClr>
              <a:buSzPct val="110000"/>
              <a:buFont typeface="Wingdings 2" panose="05020102010507070707" pitchFamily="18" charset="2"/>
              <a:buChar char=""/>
            </a:pPr>
            <a:r>
              <a:rPr lang="en-US" sz="1800" dirty="0">
                <a:solidFill>
                  <a:schemeClr val="accent1"/>
                </a:solidFill>
              </a:rPr>
              <a:t>Architecture, Analysis and Design</a:t>
            </a:r>
          </a:p>
          <a:p>
            <a:pPr marL="342900" lvl="0" indent="-342900">
              <a:spcAft>
                <a:spcPts val="600"/>
              </a:spcAft>
              <a:buClr>
                <a:schemeClr val="tx1"/>
              </a:buClr>
              <a:buSzPct val="110000"/>
              <a:buFont typeface="Wingdings 2" panose="05020102010507070707" pitchFamily="18" charset="2"/>
              <a:buChar char=""/>
            </a:pPr>
            <a:r>
              <a:rPr lang="en-US" sz="1800" dirty="0">
                <a:solidFill>
                  <a:schemeClr val="accent1"/>
                </a:solidFill>
              </a:rPr>
              <a:t>Full lifecycle software development</a:t>
            </a:r>
          </a:p>
          <a:p>
            <a:pPr marL="342900" lvl="0" indent="-342900">
              <a:spcAft>
                <a:spcPts val="600"/>
              </a:spcAft>
              <a:buClr>
                <a:schemeClr val="tx1"/>
              </a:buClr>
              <a:buSzPct val="110000"/>
              <a:buFont typeface="Wingdings 2" panose="05020102010507070707" pitchFamily="18" charset="2"/>
              <a:buChar char=""/>
            </a:pPr>
            <a:r>
              <a:rPr lang="en-US" sz="1800" dirty="0">
                <a:solidFill>
                  <a:schemeClr val="accent1"/>
                </a:solidFill>
              </a:rPr>
              <a:t>Debugging and Performance tuning</a:t>
            </a:r>
          </a:p>
          <a:p>
            <a:pPr marL="342900" lvl="0" indent="-342900">
              <a:spcAft>
                <a:spcPts val="600"/>
              </a:spcAft>
              <a:buClr>
                <a:schemeClr val="tx1"/>
              </a:buClr>
              <a:buSzPct val="110000"/>
              <a:buFont typeface="Wingdings 2" panose="05020102010507070707" pitchFamily="18" charset="2"/>
              <a:buChar char=""/>
            </a:pPr>
            <a:r>
              <a:rPr lang="en-US" sz="1800" dirty="0">
                <a:solidFill>
                  <a:schemeClr val="accent1"/>
                </a:solidFill>
              </a:rPr>
              <a:t>Database design and development</a:t>
            </a:r>
          </a:p>
          <a:p>
            <a:pPr marL="0" lvl="0" indent="0">
              <a:buFont typeface="Arial" panose="020B0604020202020204" pitchFamily="34" charset="0"/>
              <a:buNone/>
            </a:pPr>
            <a:endParaRPr lang="en-US" sz="2000" b="0" kern="1200" dirty="0">
              <a:solidFill>
                <a:srgbClr val="0088CC"/>
              </a:solidFill>
              <a:latin typeface="Segoe UI" panose="020B0502040204020203" pitchFamily="34" charset="0"/>
              <a:ea typeface="+mn-ea"/>
              <a:cs typeface="Segoe UI" panose="020B0502040204020203" pitchFamily="34" charset="0"/>
            </a:endParaRPr>
          </a:p>
          <a:p>
            <a:pPr marL="0" lvl="0" indent="0">
              <a:buFont typeface="Arial" panose="020B0604020202020204" pitchFamily="34" charset="0"/>
              <a:buNone/>
            </a:pPr>
            <a:endParaRPr lang="en-US" sz="2000" b="0" kern="1200" dirty="0">
              <a:solidFill>
                <a:srgbClr val="0088CC"/>
              </a:solidFill>
              <a:latin typeface="Segoe UI" panose="020B0502040204020203" pitchFamily="34" charset="0"/>
              <a:ea typeface="+mn-ea"/>
              <a:cs typeface="Segoe UI" panose="020B0502040204020203" pitchFamily="34" charset="0"/>
            </a:endParaRPr>
          </a:p>
          <a:p>
            <a:pPr marL="0" lvl="0" indent="0">
              <a:buFont typeface="Arial" panose="020B0604020202020204" pitchFamily="34" charset="0"/>
              <a:buNone/>
            </a:pPr>
            <a:r>
              <a:rPr lang="en-US" sz="2000" b="1" kern="1200" dirty="0">
                <a:solidFill>
                  <a:schemeClr val="accent4">
                    <a:lumMod val="50000"/>
                  </a:schemeClr>
                </a:solidFill>
                <a:latin typeface="Segoe UI" panose="020B0502040204020203" pitchFamily="34" charset="0"/>
                <a:ea typeface="+mn-ea"/>
                <a:cs typeface="Segoe UI" panose="020B0502040204020203" pitchFamily="34" charset="0"/>
              </a:rPr>
              <a:t>training</a:t>
            </a:r>
          </a:p>
          <a:p>
            <a:pPr marL="0" lvl="0" indent="0">
              <a:buFont typeface="Arial" panose="020B0604020202020204" pitchFamily="34" charset="0"/>
              <a:buNone/>
            </a:pPr>
            <a:endParaRPr lang="en-US" sz="1200" b="0" kern="1200" dirty="0">
              <a:solidFill>
                <a:srgbClr val="0088CC"/>
              </a:solidFill>
              <a:latin typeface="Segoe UI" panose="020B0502040204020203" pitchFamily="34" charset="0"/>
              <a:ea typeface="+mn-ea"/>
              <a:cs typeface="Segoe UI" panose="020B0502040204020203" pitchFamily="34" charset="0"/>
            </a:endParaRPr>
          </a:p>
          <a:p>
            <a:pPr marL="0" lvl="0" indent="0">
              <a:spcAft>
                <a:spcPts val="600"/>
              </a:spcAft>
              <a:buFont typeface="Arial" panose="020B0604020202020204" pitchFamily="34" charset="0"/>
              <a:buNone/>
            </a:pPr>
            <a:r>
              <a:rPr lang="en-US" sz="1800" i="1" kern="1200" dirty="0">
                <a:solidFill>
                  <a:schemeClr val="accent1"/>
                </a:solidFill>
                <a:latin typeface="+mn-lt"/>
                <a:ea typeface="+mn-ea"/>
                <a:cs typeface="+mn-cs"/>
              </a:rPr>
              <a:t>Wintellect's courses are written and taught by some of the biggest and most respected names in the Microsoft programming industry.</a:t>
            </a:r>
          </a:p>
          <a:p>
            <a:pPr marL="342900" lvl="0" indent="-342900" algn="l" defTabSz="914400" rtl="0" eaLnBrk="1" latinLnBrk="0" hangingPunct="1">
              <a:spcAft>
                <a:spcPts val="600"/>
              </a:spcAft>
              <a:buClr>
                <a:schemeClr val="tx1"/>
              </a:buClr>
              <a:buSzPct val="110000"/>
              <a:buFont typeface="Wingdings 2" panose="05020102010507070707" pitchFamily="18" charset="2"/>
              <a:buChar char=""/>
            </a:pPr>
            <a:r>
              <a:rPr lang="en-US" sz="1800" kern="1200" dirty="0">
                <a:solidFill>
                  <a:schemeClr val="accent1"/>
                </a:solidFill>
                <a:latin typeface="+mn-lt"/>
                <a:ea typeface="+mn-ea"/>
                <a:cs typeface="+mn-cs"/>
              </a:rPr>
              <a:t>Learn from the best. Access the same training Microsoft’s developers enjoy</a:t>
            </a:r>
          </a:p>
          <a:p>
            <a:pPr marL="342900" lvl="0" indent="-342900" algn="l" defTabSz="914400" rtl="0" eaLnBrk="1" latinLnBrk="0" hangingPunct="1">
              <a:spcAft>
                <a:spcPts val="600"/>
              </a:spcAft>
              <a:buClr>
                <a:schemeClr val="tx1"/>
              </a:buClr>
              <a:buSzPct val="110000"/>
              <a:buFont typeface="Wingdings 2" panose="05020102010507070707" pitchFamily="18" charset="2"/>
              <a:buChar char=""/>
            </a:pPr>
            <a:r>
              <a:rPr lang="en-US" sz="1800" kern="1200" dirty="0">
                <a:solidFill>
                  <a:schemeClr val="accent1"/>
                </a:solidFill>
                <a:latin typeface="+mn-lt"/>
                <a:ea typeface="+mn-ea"/>
                <a:cs typeface="+mn-cs"/>
              </a:rPr>
              <a:t>Real world knowledge and solutions on both current and cutting edge technologies</a:t>
            </a:r>
          </a:p>
          <a:p>
            <a:pPr marL="342900" lvl="0" indent="-342900" algn="l" defTabSz="914400" rtl="0" eaLnBrk="1" latinLnBrk="0" hangingPunct="1">
              <a:spcAft>
                <a:spcPts val="600"/>
              </a:spcAft>
              <a:buClr>
                <a:schemeClr val="tx1"/>
              </a:buClr>
              <a:buSzPct val="110000"/>
              <a:buFont typeface="Wingdings 2" panose="05020102010507070707" pitchFamily="18" charset="2"/>
              <a:buChar char=""/>
            </a:pPr>
            <a:r>
              <a:rPr lang="en-US" sz="1800" kern="1200" dirty="0">
                <a:solidFill>
                  <a:schemeClr val="accent1"/>
                </a:solidFill>
                <a:latin typeface="+mn-lt"/>
                <a:ea typeface="+mn-ea"/>
                <a:cs typeface="+mn-cs"/>
              </a:rPr>
              <a:t>Flexibility in training options – onsite, virtual, on demand</a:t>
            </a:r>
            <a:endParaRPr lang="en-US" sz="1800" b="0" kern="1200" dirty="0">
              <a:solidFill>
                <a:schemeClr val="accent1"/>
              </a:solidFill>
              <a:latin typeface="Segoe UI" panose="020B0502040204020203" pitchFamily="34" charset="0"/>
              <a:ea typeface="+mn-ea"/>
              <a:cs typeface="Segoe UI" panose="020B0502040204020203" pitchFamily="34" charset="0"/>
            </a:endParaRPr>
          </a:p>
        </p:txBody>
      </p:sp>
      <p:sp>
        <p:nvSpPr>
          <p:cNvPr id="15" name="Who We Are Content"/>
          <p:cNvSpPr txBox="1"/>
          <p:nvPr userDrawn="1"/>
        </p:nvSpPr>
        <p:spPr>
          <a:xfrm>
            <a:off x="394856" y="1637484"/>
            <a:ext cx="11465182"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accent1"/>
                </a:solidFill>
                <a:latin typeface="+mn-lt"/>
                <a:ea typeface="+mn-ea"/>
                <a:cs typeface="+mn-cs"/>
              </a:rPr>
              <a:t>Wintellect is the only company that offers the combined value of world class consulting services along with onsite, virtual and on-demand developer training. We help companies build better software, faster, helping you maximize and protect your consulting and training investments through ongoing knowledge transfer.</a:t>
            </a:r>
          </a:p>
        </p:txBody>
      </p:sp>
      <p:sp>
        <p:nvSpPr>
          <p:cNvPr id="19" name="Who We Are Header"/>
          <p:cNvSpPr txBox="1"/>
          <p:nvPr userDrawn="1"/>
        </p:nvSpPr>
        <p:spPr>
          <a:xfrm>
            <a:off x="394855" y="1222463"/>
            <a:ext cx="1564146" cy="400110"/>
          </a:xfrm>
          <a:prstGeom prst="rect">
            <a:avLst/>
          </a:prstGeom>
          <a:noFill/>
        </p:spPr>
        <p:txBody>
          <a:bodyPr wrap="none" rtlCol="0">
            <a:spAutoFit/>
          </a:bodyPr>
          <a:lstStyle/>
          <a:p>
            <a:pPr marL="0" algn="l" defTabSz="914400" rtl="0" eaLnBrk="1" latinLnBrk="0" hangingPunct="1"/>
            <a:r>
              <a:rPr lang="en-US" sz="2000" b="1" kern="1200" dirty="0">
                <a:solidFill>
                  <a:schemeClr val="accent4">
                    <a:lumMod val="50000"/>
                  </a:schemeClr>
                </a:solidFill>
                <a:latin typeface="Segoe UI" panose="020B0502040204020203" pitchFamily="34" charset="0"/>
                <a:ea typeface="+mn-ea"/>
                <a:cs typeface="Segoe UI" panose="020B0502040204020203" pitchFamily="34" charset="0"/>
              </a:rPr>
              <a:t>who we are</a:t>
            </a:r>
          </a:p>
        </p:txBody>
      </p:sp>
      <p:sp>
        <p:nvSpPr>
          <p:cNvPr id="21" name="Title"/>
          <p:cNvSpPr txBox="1"/>
          <p:nvPr userDrawn="1"/>
        </p:nvSpPr>
        <p:spPr>
          <a:xfrm>
            <a:off x="253040" y="327150"/>
            <a:ext cx="4902506" cy="707886"/>
          </a:xfrm>
          <a:prstGeom prst="rect">
            <a:avLst/>
          </a:prstGeom>
          <a:noFill/>
        </p:spPr>
        <p:txBody>
          <a:bodyPr wrap="square" rtlCol="0">
            <a:spAutoFit/>
          </a:bodyPr>
          <a:lstStyle/>
          <a:p>
            <a:pPr algn="l" defTabSz="914354" rtl="0" eaLnBrk="1" latinLnBrk="0" hangingPunct="1">
              <a:spcBef>
                <a:spcPct val="0"/>
              </a:spcBef>
              <a:buNone/>
            </a:pPr>
            <a:r>
              <a:rPr lang="en-US" sz="4000" kern="1200" dirty="0">
                <a:solidFill>
                  <a:schemeClr val="tx1"/>
                </a:solidFill>
                <a:latin typeface="Segoe UI" panose="020B0502040204020203" pitchFamily="34" charset="0"/>
                <a:ea typeface="+mj-ea"/>
                <a:cs typeface="Segoe UI" panose="020B0502040204020203" pitchFamily="34" charset="0"/>
              </a:rPr>
              <a:t>About Wintellect</a:t>
            </a:r>
          </a:p>
        </p:txBody>
      </p:sp>
    </p:spTree>
    <p:extLst>
      <p:ext uri="{BB962C8B-B14F-4D97-AF65-F5344CB8AC3E}">
        <p14:creationId xmlns:p14="http://schemas.microsoft.com/office/powerpoint/2010/main" val="2963497780"/>
      </p:ext>
    </p:extLst>
  </p:cSld>
  <p:clrMapOvr>
    <a:masterClrMapping/>
  </p:clrMapOvr>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Demo Slide">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p:txBody>
          <a:bodyPr/>
          <a:lstStyle/>
          <a:p>
            <a:fld id="{7F5CE407-6216-4202-80E4-A30DC2F709B2}" type="slidenum">
              <a:rPr lang="en-US" smtClean="0"/>
              <a:pPr/>
              <a:t>‹#›</a:t>
            </a:fld>
            <a:endParaRPr lang="en-US"/>
          </a:p>
        </p:txBody>
      </p:sp>
      <p:sp>
        <p:nvSpPr>
          <p:cNvPr id="4" name="Date Placeholder"/>
          <p:cNvSpPr>
            <a:spLocks noGrp="1"/>
          </p:cNvSpPr>
          <p:nvPr>
            <p:ph type="dt" sz="half" idx="10"/>
          </p:nvPr>
        </p:nvSpPr>
        <p:spPr/>
        <p:txBody>
          <a:bodyPr/>
          <a:lstStyle/>
          <a:p>
            <a:fld id="{B01F9CA3-105E-4857-9057-6DB6197DA786}" type="datetimeFigureOut">
              <a:rPr lang="en-US" smtClean="0"/>
              <a:pPr/>
              <a:t>11/3/2016</a:t>
            </a:fld>
            <a:endParaRPr lang="en-US"/>
          </a:p>
        </p:txBody>
      </p:sp>
      <p:sp>
        <p:nvSpPr>
          <p:cNvPr id="3" name="Demo Subtitle"/>
          <p:cNvSpPr>
            <a:spLocks noGrp="1"/>
          </p:cNvSpPr>
          <p:nvPr>
            <p:ph type="subTitle" idx="1" hasCustomPrompt="1"/>
          </p:nvPr>
        </p:nvSpPr>
        <p:spPr>
          <a:xfrm>
            <a:off x="1215955" y="4431758"/>
            <a:ext cx="4487111" cy="1122525"/>
          </a:xfrm>
        </p:spPr>
        <p:txBody>
          <a:bodyPr vert="horz" lIns="91440" tIns="45720" rIns="91440" bIns="45720" rtlCol="0">
            <a:normAutofit/>
          </a:bodyPr>
          <a:lstStyle>
            <a:lvl1pPr marL="0" indent="0" algn="l" defTabSz="914354" rtl="0" eaLnBrk="1" latinLnBrk="0" hangingPunct="1">
              <a:spcBef>
                <a:spcPts val="300"/>
              </a:spcBef>
              <a:buClr>
                <a:schemeClr val="accent1">
                  <a:lumMod val="60000"/>
                  <a:lumOff val="40000"/>
                </a:schemeClr>
              </a:buClr>
              <a:buSzPct val="110000"/>
              <a:buFont typeface="Wingdings 2" pitchFamily="18" charset="2"/>
              <a:buNone/>
              <a:defRPr sz="1200" kern="1200">
                <a:solidFill>
                  <a:srgbClr val="595959"/>
                </a:solidFill>
                <a:latin typeface="Segoe UI"/>
                <a:ea typeface="+mn-ea"/>
                <a:cs typeface="Segoe UI"/>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dirty="0"/>
              <a:t>Click to edit Demo subtitle</a:t>
            </a:r>
            <a:endParaRPr dirty="0"/>
          </a:p>
        </p:txBody>
      </p:sp>
      <p:sp>
        <p:nvSpPr>
          <p:cNvPr id="2" name="Demo Title"/>
          <p:cNvSpPr>
            <a:spLocks noGrp="1"/>
          </p:cNvSpPr>
          <p:nvPr>
            <p:ph type="ctrTitle" hasCustomPrompt="1"/>
          </p:nvPr>
        </p:nvSpPr>
        <p:spPr>
          <a:xfrm>
            <a:off x="1215952" y="3510688"/>
            <a:ext cx="10219373" cy="912311"/>
          </a:xfrm>
        </p:spPr>
        <p:txBody>
          <a:bodyPr vert="horz" lIns="91440" tIns="45720" rIns="91440" bIns="4572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2000" kern="1200">
                <a:solidFill>
                  <a:srgbClr val="595959"/>
                </a:solidFill>
                <a:latin typeface="Segoe UI"/>
                <a:ea typeface="+mj-ea"/>
                <a:cs typeface="Segoe UI"/>
              </a:defRPr>
            </a:lvl1pPr>
          </a:lstStyle>
          <a:p>
            <a:r>
              <a:rPr lang="en-US" dirty="0"/>
              <a:t>Click to edit Demo Title</a:t>
            </a:r>
            <a:endParaRPr dirty="0"/>
          </a:p>
        </p:txBody>
      </p:sp>
      <p:pic>
        <p:nvPicPr>
          <p:cNvPr id="14" name="DEMO Graphic"/>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97498" y="2046288"/>
            <a:ext cx="5713548" cy="1280160"/>
          </a:xfrm>
          <a:prstGeom prst="rect">
            <a:avLst/>
          </a:prstGeom>
        </p:spPr>
      </p:pic>
    </p:spTree>
    <p:extLst>
      <p:ext uri="{BB962C8B-B14F-4D97-AF65-F5344CB8AC3E}">
        <p14:creationId xmlns:p14="http://schemas.microsoft.com/office/powerpoint/2010/main" val="1903665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intellect NOW Details and Promo Code">
    <p:spTree>
      <p:nvGrpSpPr>
        <p:cNvPr id="1" name=""/>
        <p:cNvGrpSpPr/>
        <p:nvPr/>
      </p:nvGrpSpPr>
      <p:grpSpPr>
        <a:xfrm>
          <a:off x="0" y="0"/>
          <a:ext cx="0" cy="0"/>
          <a:chOff x="0" y="0"/>
          <a:chExt cx="0" cy="0"/>
        </a:xfrm>
      </p:grpSpPr>
      <p:sp>
        <p:nvSpPr>
          <p:cNvPr id="13" name="Footer Text"/>
          <p:cNvSpPr txBox="1"/>
          <p:nvPr userDrawn="1"/>
        </p:nvSpPr>
        <p:spPr>
          <a:xfrm>
            <a:off x="-1" y="5932565"/>
            <a:ext cx="12191999" cy="812109"/>
          </a:xfrm>
          <a:prstGeom prst="rect">
            <a:avLst/>
          </a:prstGeom>
          <a:solidFill>
            <a:srgbClr val="EC1C23"/>
          </a:solidFill>
        </p:spPr>
        <p:txBody>
          <a:bodyPr wrap="square" rtlCol="0" anchor="ctr" anchorCtr="1">
            <a:noAutofit/>
          </a:bodyPr>
          <a:lstStyle>
            <a:defPPr>
              <a:defRPr lang="en-US"/>
            </a:defPPr>
            <a:lvl1pPr algn="ctr">
              <a:defRPr sz="2800">
                <a:solidFill>
                  <a:schemeClr val="bg1"/>
                </a:solidFill>
                <a:latin typeface="Segoe UI" pitchFamily="34" charset="0"/>
                <a:ea typeface="Segoe UI" pitchFamily="34" charset="0"/>
                <a:cs typeface="Segoe UI" pitchFamily="34" charset="0"/>
              </a:defRPr>
            </a:lvl1pPr>
          </a:lstStyle>
          <a:p>
            <a:r>
              <a:rPr lang="en-US" dirty="0"/>
              <a:t>Individuals  |  Businesses  |  Enterprise Organizations</a:t>
            </a:r>
          </a:p>
        </p:txBody>
      </p:sp>
      <p:sp>
        <p:nvSpPr>
          <p:cNvPr id="14" name="Authors Enjoy Content"/>
          <p:cNvSpPr txBox="1">
            <a:spLocks/>
          </p:cNvSpPr>
          <p:nvPr userDrawn="1"/>
        </p:nvSpPr>
        <p:spPr>
          <a:xfrm>
            <a:off x="8382000" y="2514599"/>
            <a:ext cx="3200400" cy="2534027"/>
          </a:xfrm>
          <a:prstGeom prst="rect">
            <a:avLst/>
          </a:prstGeom>
          <a:solidFill>
            <a:srgbClr val="FFFFFF">
              <a:alpha val="75000"/>
            </a:srgbClr>
          </a:solidFill>
          <a:ln>
            <a:solidFill>
              <a:schemeClr val="bg1"/>
            </a:solidFill>
          </a:ln>
        </p:spPr>
        <p:txBody>
          <a:bodyPr vert="horz" wrap="square" lIns="91440" tIns="45720" rIns="91440" bIns="45720" rtlCol="0">
            <a:sp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lgn="l" defTabSz="342900">
              <a:buClr>
                <a:schemeClr val="tx1">
                  <a:lumMod val="65000"/>
                  <a:lumOff val="35000"/>
                </a:schemeClr>
              </a:buClr>
              <a:buNone/>
            </a:pPr>
            <a:r>
              <a:rPr lang="en-US" sz="2000" b="1" dirty="0"/>
              <a:t>Authors Enjoy:</a:t>
            </a:r>
          </a:p>
          <a:p>
            <a:pPr>
              <a:buClr>
                <a:schemeClr val="tx1">
                  <a:lumMod val="65000"/>
                  <a:lumOff val="35000"/>
                </a:schemeClr>
              </a:buClr>
            </a:pPr>
            <a:r>
              <a:rPr lang="en-US" b="1" dirty="0"/>
              <a:t>Royalty Income</a:t>
            </a:r>
          </a:p>
          <a:p>
            <a:pPr>
              <a:buClr>
                <a:schemeClr val="tx1">
                  <a:lumMod val="65000"/>
                  <a:lumOff val="35000"/>
                </a:schemeClr>
              </a:buClr>
            </a:pPr>
            <a:r>
              <a:rPr lang="en-US" b="1" dirty="0"/>
              <a:t>Personal Branding</a:t>
            </a:r>
          </a:p>
          <a:p>
            <a:pPr>
              <a:buClr>
                <a:schemeClr val="tx1">
                  <a:lumMod val="65000"/>
                  <a:lumOff val="35000"/>
                </a:schemeClr>
              </a:buClr>
            </a:pPr>
            <a:r>
              <a:rPr lang="en-US" b="1" dirty="0"/>
              <a:t>Cross-Sell </a:t>
            </a:r>
            <a:r>
              <a:rPr lang="en-US" b="1" dirty="0" err="1"/>
              <a:t>Opps</a:t>
            </a:r>
            <a:endParaRPr lang="en-US" b="1" dirty="0"/>
          </a:p>
          <a:p>
            <a:pPr>
              <a:buClr>
                <a:schemeClr val="tx1">
                  <a:lumMod val="65000"/>
                  <a:lumOff val="35000"/>
                </a:schemeClr>
              </a:buClr>
            </a:pPr>
            <a:r>
              <a:rPr lang="en-US" b="1" dirty="0"/>
              <a:t>Free library access</a:t>
            </a:r>
          </a:p>
        </p:txBody>
      </p:sp>
      <p:pic>
        <p:nvPicPr>
          <p:cNvPr id="15" name="Center Picture"/>
          <p:cNvPicPr>
            <a:picLocks/>
          </p:cNvPicPr>
          <p:nvPr userDrawn="1"/>
        </p:nvPicPr>
        <p:blipFill rotWithShape="1">
          <a:blip r:embed="rId2"/>
          <a:srcRect l="21373" r="26567"/>
          <a:stretch/>
        </p:blipFill>
        <p:spPr>
          <a:xfrm>
            <a:off x="4911852" y="2527018"/>
            <a:ext cx="2368296" cy="2616482"/>
          </a:xfrm>
          <a:prstGeom prst="rect">
            <a:avLst/>
          </a:prstGeom>
        </p:spPr>
      </p:pic>
      <p:sp>
        <p:nvSpPr>
          <p:cNvPr id="16" name="Subscribers Enjoy Content"/>
          <p:cNvSpPr txBox="1">
            <a:spLocks/>
          </p:cNvSpPr>
          <p:nvPr userDrawn="1"/>
        </p:nvSpPr>
        <p:spPr>
          <a:xfrm>
            <a:off x="609601" y="2514600"/>
            <a:ext cx="3200400" cy="2534027"/>
          </a:xfrm>
          <a:prstGeom prst="rect">
            <a:avLst/>
          </a:prstGeom>
          <a:solidFill>
            <a:srgbClr val="FFFFFF">
              <a:alpha val="75000"/>
            </a:srgbClr>
          </a:solidFill>
          <a:ln>
            <a:solidFill>
              <a:schemeClr val="bg1"/>
            </a:solidFill>
          </a:ln>
        </p:spPr>
        <p:txBody>
          <a:bodyPr vert="horz" wrap="square" lIns="91440" tIns="45720" rIns="91440" bIns="45720" rtlCol="0">
            <a:spAutoFit/>
          </a:bodyPr>
          <a:lst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Segoe UI"/>
                <a:ea typeface="+mn-ea"/>
                <a:cs typeface="Segoe UI"/>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600" kern="1200">
                <a:solidFill>
                  <a:schemeClr val="tx1">
                    <a:lumMod val="65000"/>
                    <a:lumOff val="35000"/>
                  </a:schemeClr>
                </a:solidFill>
                <a:latin typeface="Segoe UI"/>
                <a:ea typeface="+mn-ea"/>
                <a:cs typeface="Segoe UI"/>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400" kern="1200">
                <a:solidFill>
                  <a:schemeClr val="tx1">
                    <a:lumMod val="65000"/>
                    <a:lumOff val="35000"/>
                  </a:schemeClr>
                </a:solidFill>
                <a:latin typeface="Segoe UI"/>
                <a:ea typeface="+mn-ea"/>
                <a:cs typeface="Segoe U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lgn="l" defTabSz="342900">
              <a:buClr>
                <a:schemeClr val="tx1">
                  <a:lumMod val="65000"/>
                  <a:lumOff val="35000"/>
                </a:schemeClr>
              </a:buClr>
              <a:buNone/>
            </a:pPr>
            <a:r>
              <a:rPr lang="en-US" sz="2000" b="1" dirty="0"/>
              <a:t>Subscribers Enjoy:</a:t>
            </a:r>
          </a:p>
          <a:p>
            <a:pPr>
              <a:buClr>
                <a:schemeClr val="tx1">
                  <a:lumMod val="65000"/>
                  <a:lumOff val="35000"/>
                </a:schemeClr>
              </a:buClr>
            </a:pPr>
            <a:r>
              <a:rPr lang="en-US" b="1" dirty="0"/>
              <a:t>Expert Instructors </a:t>
            </a:r>
          </a:p>
          <a:p>
            <a:pPr lvl="0">
              <a:buClr>
                <a:schemeClr val="tx1">
                  <a:lumMod val="65000"/>
                  <a:lumOff val="35000"/>
                </a:schemeClr>
              </a:buClr>
            </a:pPr>
            <a:r>
              <a:rPr lang="en-US" b="1" dirty="0"/>
              <a:t>Quality Content </a:t>
            </a:r>
          </a:p>
          <a:p>
            <a:pPr lvl="0">
              <a:buClr>
                <a:schemeClr val="tx1">
                  <a:lumMod val="65000"/>
                  <a:lumOff val="35000"/>
                </a:schemeClr>
              </a:buClr>
            </a:pPr>
            <a:r>
              <a:rPr lang="en-US" b="1" dirty="0"/>
              <a:t>Practical Application </a:t>
            </a:r>
          </a:p>
          <a:p>
            <a:pPr lvl="0">
              <a:buClr>
                <a:schemeClr val="tx1">
                  <a:lumMod val="65000"/>
                  <a:lumOff val="35000"/>
                </a:schemeClr>
              </a:buClr>
            </a:pPr>
            <a:r>
              <a:rPr lang="en-US" b="1" dirty="0"/>
              <a:t>All Devices</a:t>
            </a:r>
            <a:endParaRPr lang="en-US" sz="1600" b="1" dirty="0"/>
          </a:p>
        </p:txBody>
      </p:sp>
      <p:sp>
        <p:nvSpPr>
          <p:cNvPr id="17" name="Promotion Code Block"/>
          <p:cNvSpPr/>
          <p:nvPr userDrawn="1"/>
        </p:nvSpPr>
        <p:spPr>
          <a:xfrm>
            <a:off x="8382000" y="1428223"/>
            <a:ext cx="3200400" cy="70742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Try it free</a:t>
            </a:r>
          </a:p>
          <a:p>
            <a:pPr algn="l"/>
            <a:r>
              <a:rPr lang="en-US" dirty="0"/>
              <a:t>Code:</a:t>
            </a:r>
          </a:p>
        </p:txBody>
      </p:sp>
      <p:sp>
        <p:nvSpPr>
          <p:cNvPr id="3" name="Promo Code Placeholder"/>
          <p:cNvSpPr>
            <a:spLocks noGrp="1"/>
          </p:cNvSpPr>
          <p:nvPr>
            <p:ph type="body" sz="quarter" idx="10" hasCustomPrompt="1"/>
          </p:nvPr>
        </p:nvSpPr>
        <p:spPr>
          <a:xfrm>
            <a:off x="9008533" y="1765452"/>
            <a:ext cx="2294467" cy="29686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800" kern="1200" dirty="0">
                <a:solidFill>
                  <a:schemeClr val="lt1"/>
                </a:solidFill>
                <a:latin typeface="+mn-lt"/>
                <a:ea typeface="+mn-ea"/>
                <a:cs typeface="+mn-cs"/>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&lt;INSERT CODE&gt;</a:t>
            </a:r>
          </a:p>
          <a:p>
            <a:pPr lvl="0"/>
            <a:endParaRPr lang="en-US" dirty="0"/>
          </a:p>
        </p:txBody>
      </p:sp>
      <p:sp>
        <p:nvSpPr>
          <p:cNvPr id="18" name="URL Content"/>
          <p:cNvSpPr txBox="1"/>
          <p:nvPr userDrawn="1"/>
        </p:nvSpPr>
        <p:spPr>
          <a:xfrm>
            <a:off x="4195801" y="1503842"/>
            <a:ext cx="3800398" cy="523220"/>
          </a:xfrm>
          <a:prstGeom prst="rect">
            <a:avLst/>
          </a:prstGeom>
          <a:noFill/>
        </p:spPr>
        <p:txBody>
          <a:bodyPr wrap="square" rtlCol="0">
            <a:spAutoFit/>
          </a:bodyPr>
          <a:lstStyle/>
          <a:p>
            <a:pPr algn="ctr"/>
            <a:r>
              <a:rPr lang="en-US" sz="2800" b="1" dirty="0">
                <a:solidFill>
                  <a:srgbClr val="FF0000"/>
                </a:solidFill>
                <a:latin typeface="Segoe UI" panose="020B0502040204020203" pitchFamily="34" charset="0"/>
                <a:cs typeface="Segoe UI" panose="020B0502040204020203" pitchFamily="34" charset="0"/>
              </a:rPr>
              <a:t>WintellectNOW.com</a:t>
            </a:r>
          </a:p>
        </p:txBody>
      </p:sp>
      <p:sp>
        <p:nvSpPr>
          <p:cNvPr id="19" name="Header Text"/>
          <p:cNvSpPr txBox="1"/>
          <p:nvPr userDrawn="1"/>
        </p:nvSpPr>
        <p:spPr>
          <a:xfrm>
            <a:off x="3426416" y="94637"/>
            <a:ext cx="8765583" cy="1053286"/>
          </a:xfrm>
          <a:prstGeom prst="rect">
            <a:avLst/>
          </a:prstGeom>
          <a:solidFill>
            <a:srgbClr val="EC1C23"/>
          </a:solidFill>
        </p:spPr>
        <p:txBody>
          <a:bodyPr wrap="square" rtlCol="0" anchor="ctr" anchorCtr="1">
            <a:noAutofit/>
          </a:bodyPr>
          <a:lstStyle/>
          <a:p>
            <a:pPr algn="ctr"/>
            <a:r>
              <a:rPr lang="en-US" sz="2800" dirty="0" err="1">
                <a:solidFill>
                  <a:schemeClr val="bg1"/>
                </a:solidFill>
                <a:latin typeface="Segoe UI" pitchFamily="34" charset="0"/>
                <a:ea typeface="Segoe UI" pitchFamily="34" charset="0"/>
                <a:cs typeface="Segoe UI" pitchFamily="34" charset="0"/>
              </a:rPr>
              <a:t>Wintellect’s</a:t>
            </a:r>
            <a:r>
              <a:rPr lang="en-US" sz="2800" dirty="0">
                <a:solidFill>
                  <a:schemeClr val="bg1"/>
                </a:solidFill>
                <a:latin typeface="Segoe UI" pitchFamily="34" charset="0"/>
                <a:ea typeface="Segoe UI" pitchFamily="34" charset="0"/>
                <a:cs typeface="Segoe UI" pitchFamily="34" charset="0"/>
              </a:rPr>
              <a:t> On-Demand Video Training Solution</a:t>
            </a:r>
          </a:p>
        </p:txBody>
      </p:sp>
      <p:pic>
        <p:nvPicPr>
          <p:cNvPr id="20" name="WintellectNOW Logo">
            <a:hlinkClick r:id="rId3"/>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0312" y="141162"/>
            <a:ext cx="3009565" cy="1015873"/>
          </a:xfrm>
          <a:prstGeom prst="rect">
            <a:avLst/>
          </a:prstGeom>
        </p:spPr>
      </p:pic>
    </p:spTree>
    <p:extLst>
      <p:ext uri="{BB962C8B-B14F-4D97-AF65-F5344CB8AC3E}">
        <p14:creationId xmlns:p14="http://schemas.microsoft.com/office/powerpoint/2010/main" val="1402616860"/>
      </p:ext>
    </p:extLst>
  </p:cSld>
  <p:clrMapOvr>
    <a:masterClrMapping/>
  </p:clrMapOvr>
  <p:extLst mod="1">
    <p:ext uri="{DCECCB84-F9BA-43D5-87BE-67443E8EF086}">
      <p15:sldGuideLst xmlns:p15="http://schemas.microsoft.com/office/powerpoint/2012/main">
        <p15:guide id="1" orient="horz" pos="1584" userDrawn="1">
          <p15:clr>
            <a:srgbClr val="FBAE40"/>
          </p15:clr>
        </p15:guide>
        <p15:guide id="2" orient="horz" pos="3240" userDrawn="1">
          <p15:clr>
            <a:srgbClr val="FBAE40"/>
          </p15:clr>
        </p15:guide>
        <p15:guide id="3" orient="horz" pos="12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emo Slide">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p:txBody>
          <a:bodyPr/>
          <a:lstStyle/>
          <a:p>
            <a:fld id="{7F5CE407-6216-4202-80E4-A30DC2F709B2}" type="slidenum">
              <a:rPr lang="en-US" smtClean="0"/>
              <a:pPr/>
              <a:t>‹#›</a:t>
            </a:fld>
            <a:endParaRPr lang="en-US"/>
          </a:p>
        </p:txBody>
      </p:sp>
      <p:sp>
        <p:nvSpPr>
          <p:cNvPr id="4" name="Date Placeholder"/>
          <p:cNvSpPr>
            <a:spLocks noGrp="1"/>
          </p:cNvSpPr>
          <p:nvPr>
            <p:ph type="dt" sz="half" idx="10"/>
          </p:nvPr>
        </p:nvSpPr>
        <p:spPr/>
        <p:txBody>
          <a:bodyPr/>
          <a:lstStyle/>
          <a:p>
            <a:fld id="{B01F9CA3-105E-4857-9057-6DB6197DA786}" type="datetimeFigureOut">
              <a:rPr lang="en-US" smtClean="0"/>
              <a:pPr/>
              <a:t>11/3/2016</a:t>
            </a:fld>
            <a:endParaRPr lang="en-US"/>
          </a:p>
        </p:txBody>
      </p:sp>
      <p:sp>
        <p:nvSpPr>
          <p:cNvPr id="3" name="Demo Subtitle"/>
          <p:cNvSpPr>
            <a:spLocks noGrp="1"/>
          </p:cNvSpPr>
          <p:nvPr>
            <p:ph type="subTitle" idx="1" hasCustomPrompt="1"/>
          </p:nvPr>
        </p:nvSpPr>
        <p:spPr>
          <a:xfrm>
            <a:off x="1215955" y="4431758"/>
            <a:ext cx="4487111" cy="1122525"/>
          </a:xfrm>
        </p:spPr>
        <p:txBody>
          <a:bodyPr vert="horz" lIns="91440" tIns="45720" rIns="91440" bIns="45720" rtlCol="0">
            <a:normAutofit/>
          </a:bodyPr>
          <a:lstStyle>
            <a:lvl1pPr marL="0" indent="0" algn="l" defTabSz="914354" rtl="0" eaLnBrk="1" latinLnBrk="0" hangingPunct="1">
              <a:spcBef>
                <a:spcPts val="300"/>
              </a:spcBef>
              <a:buClr>
                <a:schemeClr val="accent1">
                  <a:lumMod val="60000"/>
                  <a:lumOff val="40000"/>
                </a:schemeClr>
              </a:buClr>
              <a:buSzPct val="110000"/>
              <a:buFont typeface="Wingdings 2" pitchFamily="18" charset="2"/>
              <a:buNone/>
              <a:defRPr sz="1200" kern="1200">
                <a:solidFill>
                  <a:srgbClr val="595959"/>
                </a:solidFill>
                <a:latin typeface="Segoe UI"/>
                <a:ea typeface="+mn-ea"/>
                <a:cs typeface="Segoe UI"/>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dirty="0"/>
              <a:t>Click to edit Demo subtitle</a:t>
            </a:r>
            <a:endParaRPr dirty="0"/>
          </a:p>
        </p:txBody>
      </p:sp>
      <p:sp>
        <p:nvSpPr>
          <p:cNvPr id="2" name="Demo Title"/>
          <p:cNvSpPr>
            <a:spLocks noGrp="1"/>
          </p:cNvSpPr>
          <p:nvPr>
            <p:ph type="ctrTitle" hasCustomPrompt="1"/>
          </p:nvPr>
        </p:nvSpPr>
        <p:spPr>
          <a:xfrm>
            <a:off x="1215952" y="3510688"/>
            <a:ext cx="10219373" cy="912311"/>
          </a:xfrm>
        </p:spPr>
        <p:txBody>
          <a:bodyPr vert="horz" lIns="91440" tIns="45720" rIns="91440" bIns="4572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2000" kern="1200">
                <a:solidFill>
                  <a:srgbClr val="595959"/>
                </a:solidFill>
                <a:latin typeface="Segoe UI"/>
                <a:ea typeface="+mj-ea"/>
                <a:cs typeface="Segoe UI"/>
              </a:defRPr>
            </a:lvl1pPr>
          </a:lstStyle>
          <a:p>
            <a:r>
              <a:rPr lang="en-US" dirty="0"/>
              <a:t>Click to edit Demo Title</a:t>
            </a:r>
            <a:endParaRPr dirty="0"/>
          </a:p>
        </p:txBody>
      </p:sp>
      <p:pic>
        <p:nvPicPr>
          <p:cNvPr id="14" name="DEMO Graphic"/>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97498" y="2046288"/>
            <a:ext cx="5713548" cy="1280160"/>
          </a:xfrm>
          <a:prstGeom prst="rect">
            <a:avLst/>
          </a:prstGeom>
        </p:spPr>
      </p:pic>
    </p:spTree>
    <p:extLst>
      <p:ext uri="{BB962C8B-B14F-4D97-AF65-F5344CB8AC3E}">
        <p14:creationId xmlns:p14="http://schemas.microsoft.com/office/powerpoint/2010/main" val="417692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Lab Slide">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p:txBody>
          <a:bodyPr/>
          <a:lstStyle/>
          <a:p>
            <a:fld id="{7F5CE407-6216-4202-80E4-A30DC2F709B2}" type="slidenum">
              <a:rPr lang="en-US" smtClean="0"/>
              <a:pPr/>
              <a:t>‹#›</a:t>
            </a:fld>
            <a:endParaRPr lang="en-US"/>
          </a:p>
        </p:txBody>
      </p:sp>
      <p:sp>
        <p:nvSpPr>
          <p:cNvPr id="4" name="Date Placeholder"/>
          <p:cNvSpPr>
            <a:spLocks noGrp="1"/>
          </p:cNvSpPr>
          <p:nvPr>
            <p:ph type="dt" sz="half" idx="10"/>
          </p:nvPr>
        </p:nvSpPr>
        <p:spPr/>
        <p:txBody>
          <a:bodyPr/>
          <a:lstStyle/>
          <a:p>
            <a:fld id="{B01F9CA3-105E-4857-9057-6DB6197DA786}" type="datetimeFigureOut">
              <a:rPr lang="en-US" smtClean="0"/>
              <a:pPr/>
              <a:t>11/3/2016</a:t>
            </a:fld>
            <a:endParaRPr lang="en-US"/>
          </a:p>
        </p:txBody>
      </p:sp>
      <p:sp>
        <p:nvSpPr>
          <p:cNvPr id="3" name="Lab Subtitle"/>
          <p:cNvSpPr>
            <a:spLocks noGrp="1"/>
          </p:cNvSpPr>
          <p:nvPr>
            <p:ph type="subTitle" idx="1" hasCustomPrompt="1"/>
          </p:nvPr>
        </p:nvSpPr>
        <p:spPr>
          <a:xfrm>
            <a:off x="1215955" y="4431758"/>
            <a:ext cx="4487111" cy="1122525"/>
          </a:xfrm>
        </p:spPr>
        <p:txBody>
          <a:bodyPr vert="horz" lIns="91440" tIns="45720" rIns="91440" bIns="45720" rtlCol="0">
            <a:normAutofit/>
          </a:bodyPr>
          <a:lstStyle>
            <a:lvl1pPr marL="0" indent="0" algn="l" defTabSz="914354" rtl="0" eaLnBrk="1" latinLnBrk="0" hangingPunct="1">
              <a:spcBef>
                <a:spcPts val="300"/>
              </a:spcBef>
              <a:buClr>
                <a:schemeClr val="accent1">
                  <a:lumMod val="60000"/>
                  <a:lumOff val="40000"/>
                </a:schemeClr>
              </a:buClr>
              <a:buSzPct val="110000"/>
              <a:buFont typeface="Wingdings 2" pitchFamily="18" charset="2"/>
              <a:buNone/>
              <a:defRPr sz="1200" kern="1200">
                <a:solidFill>
                  <a:srgbClr val="595959"/>
                </a:solidFill>
                <a:latin typeface="Segoe UI"/>
                <a:ea typeface="+mn-ea"/>
                <a:cs typeface="Segoe UI"/>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dirty="0"/>
              <a:t>Click to edit Lab subtitle</a:t>
            </a:r>
            <a:endParaRPr dirty="0"/>
          </a:p>
        </p:txBody>
      </p:sp>
      <p:sp>
        <p:nvSpPr>
          <p:cNvPr id="2" name="Lab Title"/>
          <p:cNvSpPr>
            <a:spLocks noGrp="1"/>
          </p:cNvSpPr>
          <p:nvPr>
            <p:ph type="ctrTitle" hasCustomPrompt="1"/>
          </p:nvPr>
        </p:nvSpPr>
        <p:spPr>
          <a:xfrm>
            <a:off x="1215952" y="3510688"/>
            <a:ext cx="10219373" cy="912311"/>
          </a:xfrm>
        </p:spPr>
        <p:txBody>
          <a:bodyPr vert="horz" lIns="91440" tIns="45720" rIns="91440" bIns="45720" rtlCol="0" anchor="t" anchorCtr="0">
            <a:noAutofit/>
          </a:bodyPr>
          <a:lstStyle>
            <a:lvl1pPr marL="0" indent="0" algn="l" defTabSz="914354" rtl="0" eaLnBrk="1" latinLnBrk="0" hangingPunct="1">
              <a:spcBef>
                <a:spcPct val="0"/>
              </a:spcBef>
              <a:buClr>
                <a:schemeClr val="accent1">
                  <a:lumMod val="60000"/>
                  <a:lumOff val="40000"/>
                </a:schemeClr>
              </a:buClr>
              <a:buSzPct val="110000"/>
              <a:buFont typeface="Wingdings 2" pitchFamily="18" charset="2"/>
              <a:buNone/>
              <a:defRPr sz="2000" kern="1200">
                <a:solidFill>
                  <a:srgbClr val="595959"/>
                </a:solidFill>
                <a:latin typeface="Segoe UI"/>
                <a:ea typeface="+mj-ea"/>
                <a:cs typeface="Segoe UI"/>
              </a:defRPr>
            </a:lvl1pPr>
          </a:lstStyle>
          <a:p>
            <a:r>
              <a:rPr lang="en-US" dirty="0"/>
              <a:t>Click to edit Lab title</a:t>
            </a:r>
            <a:endParaRPr dirty="0"/>
          </a:p>
        </p:txBody>
      </p:sp>
      <p:pic>
        <p:nvPicPr>
          <p:cNvPr id="5" name="LAB Graphic"/>
          <p:cNvPicPr>
            <a:picLocks noChangeAspect="1"/>
          </p:cNvPicPr>
          <p:nvPr userDrawn="1"/>
        </p:nvPicPr>
        <p:blipFill>
          <a:blip r:embed="rId2"/>
          <a:stretch>
            <a:fillRect/>
          </a:stretch>
        </p:blipFill>
        <p:spPr>
          <a:xfrm>
            <a:off x="1266826" y="2112964"/>
            <a:ext cx="3771900" cy="1146672"/>
          </a:xfrm>
          <a:prstGeom prst="rect">
            <a:avLst/>
          </a:prstGeom>
        </p:spPr>
      </p:pic>
    </p:spTree>
    <p:extLst>
      <p:ext uri="{BB962C8B-B14F-4D97-AF65-F5344CB8AC3E}">
        <p14:creationId xmlns:p14="http://schemas.microsoft.com/office/powerpoint/2010/main" val="5828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p:txBody>
          <a:bodyPr/>
          <a:lstStyle/>
          <a:p>
            <a:fld id="{7F5CE407-6216-4202-80E4-A30DC2F709B2}" type="slidenum">
              <a:rPr lang="en-US" smtClean="0"/>
              <a:pPr/>
              <a:t>‹#›</a:t>
            </a:fld>
            <a:endParaRPr lang="en-US"/>
          </a:p>
        </p:txBody>
      </p:sp>
      <p:sp>
        <p:nvSpPr>
          <p:cNvPr id="4" name="Date Placeholder"/>
          <p:cNvSpPr>
            <a:spLocks noGrp="1"/>
          </p:cNvSpPr>
          <p:nvPr>
            <p:ph type="dt" sz="half" idx="10"/>
          </p:nvPr>
        </p:nvSpPr>
        <p:spPr/>
        <p:txBody>
          <a:bodyPr/>
          <a:lstStyle/>
          <a:p>
            <a:fld id="{B01F9CA3-105E-4857-9057-6DB6197DA786}" type="datetimeFigureOut">
              <a:rPr lang="en-US" smtClean="0"/>
              <a:pPr/>
              <a:t>11/3/2016</a:t>
            </a:fld>
            <a:endParaRPr lang="en-US"/>
          </a:p>
        </p:txBody>
      </p:sp>
      <p:sp>
        <p:nvSpPr>
          <p:cNvPr id="16" name="Author Information Block"/>
          <p:cNvSpPr>
            <a:spLocks noGrp="1"/>
          </p:cNvSpPr>
          <p:nvPr>
            <p:ph type="body" sz="quarter" idx="11" hasCustomPrompt="1"/>
          </p:nvPr>
        </p:nvSpPr>
        <p:spPr>
          <a:xfrm>
            <a:off x="1215955" y="4637862"/>
            <a:ext cx="7272444" cy="1397178"/>
          </a:xfrm>
        </p:spPr>
        <p:txBody>
          <a:bodyPr>
            <a:normAutofit/>
          </a:bodyPr>
          <a:lstStyle>
            <a:lvl1pPr marL="0" indent="0">
              <a:buFont typeface="Arial" pitchFamily="34" charset="0"/>
              <a:buNone/>
              <a:defRPr sz="1800">
                <a:solidFill>
                  <a:srgbClr val="595959">
                    <a:alpha val="98000"/>
                  </a:srgbClr>
                </a:solidFill>
                <a:latin typeface="Segoe UI" panose="020B0502040204020203" pitchFamily="34" charset="0"/>
                <a:cs typeface="Segoe UI" panose="020B0502040204020203" pitchFamily="34" charset="0"/>
              </a:defRPr>
            </a:lvl1pPr>
            <a:lvl2pPr marL="460311" indent="0">
              <a:buFont typeface="Arial" pitchFamily="34" charset="0"/>
              <a:buNone/>
              <a:defRPr/>
            </a:lvl2pPr>
            <a:lvl3pPr marL="855551" indent="0">
              <a:buFont typeface="Arial" pitchFamily="34" charset="0"/>
              <a:buNone/>
              <a:defRPr/>
            </a:lvl3pPr>
            <a:lvl4pPr marL="1258722" indent="0">
              <a:buFont typeface="Arial" pitchFamily="34" charset="0"/>
              <a:buNone/>
              <a:defRPr/>
            </a:lvl4pPr>
            <a:lvl5pPr marL="1604748" indent="0">
              <a:buFont typeface="Arial" pitchFamily="34" charset="0"/>
              <a:buNone/>
              <a:defRPr/>
            </a:lvl5pPr>
          </a:lstStyle>
          <a:p>
            <a:pPr lvl="0"/>
            <a:r>
              <a:rPr lang="en-US" dirty="0"/>
              <a:t>Author Information (Name, Title, Email, Twitter)</a:t>
            </a:r>
          </a:p>
        </p:txBody>
      </p:sp>
      <p:sp>
        <p:nvSpPr>
          <p:cNvPr id="3" name="Thank You Text"/>
          <p:cNvSpPr txBox="1"/>
          <p:nvPr userDrawn="1"/>
        </p:nvSpPr>
        <p:spPr>
          <a:xfrm>
            <a:off x="1215955" y="1681888"/>
            <a:ext cx="4755187" cy="830997"/>
          </a:xfrm>
          <a:prstGeom prst="rect">
            <a:avLst/>
          </a:prstGeom>
          <a:noFill/>
        </p:spPr>
        <p:txBody>
          <a:bodyPr wrap="square" rtlCol="0">
            <a:spAutoFit/>
          </a:bodyPr>
          <a:lstStyle/>
          <a:p>
            <a:r>
              <a:rPr lang="en-US" sz="4800" dirty="0">
                <a:solidFill>
                  <a:srgbClr val="595959"/>
                </a:solidFill>
                <a:latin typeface="Segoe UI Light" panose="020B0502040204020203" pitchFamily="34" charset="0"/>
                <a:cs typeface="Segoe UI Light" panose="020B0502040204020203" pitchFamily="34" charset="0"/>
              </a:rPr>
              <a:t>Thank</a:t>
            </a:r>
            <a:r>
              <a:rPr lang="en-US" sz="4800" baseline="0" dirty="0">
                <a:solidFill>
                  <a:srgbClr val="595959"/>
                </a:solidFill>
                <a:latin typeface="Segoe UI Light" panose="020B0502040204020203" pitchFamily="34" charset="0"/>
                <a:cs typeface="Segoe UI Light" panose="020B0502040204020203" pitchFamily="34" charset="0"/>
              </a:rPr>
              <a:t> You</a:t>
            </a:r>
            <a:endParaRPr lang="en-US" sz="4800" dirty="0">
              <a:solidFill>
                <a:srgbClr val="595959"/>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9317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sp>
        <p:nvSpPr>
          <p:cNvPr id="6" name="Slide Number Placeholder"/>
          <p:cNvSpPr>
            <a:spLocks noGrp="1"/>
          </p:cNvSpPr>
          <p:nvPr>
            <p:ph type="sldNum" sz="quarter" idx="12"/>
          </p:nvPr>
        </p:nvSpPr>
        <p:spPr/>
        <p:txBody>
          <a:bodyPr/>
          <a:lstStyle/>
          <a:p>
            <a:fld id="{7F5CE407-6216-4202-80E4-A30DC2F709B2}" type="slidenum">
              <a:rPr lang="en-US" smtClean="0"/>
              <a:pPr/>
              <a:t>‹#›</a:t>
            </a:fld>
            <a:endParaRPr lang="en-US"/>
          </a:p>
        </p:txBody>
      </p:sp>
      <p:sp>
        <p:nvSpPr>
          <p:cNvPr id="4" name="Date Placeholder"/>
          <p:cNvSpPr>
            <a:spLocks noGrp="1"/>
          </p:cNvSpPr>
          <p:nvPr>
            <p:ph type="dt" sz="half" idx="10"/>
          </p:nvPr>
        </p:nvSpPr>
        <p:spPr/>
        <p:txBody>
          <a:bodyPr/>
          <a:lstStyle/>
          <a:p>
            <a:fld id="{B01F9CA3-105E-4857-9057-6DB6197DA786}" type="datetimeFigureOut">
              <a:rPr lang="en-US" smtClean="0"/>
              <a:pPr/>
              <a:t>11/3/2016</a:t>
            </a:fld>
            <a:endParaRPr lang="en-US"/>
          </a:p>
        </p:txBody>
      </p:sp>
      <p:sp>
        <p:nvSpPr>
          <p:cNvPr id="16" name="Author Information Block"/>
          <p:cNvSpPr>
            <a:spLocks noGrp="1"/>
          </p:cNvSpPr>
          <p:nvPr>
            <p:ph type="body" sz="quarter" idx="11" hasCustomPrompt="1"/>
          </p:nvPr>
        </p:nvSpPr>
        <p:spPr>
          <a:xfrm>
            <a:off x="1215955" y="4637862"/>
            <a:ext cx="7272444" cy="1397178"/>
          </a:xfrm>
        </p:spPr>
        <p:txBody>
          <a:bodyPr>
            <a:normAutofit/>
          </a:bodyPr>
          <a:lstStyle>
            <a:lvl1pPr marL="0" indent="0">
              <a:buFont typeface="Arial" pitchFamily="34" charset="0"/>
              <a:buNone/>
              <a:defRPr sz="1800">
                <a:solidFill>
                  <a:srgbClr val="595959">
                    <a:alpha val="98000"/>
                  </a:srgbClr>
                </a:solidFill>
                <a:latin typeface="Segoe UI" panose="020B0502040204020203" pitchFamily="34" charset="0"/>
                <a:cs typeface="Segoe UI" panose="020B0502040204020203" pitchFamily="34" charset="0"/>
              </a:defRPr>
            </a:lvl1pPr>
            <a:lvl2pPr marL="460311" indent="0">
              <a:buFont typeface="Arial" pitchFamily="34" charset="0"/>
              <a:buNone/>
              <a:defRPr/>
            </a:lvl2pPr>
            <a:lvl3pPr marL="855551" indent="0">
              <a:buFont typeface="Arial" pitchFamily="34" charset="0"/>
              <a:buNone/>
              <a:defRPr/>
            </a:lvl3pPr>
            <a:lvl4pPr marL="1258722" indent="0">
              <a:buFont typeface="Arial" pitchFamily="34" charset="0"/>
              <a:buNone/>
              <a:defRPr/>
            </a:lvl4pPr>
            <a:lvl5pPr marL="1604748" indent="0">
              <a:buFont typeface="Arial" pitchFamily="34" charset="0"/>
              <a:buNone/>
              <a:defRPr/>
            </a:lvl5pPr>
          </a:lstStyle>
          <a:p>
            <a:pPr lvl="0"/>
            <a:r>
              <a:rPr lang="en-US" dirty="0"/>
              <a:t>Author Information (Name, Title, Email, Twitter)</a:t>
            </a:r>
          </a:p>
        </p:txBody>
      </p:sp>
      <p:sp>
        <p:nvSpPr>
          <p:cNvPr id="3" name="Questions Text"/>
          <p:cNvSpPr txBox="1"/>
          <p:nvPr userDrawn="1"/>
        </p:nvSpPr>
        <p:spPr>
          <a:xfrm>
            <a:off x="1215955" y="1681888"/>
            <a:ext cx="4755187" cy="830997"/>
          </a:xfrm>
          <a:prstGeom prst="rect">
            <a:avLst/>
          </a:prstGeom>
          <a:noFill/>
        </p:spPr>
        <p:txBody>
          <a:bodyPr wrap="square" rtlCol="0">
            <a:spAutoFit/>
          </a:bodyPr>
          <a:lstStyle/>
          <a:p>
            <a:r>
              <a:rPr lang="en-US" sz="4800" dirty="0">
                <a:solidFill>
                  <a:srgbClr val="595959"/>
                </a:solidFill>
                <a:latin typeface="Segoe UI Light" panose="020B0502040204020203" pitchFamily="34" charset="0"/>
                <a:cs typeface="Segoe UI Light" panose="020B0502040204020203" pitchFamily="34" charset="0"/>
              </a:rPr>
              <a:t>Questions?</a:t>
            </a:r>
          </a:p>
        </p:txBody>
      </p:sp>
    </p:spTree>
    <p:extLst>
      <p:ext uri="{BB962C8B-B14F-4D97-AF65-F5344CB8AC3E}">
        <p14:creationId xmlns:p14="http://schemas.microsoft.com/office/powerpoint/2010/main" val="2995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7F5CE407-6216-4202-80E4-A30DC2F709B2}" type="slidenum">
              <a:rPr lang="en-US" smtClean="0"/>
              <a:pPr/>
              <a:t>‹#›</a:t>
            </a:fld>
            <a:endParaRPr lang="en-US" dirty="0"/>
          </a:p>
        </p:txBody>
      </p:sp>
      <p:sp>
        <p:nvSpPr>
          <p:cNvPr id="3" name="Date Placeholder"/>
          <p:cNvSpPr>
            <a:spLocks noGrp="1"/>
          </p:cNvSpPr>
          <p:nvPr>
            <p:ph type="dt" sz="half" idx="10"/>
          </p:nvPr>
        </p:nvSpPr>
        <p:spPr/>
        <p:txBody>
          <a:bodyPr/>
          <a:lstStyle/>
          <a:p>
            <a:fld id="{B01F9CA3-105E-4857-9057-6DB6197DA786}" type="datetimeFigureOut">
              <a:rPr lang="en-US" smtClean="0"/>
              <a:pPr/>
              <a:t>11/3/2016</a:t>
            </a:fld>
            <a:endParaRPr lang="en-US"/>
          </a:p>
        </p:txBody>
      </p:sp>
      <p:sp>
        <p:nvSpPr>
          <p:cNvPr id="6" name="Content"/>
          <p:cNvSpPr>
            <a:spLocks noGrp="1"/>
          </p:cNvSpPr>
          <p:nvPr>
            <p:ph sz="quarter" idx="12"/>
          </p:nvPr>
        </p:nvSpPr>
        <p:spPr>
          <a:xfrm>
            <a:off x="252413" y="1335654"/>
            <a:ext cx="11682412" cy="45941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p:nvPr>
        </p:nvSpPr>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81920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7F5CE407-6216-4202-80E4-A30DC2F709B2}" type="slidenum">
              <a:rPr lang="en-US" smtClean="0"/>
              <a:pPr/>
              <a:t>‹#›</a:t>
            </a:fld>
            <a:endParaRPr lang="en-US" dirty="0"/>
          </a:p>
        </p:txBody>
      </p:sp>
      <p:sp>
        <p:nvSpPr>
          <p:cNvPr id="3" name="Date Placeholder"/>
          <p:cNvSpPr>
            <a:spLocks noGrp="1"/>
          </p:cNvSpPr>
          <p:nvPr>
            <p:ph type="dt" sz="half" idx="10"/>
          </p:nvPr>
        </p:nvSpPr>
        <p:spPr/>
        <p:txBody>
          <a:bodyPr/>
          <a:lstStyle/>
          <a:p>
            <a:fld id="{B01F9CA3-105E-4857-9057-6DB6197DA786}" type="datetimeFigureOut">
              <a:rPr lang="en-US" smtClean="0"/>
              <a:pPr/>
              <a:t>11/3/2016</a:t>
            </a:fld>
            <a:endParaRPr lang="en-US"/>
          </a:p>
        </p:txBody>
      </p:sp>
      <p:sp>
        <p:nvSpPr>
          <p:cNvPr id="6" name="Content"/>
          <p:cNvSpPr>
            <a:spLocks noGrp="1"/>
          </p:cNvSpPr>
          <p:nvPr>
            <p:ph sz="quarter" idx="12"/>
          </p:nvPr>
        </p:nvSpPr>
        <p:spPr>
          <a:xfrm>
            <a:off x="252413" y="1335654"/>
            <a:ext cx="11682412" cy="45941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p:nvPr>
        </p:nvSpPr>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39965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Slide">
    <p:spTree>
      <p:nvGrpSpPr>
        <p:cNvPr id="1" name=""/>
        <p:cNvGrpSpPr/>
        <p:nvPr/>
      </p:nvGrpSpPr>
      <p:grpSpPr>
        <a:xfrm>
          <a:off x="0" y="0"/>
          <a:ext cx="0" cy="0"/>
          <a:chOff x="0" y="0"/>
          <a:chExt cx="0" cy="0"/>
        </a:xfrm>
      </p:grpSpPr>
      <p:sp>
        <p:nvSpPr>
          <p:cNvPr id="4" name="Slide Number Placeholder"/>
          <p:cNvSpPr>
            <a:spLocks noGrp="1"/>
          </p:cNvSpPr>
          <p:nvPr>
            <p:ph type="sldNum" sz="quarter" idx="11"/>
          </p:nvPr>
        </p:nvSpPr>
        <p:spPr/>
        <p:txBody>
          <a:bodyPr/>
          <a:lstStyle/>
          <a:p>
            <a:fld id="{7F5CE407-6216-4202-80E4-A30DC2F709B2}" type="slidenum">
              <a:rPr lang="en-US" smtClean="0"/>
              <a:pPr/>
              <a:t>‹#›</a:t>
            </a:fld>
            <a:endParaRPr lang="en-US" dirty="0"/>
          </a:p>
        </p:txBody>
      </p:sp>
      <p:sp>
        <p:nvSpPr>
          <p:cNvPr id="3" name="Date Placeholder"/>
          <p:cNvSpPr>
            <a:spLocks noGrp="1"/>
          </p:cNvSpPr>
          <p:nvPr>
            <p:ph type="dt" sz="half" idx="10"/>
          </p:nvPr>
        </p:nvSpPr>
        <p:spPr/>
        <p:txBody>
          <a:bodyPr/>
          <a:lstStyle/>
          <a:p>
            <a:fld id="{B01F9CA3-105E-4857-9057-6DB6197DA786}" type="datetimeFigureOut">
              <a:rPr lang="en-US" smtClean="0"/>
              <a:pPr/>
              <a:t>11/3/2016</a:t>
            </a:fld>
            <a:endParaRPr lang="en-US"/>
          </a:p>
        </p:txBody>
      </p:sp>
      <p:sp>
        <p:nvSpPr>
          <p:cNvPr id="9" name="Content 2"/>
          <p:cNvSpPr>
            <a:spLocks noGrp="1"/>
          </p:cNvSpPr>
          <p:nvPr>
            <p:ph sz="quarter" idx="13"/>
          </p:nvPr>
        </p:nvSpPr>
        <p:spPr>
          <a:xfrm>
            <a:off x="6096001" y="1335655"/>
            <a:ext cx="5838732" cy="4594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1"/>
          <p:cNvSpPr>
            <a:spLocks noGrp="1"/>
          </p:cNvSpPr>
          <p:nvPr>
            <p:ph sz="quarter" idx="12"/>
          </p:nvPr>
        </p:nvSpPr>
        <p:spPr>
          <a:xfrm>
            <a:off x="252413" y="1335654"/>
            <a:ext cx="5843587" cy="4594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p:txBody>
          <a:bodyPr/>
          <a:lstStyle>
            <a:lvl1pPr>
              <a:defRPr/>
            </a:lvl1pPr>
          </a:lstStyle>
          <a:p>
            <a:r>
              <a:rPr lang="en-US" dirty="0"/>
              <a:t>Click to edit Master title style</a:t>
            </a:r>
          </a:p>
        </p:txBody>
      </p:sp>
    </p:spTree>
    <p:extLst>
      <p:ext uri="{BB962C8B-B14F-4D97-AF65-F5344CB8AC3E}">
        <p14:creationId xmlns:p14="http://schemas.microsoft.com/office/powerpoint/2010/main" val="1402182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8" name="Slide Number Placeholder"/>
          <p:cNvSpPr>
            <a:spLocks noGrp="1"/>
          </p:cNvSpPr>
          <p:nvPr>
            <p:ph type="sldNum" sz="quarter" idx="4"/>
          </p:nvPr>
        </p:nvSpPr>
        <p:spPr>
          <a:xfrm>
            <a:off x="8824955" y="6319467"/>
            <a:ext cx="770984"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
        <p:nvSpPr>
          <p:cNvPr id="7" name="Date Placeholder"/>
          <p:cNvSpPr>
            <a:spLocks noGrp="1"/>
          </p:cNvSpPr>
          <p:nvPr>
            <p:ph type="dt" sz="half" idx="2"/>
          </p:nvPr>
        </p:nvSpPr>
        <p:spPr>
          <a:xfrm>
            <a:off x="7488103" y="6319467"/>
            <a:ext cx="132712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11/3/2016</a:t>
            </a:fld>
            <a:endParaRPr lang="en-US"/>
          </a:p>
        </p:txBody>
      </p:sp>
      <p:sp>
        <p:nvSpPr>
          <p:cNvPr id="3" name="Code Content"/>
          <p:cNvSpPr>
            <a:spLocks noGrp="1"/>
          </p:cNvSpPr>
          <p:nvPr>
            <p:ph type="body" sz="quarter" idx="10" hasCustomPrompt="1"/>
          </p:nvPr>
        </p:nvSpPr>
        <p:spPr>
          <a:xfrm>
            <a:off x="253040" y="1335654"/>
            <a:ext cx="11681693" cy="4609742"/>
          </a:xfrm>
        </p:spPr>
        <p:txBody>
          <a:bodyPr/>
          <a:lstStyle>
            <a:lvl1pPr marL="0" marR="0" indent="0" algn="l" defTabSz="914354" rtl="0" eaLnBrk="1" fontAlgn="auto" latinLnBrk="0" hangingPunct="1">
              <a:lnSpc>
                <a:spcPct val="100000"/>
              </a:lnSpc>
              <a:spcBef>
                <a:spcPts val="600"/>
              </a:spcBef>
              <a:spcAft>
                <a:spcPts val="0"/>
              </a:spcAft>
              <a:buClr>
                <a:schemeClr val="accent1"/>
              </a:buClr>
              <a:buSzPct val="110000"/>
              <a:buFont typeface="Wingdings 2" pitchFamily="18" charset="2"/>
              <a:buNone/>
              <a:tabLst/>
              <a:defRPr lang="en-US" sz="1800" kern="1200" baseline="0" dirty="0" smtClean="0">
                <a:solidFill>
                  <a:schemeClr val="accent1"/>
                </a:solidFill>
                <a:latin typeface="Consolas" panose="020B0609020204030204" pitchFamily="49" charset="0"/>
                <a:ea typeface="+mn-ea"/>
                <a:cs typeface="Consolas" panose="020B0609020204030204" pitchFamily="49" charset="0"/>
              </a:defRPr>
            </a:lvl1pPr>
          </a:lstStyle>
          <a:p>
            <a:pPr marL="0" marR="0" lvl="0" indent="0" algn="l" defTabSz="914354" rtl="0" eaLnBrk="1" fontAlgn="auto" latinLnBrk="0" hangingPunct="1">
              <a:lnSpc>
                <a:spcPct val="100000"/>
              </a:lnSpc>
              <a:spcBef>
                <a:spcPts val="0"/>
              </a:spcBef>
              <a:spcAft>
                <a:spcPts val="0"/>
              </a:spcAft>
              <a:buClr>
                <a:schemeClr val="accent1"/>
              </a:buClr>
              <a:buSzPct val="110000"/>
              <a:buFont typeface="Wingdings 2" pitchFamily="18" charset="2"/>
              <a:buNone/>
              <a:tabLst/>
              <a:defRPr/>
            </a:pPr>
            <a:r>
              <a:rPr lang="en-US" dirty="0"/>
              <a:t>// Insert code</a:t>
            </a:r>
          </a:p>
          <a:p>
            <a:pPr lvl="0"/>
            <a:endParaRPr lang="en-US" dirty="0"/>
          </a:p>
        </p:txBody>
      </p:sp>
      <p:sp>
        <p:nvSpPr>
          <p:cNvPr id="5" name="Title"/>
          <p:cNvSpPr>
            <a:spLocks noGrp="1"/>
          </p:cNvSpPr>
          <p:nvPr>
            <p:ph type="title"/>
          </p:nvPr>
        </p:nvSpPr>
        <p:spPr>
          <a:xfrm>
            <a:off x="253040" y="107576"/>
            <a:ext cx="11681693" cy="1228078"/>
          </a:xfrm>
          <a:prstGeom prst="rect">
            <a:avLst/>
          </a:prstGeom>
        </p:spPr>
        <p:txBody>
          <a:bodyPr vert="horz" lIns="91440" tIns="45720" rIns="91440" bIns="45720" rtlCol="0" anchor="ctr" anchorCtr="0">
            <a:noAutofit/>
          </a:bodyPr>
          <a:lstStyle>
            <a:lvl1pPr>
              <a:defRPr baseline="0"/>
            </a:lvl1pPr>
          </a:lstStyle>
          <a:p>
            <a:r>
              <a:rPr lang="en-US" dirty="0"/>
              <a:t>Click to edit Master title style</a:t>
            </a:r>
            <a:endParaRPr dirty="0"/>
          </a:p>
        </p:txBody>
      </p:sp>
    </p:spTree>
    <p:extLst>
      <p:ext uri="{BB962C8B-B14F-4D97-AF65-F5344CB8AC3E}">
        <p14:creationId xmlns:p14="http://schemas.microsoft.com/office/powerpoint/2010/main" val="66524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gi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slideLayout" Target="../slideLayouts/slideLayout9.xml"/><Relationship Id="rId7"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8824955" y="6319467"/>
            <a:ext cx="770984"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
        <p:nvSpPr>
          <p:cNvPr id="4" name="Date Placeholder"/>
          <p:cNvSpPr>
            <a:spLocks noGrp="1"/>
          </p:cNvSpPr>
          <p:nvPr>
            <p:ph type="dt" sz="half" idx="2"/>
          </p:nvPr>
        </p:nvSpPr>
        <p:spPr>
          <a:xfrm>
            <a:off x="7488103" y="6319467"/>
            <a:ext cx="132712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11/3/2016</a:t>
            </a:fld>
            <a:endParaRPr lang="en-US"/>
          </a:p>
        </p:txBody>
      </p:sp>
      <p:pic>
        <p:nvPicPr>
          <p:cNvPr id="7" name="Wintellect Logo"/>
          <p:cNvPicPr>
            <a:picLocks noChangeAspect="1"/>
          </p:cNvPicPr>
          <p:nvPr/>
        </p:nvPicPr>
        <p:blipFill>
          <a:blip r:embed="rId9" cstate="email">
            <a:extLst>
              <a:ext uri="{28A0092B-C50C-407E-A947-70E740481C1C}">
                <a14:useLocalDpi xmlns:a14="http://schemas.microsoft.com/office/drawing/2010/main" val="0"/>
              </a:ext>
            </a:extLst>
          </a:blip>
          <a:stretch>
            <a:fillRect/>
          </a:stretch>
        </p:blipFill>
        <p:spPr>
          <a:xfrm>
            <a:off x="10779922" y="6227392"/>
            <a:ext cx="1154811" cy="411480"/>
          </a:xfrm>
          <a:prstGeom prst="rect">
            <a:avLst/>
          </a:prstGeom>
        </p:spPr>
      </p:pic>
      <p:sp>
        <p:nvSpPr>
          <p:cNvPr id="10" name="ConsultingTraining Text"/>
          <p:cNvSpPr txBox="1"/>
          <p:nvPr userDrawn="1"/>
        </p:nvSpPr>
        <p:spPr>
          <a:xfrm>
            <a:off x="4284133" y="6328445"/>
            <a:ext cx="3623734" cy="307777"/>
          </a:xfrm>
          <a:prstGeom prst="rect">
            <a:avLst/>
          </a:prstGeom>
          <a:noFill/>
        </p:spPr>
        <p:txBody>
          <a:bodyPr wrap="square" rtlCol="0">
            <a:spAutoFit/>
          </a:bodyPr>
          <a:lstStyle/>
          <a:p>
            <a:pPr algn="ctr"/>
            <a:r>
              <a:rPr lang="en-US" sz="1400" dirty="0">
                <a:solidFill>
                  <a:schemeClr val="bg1">
                    <a:lumMod val="75000"/>
                  </a:schemeClr>
                </a:solidFill>
                <a:latin typeface="Segoe UI" panose="020B0502040204020203" pitchFamily="34" charset="0"/>
                <a:cs typeface="Segoe UI" panose="020B0502040204020203" pitchFamily="34" charset="0"/>
              </a:rPr>
              <a:t>Consulting/Training</a:t>
            </a:r>
          </a:p>
        </p:txBody>
      </p:sp>
      <p:pic>
        <p:nvPicPr>
          <p:cNvPr id="14" name="NOW Logo"/>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65817" y="6210299"/>
            <a:ext cx="1127083" cy="416647"/>
          </a:xfrm>
          <a:prstGeom prst="rect">
            <a:avLst/>
          </a:prstGeom>
        </p:spPr>
      </p:pic>
      <p:sp>
        <p:nvSpPr>
          <p:cNvPr id="3" name="Content"/>
          <p:cNvSpPr>
            <a:spLocks noGrp="1"/>
          </p:cNvSpPr>
          <p:nvPr>
            <p:ph type="body" idx="1"/>
          </p:nvPr>
        </p:nvSpPr>
        <p:spPr>
          <a:xfrm>
            <a:off x="253040" y="1335654"/>
            <a:ext cx="11681693" cy="4607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p:nvPr>
        </p:nvSpPr>
        <p:spPr>
          <a:xfrm>
            <a:off x="253040" y="107576"/>
            <a:ext cx="11681693" cy="1228078"/>
          </a:xfrm>
          <a:prstGeom prst="rect">
            <a:avLst/>
          </a:prstGeom>
        </p:spPr>
        <p:txBody>
          <a:bodyPr vert="horz" lIns="91440" tIns="45720" rIns="91440" bIns="45720" rtlCol="0" anchor="ctr" anchorCtr="0">
            <a:noAutofit/>
          </a:bodyPr>
          <a:lstStyle/>
          <a:p>
            <a:r>
              <a:rPr lang="en-US" dirty="0"/>
              <a:t>Click to edit master title style</a:t>
            </a:r>
            <a:endParaRPr dirty="0"/>
          </a:p>
        </p:txBody>
      </p:sp>
    </p:spTree>
    <p:extLst>
      <p:ext uri="{BB962C8B-B14F-4D97-AF65-F5344CB8AC3E}">
        <p14:creationId xmlns:p14="http://schemas.microsoft.com/office/powerpoint/2010/main" val="454451821"/>
      </p:ext>
    </p:extLst>
  </p:cSld>
  <p:clrMap bg1="lt1" tx1="dk1" bg2="lt2" tx2="dk2" accent1="accent1" accent2="accent2" accent3="accent3" accent4="accent4" accent5="accent5" accent6="accent6" hlink="hlink" folHlink="folHlink"/>
  <p:sldLayoutIdLst>
    <p:sldLayoutId id="2147483688" r:id="rId1"/>
    <p:sldLayoutId id="2147483691" r:id="rId2"/>
    <p:sldLayoutId id="2147483695" r:id="rId3"/>
    <p:sldLayoutId id="2147483692" r:id="rId4"/>
    <p:sldLayoutId id="2147483693" r:id="rId5"/>
    <p:sldLayoutId id="2147483698" r:id="rId6"/>
  </p:sldLayoutIdLst>
  <p:txStyles>
    <p:titleStyle>
      <a:lvl1pPr algn="l" defTabSz="914354" rtl="0" eaLnBrk="1" latinLnBrk="0" hangingPunct="1">
        <a:spcBef>
          <a:spcPct val="0"/>
        </a:spcBef>
        <a:buNone/>
        <a:defRPr sz="4000" kern="1200">
          <a:solidFill>
            <a:schemeClr val="tx2"/>
          </a:solidFill>
          <a:latin typeface="Segoe UI" panose="020B0502040204020203" pitchFamily="34" charset="0"/>
          <a:ea typeface="+mj-ea"/>
          <a:cs typeface="Segoe UI" panose="020B0502040204020203" pitchFamily="34" charset="0"/>
        </a:defRPr>
      </a:lvl1pPr>
    </p:titleStyle>
    <p:bodyStyle>
      <a:lvl1pPr marL="349234" indent="-349234" algn="l" defTabSz="914354" rtl="0" eaLnBrk="1" latinLnBrk="0" hangingPunct="1">
        <a:spcBef>
          <a:spcPts val="600"/>
        </a:spcBef>
        <a:buClr>
          <a:schemeClr val="tx1"/>
        </a:buClr>
        <a:buSzPct val="110000"/>
        <a:buFont typeface="Wingdings 2" pitchFamily="18" charset="2"/>
        <a:buChar char=""/>
        <a:defRPr sz="2800" kern="1200">
          <a:solidFill>
            <a:schemeClr val="accent1"/>
          </a:solidFill>
          <a:latin typeface="Segoe UI"/>
          <a:ea typeface="+mn-ea"/>
          <a:cs typeface="Segoe UI"/>
        </a:defRPr>
      </a:lvl1pPr>
      <a:lvl2pPr marL="685766" indent="-336534" algn="l" defTabSz="914354" rtl="0" eaLnBrk="1" latinLnBrk="0" hangingPunct="1">
        <a:spcBef>
          <a:spcPts val="600"/>
        </a:spcBef>
        <a:buClr>
          <a:schemeClr val="tx1"/>
        </a:buClr>
        <a:buSzPct val="110000"/>
        <a:buFont typeface="Wingdings 2" pitchFamily="18" charset="2"/>
        <a:buChar char=""/>
        <a:defRPr sz="2400" kern="1200">
          <a:solidFill>
            <a:schemeClr val="accent1"/>
          </a:solidFill>
          <a:latin typeface="Segoe UI"/>
          <a:ea typeface="+mn-ea"/>
          <a:cs typeface="Segoe UI"/>
        </a:defRPr>
      </a:lvl2pPr>
      <a:lvl3pPr marL="968326" indent="-282561" algn="l" defTabSz="914354" rtl="0" eaLnBrk="1" latinLnBrk="0" hangingPunct="1">
        <a:spcBef>
          <a:spcPts val="600"/>
        </a:spcBef>
        <a:buClr>
          <a:schemeClr val="tx1"/>
        </a:buClr>
        <a:buSzPct val="110000"/>
        <a:buFont typeface="Wingdings 2" pitchFamily="18" charset="2"/>
        <a:buChar char=""/>
        <a:defRPr sz="1800" kern="1200">
          <a:solidFill>
            <a:schemeClr val="accent1"/>
          </a:solidFill>
          <a:latin typeface="Segoe UI"/>
          <a:ea typeface="+mn-ea"/>
          <a:cs typeface="Segoe UI"/>
        </a:defRPr>
      </a:lvl3pPr>
      <a:lvl4pPr marL="1263587" indent="-295259" algn="l" defTabSz="914354" rtl="0" eaLnBrk="1" latinLnBrk="0" hangingPunct="1">
        <a:spcBef>
          <a:spcPts val="600"/>
        </a:spcBef>
        <a:buClr>
          <a:schemeClr val="tx1"/>
        </a:buClr>
        <a:buSzPct val="110000"/>
        <a:buFont typeface="Wingdings 2" pitchFamily="18" charset="2"/>
        <a:buChar char=""/>
        <a:defRPr sz="1600" kern="1200">
          <a:solidFill>
            <a:schemeClr val="accent1"/>
          </a:solidFill>
          <a:latin typeface="Segoe UI"/>
          <a:ea typeface="+mn-ea"/>
          <a:cs typeface="Segoe UI"/>
        </a:defRPr>
      </a:lvl4pPr>
      <a:lvl5pPr marL="1546148" indent="-282561" algn="l" defTabSz="914354" rtl="0" eaLnBrk="1" latinLnBrk="0" hangingPunct="1">
        <a:spcBef>
          <a:spcPts val="600"/>
        </a:spcBef>
        <a:buClr>
          <a:schemeClr val="tx1"/>
        </a:buClr>
        <a:buSzPct val="110000"/>
        <a:buFont typeface="Wingdings 2" pitchFamily="18" charset="2"/>
        <a:buChar char=""/>
        <a:defRPr sz="1400" kern="1200">
          <a:solidFill>
            <a:schemeClr val="accent1"/>
          </a:solidFill>
          <a:latin typeface="Segoe UI"/>
          <a:ea typeface="+mn-ea"/>
          <a:cs typeface="Segoe UI"/>
        </a:defRPr>
      </a:lvl5pPr>
      <a:lvl6pPr marL="1828709"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619"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593"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091"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6" name="Slide Number Placeholder"/>
          <p:cNvSpPr>
            <a:spLocks noGrp="1"/>
          </p:cNvSpPr>
          <p:nvPr>
            <p:ph type="sldNum" sz="quarter" idx="4"/>
          </p:nvPr>
        </p:nvSpPr>
        <p:spPr>
          <a:xfrm>
            <a:off x="8824955" y="6319467"/>
            <a:ext cx="770984" cy="365125"/>
          </a:xfrm>
          <a:prstGeom prst="rect">
            <a:avLst/>
          </a:prstGeom>
        </p:spPr>
        <p:txBody>
          <a:bodyPr vert="horz" lIns="91440" tIns="45720" rIns="91440" bIns="45720" rtlCol="0" anchor="ctr"/>
          <a:lstStyle>
            <a:lvl1pPr algn="r">
              <a:defRPr sz="1200">
                <a:solidFill>
                  <a:srgbClr val="A6A6A6"/>
                </a:solidFill>
              </a:defRPr>
            </a:lvl1pPr>
          </a:lstStyle>
          <a:p>
            <a:fld id="{7F5CE407-6216-4202-80E4-A30DC2F709B2}" type="slidenum">
              <a:rPr lang="en-US" smtClean="0"/>
              <a:pPr/>
              <a:t>‹#›</a:t>
            </a:fld>
            <a:endParaRPr lang="en-US" dirty="0"/>
          </a:p>
        </p:txBody>
      </p:sp>
      <p:sp>
        <p:nvSpPr>
          <p:cNvPr id="4" name="Date Placeholder"/>
          <p:cNvSpPr>
            <a:spLocks noGrp="1"/>
          </p:cNvSpPr>
          <p:nvPr>
            <p:ph type="dt" sz="half" idx="2"/>
          </p:nvPr>
        </p:nvSpPr>
        <p:spPr>
          <a:xfrm>
            <a:off x="7488103" y="6319467"/>
            <a:ext cx="1327120" cy="365125"/>
          </a:xfrm>
          <a:prstGeom prst="rect">
            <a:avLst/>
          </a:prstGeom>
        </p:spPr>
        <p:txBody>
          <a:bodyPr vert="horz" lIns="91440" tIns="45720" rIns="91440" bIns="45720" rtlCol="0" anchor="ctr"/>
          <a:lstStyle>
            <a:lvl1pPr algn="r">
              <a:defRPr sz="1000">
                <a:solidFill>
                  <a:srgbClr val="A6A6A6"/>
                </a:solidFill>
              </a:defRPr>
            </a:lvl1pPr>
          </a:lstStyle>
          <a:p>
            <a:fld id="{B01F9CA3-105E-4857-9057-6DB6197DA786}" type="datetimeFigureOut">
              <a:rPr lang="en-US" smtClean="0"/>
              <a:pPr/>
              <a:t>11/3/2016</a:t>
            </a:fld>
            <a:endParaRPr lang="en-US"/>
          </a:p>
        </p:txBody>
      </p:sp>
      <p:pic>
        <p:nvPicPr>
          <p:cNvPr id="7" name="Wintellect Logo"/>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0779922" y="6210300"/>
            <a:ext cx="1154811" cy="411480"/>
          </a:xfrm>
          <a:prstGeom prst="rect">
            <a:avLst/>
          </a:prstGeom>
        </p:spPr>
      </p:pic>
      <p:sp>
        <p:nvSpPr>
          <p:cNvPr id="9" name="ConsultingTrainingText"/>
          <p:cNvSpPr txBox="1"/>
          <p:nvPr userDrawn="1"/>
        </p:nvSpPr>
        <p:spPr>
          <a:xfrm>
            <a:off x="4284133" y="6337970"/>
            <a:ext cx="3623734" cy="307777"/>
          </a:xfrm>
          <a:prstGeom prst="rect">
            <a:avLst/>
          </a:prstGeom>
          <a:noFill/>
        </p:spPr>
        <p:txBody>
          <a:bodyPr wrap="square" rtlCol="0">
            <a:spAutoFit/>
          </a:bodyPr>
          <a:lstStyle/>
          <a:p>
            <a:pPr algn="ctr"/>
            <a:r>
              <a:rPr lang="en-US" sz="1400" dirty="0">
                <a:solidFill>
                  <a:schemeClr val="bg1">
                    <a:lumMod val="75000"/>
                  </a:schemeClr>
                </a:solidFill>
                <a:latin typeface="Segoe UI" panose="020B0502040204020203" pitchFamily="34" charset="0"/>
                <a:cs typeface="Segoe UI" panose="020B0502040204020203" pitchFamily="34" charset="0"/>
              </a:rPr>
              <a:t>Consulting/Training</a:t>
            </a:r>
          </a:p>
        </p:txBody>
      </p:sp>
      <p:pic>
        <p:nvPicPr>
          <p:cNvPr id="10" name="NOW Logo"/>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65817" y="6210299"/>
            <a:ext cx="1127083" cy="416647"/>
          </a:xfrm>
          <a:prstGeom prst="rect">
            <a:avLst/>
          </a:prstGeom>
        </p:spPr>
      </p:pic>
      <p:sp>
        <p:nvSpPr>
          <p:cNvPr id="3" name="Content"/>
          <p:cNvSpPr>
            <a:spLocks noGrp="1"/>
          </p:cNvSpPr>
          <p:nvPr>
            <p:ph type="body" idx="1"/>
          </p:nvPr>
        </p:nvSpPr>
        <p:spPr>
          <a:xfrm>
            <a:off x="253040" y="1335654"/>
            <a:ext cx="11681693" cy="460794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p:cNvSpPr>
            <a:spLocks noGrp="1"/>
          </p:cNvSpPr>
          <p:nvPr>
            <p:ph type="title"/>
          </p:nvPr>
        </p:nvSpPr>
        <p:spPr>
          <a:xfrm>
            <a:off x="253040" y="107576"/>
            <a:ext cx="11681693" cy="1228078"/>
          </a:xfrm>
          <a:prstGeom prst="rect">
            <a:avLst/>
          </a:prstGeom>
        </p:spPr>
        <p:txBody>
          <a:bodyPr vert="horz" lIns="91440" tIns="45720" rIns="91440" bIns="45720" rtlCol="0" anchor="ctr" anchorCtr="0">
            <a:noAutofit/>
          </a:bodyPr>
          <a:lstStyle/>
          <a:p>
            <a:r>
              <a:rPr lang="en-US" dirty="0"/>
              <a:t>Click to edit Master title style</a:t>
            </a:r>
            <a:endParaRPr dirty="0"/>
          </a:p>
        </p:txBody>
      </p:sp>
    </p:spTree>
    <p:extLst>
      <p:ext uri="{BB962C8B-B14F-4D97-AF65-F5344CB8AC3E}">
        <p14:creationId xmlns:p14="http://schemas.microsoft.com/office/powerpoint/2010/main" val="2159264551"/>
      </p:ext>
    </p:extLst>
  </p:cSld>
  <p:clrMap bg1="lt1" tx1="dk1" bg2="lt2" tx2="dk2" accent1="accent1" accent2="accent2" accent3="accent3" accent4="accent4" accent5="accent5" accent6="accent6" hlink="hlink" folHlink="folHlink"/>
  <p:sldLayoutIdLst>
    <p:sldLayoutId id="2147483685" r:id="rId1"/>
    <p:sldLayoutId id="2147483694" r:id="rId2"/>
    <p:sldLayoutId id="2147483683" r:id="rId3"/>
    <p:sldLayoutId id="2147483686" r:id="rId4"/>
    <p:sldLayoutId id="2147483699" r:id="rId5"/>
  </p:sldLayoutIdLst>
  <p:txStyles>
    <p:titleStyle>
      <a:lvl1pPr algn="l" defTabSz="914354" rtl="0" eaLnBrk="1" latinLnBrk="0" hangingPunct="1">
        <a:spcBef>
          <a:spcPct val="0"/>
        </a:spcBef>
        <a:buNone/>
        <a:defRPr sz="4000" b="0" kern="1200">
          <a:solidFill>
            <a:schemeClr val="tx1"/>
          </a:solidFill>
          <a:latin typeface="Segoe UI" panose="020B0502040204020203" pitchFamily="34" charset="0"/>
          <a:ea typeface="+mj-ea"/>
          <a:cs typeface="Segoe UI" panose="020B0502040204020203" pitchFamily="34" charset="0"/>
        </a:defRPr>
      </a:lvl1pPr>
    </p:titleStyle>
    <p:bodyStyle>
      <a:lvl1pPr marL="349234" indent="-349234" algn="l" defTabSz="914354" rtl="0" eaLnBrk="1" latinLnBrk="0" hangingPunct="1">
        <a:spcBef>
          <a:spcPts val="0"/>
        </a:spcBef>
        <a:spcAft>
          <a:spcPts val="1200"/>
        </a:spcAft>
        <a:buClr>
          <a:schemeClr val="tx1"/>
        </a:buClr>
        <a:buSzPct val="110000"/>
        <a:buFont typeface="Wingdings 2" pitchFamily="18" charset="2"/>
        <a:buChar char=""/>
        <a:defRPr sz="2800" kern="1200">
          <a:solidFill>
            <a:schemeClr val="accent1"/>
          </a:solidFill>
          <a:latin typeface="Segoe UI"/>
          <a:ea typeface="+mn-ea"/>
          <a:cs typeface="Segoe UI"/>
        </a:defRPr>
      </a:lvl1pPr>
      <a:lvl2pPr marL="685766" indent="-336534" algn="l" defTabSz="914354" rtl="0" eaLnBrk="1" latinLnBrk="0" hangingPunct="1">
        <a:spcBef>
          <a:spcPts val="0"/>
        </a:spcBef>
        <a:spcAft>
          <a:spcPts val="1200"/>
        </a:spcAft>
        <a:buClr>
          <a:schemeClr val="tx1"/>
        </a:buClr>
        <a:buSzPct val="110000"/>
        <a:buFont typeface="Wingdings 2" pitchFamily="18" charset="2"/>
        <a:buChar char=""/>
        <a:defRPr sz="2400" kern="1200">
          <a:solidFill>
            <a:schemeClr val="accent1"/>
          </a:solidFill>
          <a:latin typeface="Segoe UI"/>
          <a:ea typeface="+mn-ea"/>
          <a:cs typeface="Segoe UI"/>
        </a:defRPr>
      </a:lvl2pPr>
      <a:lvl3pPr marL="968326" indent="-282561" algn="l" defTabSz="914354" rtl="0" eaLnBrk="1" latinLnBrk="0" hangingPunct="1">
        <a:spcBef>
          <a:spcPts val="0"/>
        </a:spcBef>
        <a:spcAft>
          <a:spcPts val="1200"/>
        </a:spcAft>
        <a:buClr>
          <a:schemeClr val="tx1"/>
        </a:buClr>
        <a:buSzPct val="110000"/>
        <a:buFont typeface="Wingdings 2" pitchFamily="18" charset="2"/>
        <a:buChar char=""/>
        <a:defRPr sz="1800" kern="1200">
          <a:solidFill>
            <a:schemeClr val="accent1"/>
          </a:solidFill>
          <a:latin typeface="Segoe UI"/>
          <a:ea typeface="+mn-ea"/>
          <a:cs typeface="Segoe UI"/>
        </a:defRPr>
      </a:lvl3pPr>
      <a:lvl4pPr marL="1263587" indent="-295259" algn="l" defTabSz="914354" rtl="0" eaLnBrk="1" latinLnBrk="0" hangingPunct="1">
        <a:spcBef>
          <a:spcPts val="0"/>
        </a:spcBef>
        <a:spcAft>
          <a:spcPts val="1200"/>
        </a:spcAft>
        <a:buClr>
          <a:schemeClr val="tx1"/>
        </a:buClr>
        <a:buSzPct val="110000"/>
        <a:buFont typeface="Wingdings 2" pitchFamily="18" charset="2"/>
        <a:buChar char=""/>
        <a:defRPr sz="1600" kern="1200">
          <a:solidFill>
            <a:schemeClr val="accent1"/>
          </a:solidFill>
          <a:latin typeface="Segoe UI"/>
          <a:ea typeface="+mn-ea"/>
          <a:cs typeface="Segoe UI"/>
        </a:defRPr>
      </a:lvl4pPr>
      <a:lvl5pPr marL="1546148" indent="-282561" algn="l" defTabSz="914354" rtl="0" eaLnBrk="1" latinLnBrk="0" hangingPunct="1">
        <a:spcBef>
          <a:spcPts val="0"/>
        </a:spcBef>
        <a:spcAft>
          <a:spcPts val="1200"/>
        </a:spcAft>
        <a:buClr>
          <a:schemeClr val="tx1"/>
        </a:buClr>
        <a:buSzPct val="110000"/>
        <a:buFont typeface="Wingdings 2" pitchFamily="18" charset="2"/>
        <a:buChar char=""/>
        <a:defRPr sz="1400" kern="1200">
          <a:solidFill>
            <a:schemeClr val="accent1"/>
          </a:solidFill>
          <a:latin typeface="Segoe UI"/>
          <a:ea typeface="+mn-ea"/>
          <a:cs typeface="Segoe UI"/>
        </a:defRPr>
      </a:lvl5pPr>
      <a:lvl6pPr marL="1828709"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619"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593"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091"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84">
          <p15:clr>
            <a:srgbClr val="F26B43"/>
          </p15:clr>
        </p15:guide>
        <p15:guide id="2" pos="3840">
          <p15:clr>
            <a:srgbClr val="F26B43"/>
          </p15:clr>
        </p15:guide>
        <p15:guide id="3" orient="horz" pos="4176" userDrawn="1">
          <p15:clr>
            <a:srgbClr val="F26B43"/>
          </p15:clr>
        </p15:guide>
        <p15:guide id="4" orient="horz" pos="391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927098"/>
      </p:ext>
    </p:extLst>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en-us/pricing/details/hdinsight/"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en-us/services/data-lake-store/" TargetMode="External"/><Relationship Id="rId2" Type="http://schemas.openxmlformats.org/officeDocument/2006/relationships/hyperlink" Target="https://azure.microsoft.com/en-us/services/data-lake-analytics/" TargetMode="External"/><Relationship Id="rId1" Type="http://schemas.openxmlformats.org/officeDocument/2006/relationships/slideLayout" Target="../slideLayouts/slideLayout6.xml"/><Relationship Id="rId6" Type="http://schemas.openxmlformats.org/officeDocument/2006/relationships/hyperlink" Target="http://azure.github.io/AzureDataLake/" TargetMode="External"/><Relationship Id="rId5" Type="http://schemas.openxmlformats.org/officeDocument/2006/relationships/hyperlink" Target="http://usql.io/" TargetMode="External"/><Relationship Id="rId4" Type="http://schemas.openxmlformats.org/officeDocument/2006/relationships/hyperlink" Target="https://azure.microsoft.com/en-us/services/hdinsigh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hor Information Block"/>
          <p:cNvSpPr>
            <a:spLocks noGrp="1"/>
          </p:cNvSpPr>
          <p:nvPr>
            <p:ph type="body" sz="quarter" idx="11"/>
          </p:nvPr>
        </p:nvSpPr>
        <p:spPr>
          <a:xfrm>
            <a:off x="1215955" y="4483100"/>
            <a:ext cx="7272444" cy="1551940"/>
          </a:xfrm>
        </p:spPr>
        <p:txBody>
          <a:bodyPr>
            <a:normAutofit/>
          </a:bodyPr>
          <a:lstStyle/>
          <a:p>
            <a:r>
              <a:rPr lang="en-US" i="1" dirty="0"/>
              <a:t>Josh Lane</a:t>
            </a:r>
          </a:p>
          <a:p>
            <a:r>
              <a:rPr lang="en-US" i="1" dirty="0"/>
              <a:t>Principal Architect, Wintellect</a:t>
            </a:r>
          </a:p>
          <a:p>
            <a:endParaRPr lang="en-US" i="1" dirty="0"/>
          </a:p>
          <a:p>
            <a:r>
              <a:rPr lang="en-US" i="1" dirty="0"/>
              <a:t>https://github.com/jplane/data-lake-webinar</a:t>
            </a:r>
          </a:p>
        </p:txBody>
      </p:sp>
      <p:sp>
        <p:nvSpPr>
          <p:cNvPr id="3" name="Title"/>
          <p:cNvSpPr>
            <a:spLocks noGrp="1"/>
          </p:cNvSpPr>
          <p:nvPr>
            <p:ph type="ctrTitle"/>
          </p:nvPr>
        </p:nvSpPr>
        <p:spPr/>
        <p:txBody>
          <a:bodyPr/>
          <a:lstStyle/>
          <a:p>
            <a:r>
              <a:rPr lang="en-US" dirty="0"/>
              <a:t>An Introduction to Azure Data Lake</a:t>
            </a:r>
            <a:br>
              <a:rPr lang="en-US" dirty="0"/>
            </a:br>
            <a:endParaRPr lang="en-US" sz="2400" dirty="0"/>
          </a:p>
        </p:txBody>
      </p:sp>
    </p:spTree>
    <p:extLst>
      <p:ext uri="{BB962C8B-B14F-4D97-AF65-F5344CB8AC3E}">
        <p14:creationId xmlns:p14="http://schemas.microsoft.com/office/powerpoint/2010/main" val="526143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lstStyle/>
          <a:p>
            <a:r>
              <a:rPr lang="en-US" sz="3200" dirty="0"/>
              <a:t>Low-barrier alternative (or complement) to HDInsight and Hadoop ecosystem</a:t>
            </a:r>
          </a:p>
          <a:p>
            <a:r>
              <a:rPr lang="en-US" sz="3200" dirty="0"/>
              <a:t>Scales dynamically to match data size and query complexity</a:t>
            </a:r>
          </a:p>
          <a:p>
            <a:r>
              <a:rPr lang="en-US" sz="3200" dirty="0"/>
              <a:t>Built on Apache YARN</a:t>
            </a:r>
          </a:p>
          <a:p>
            <a:r>
              <a:rPr lang="en-US" sz="3200" dirty="0"/>
              <a:t>Unit of interaction is an analytics job</a:t>
            </a:r>
          </a:p>
          <a:p>
            <a:pPr lvl="1"/>
            <a:r>
              <a:rPr lang="en-US" sz="2800" dirty="0"/>
              <a:t>Elastic infrastructure management is abstracted away</a:t>
            </a:r>
          </a:p>
          <a:p>
            <a:r>
              <a:rPr lang="en-US" sz="3200" dirty="0"/>
              <a:t>U-SQL… query language rooted in SQL and C#</a:t>
            </a:r>
            <a:endParaRPr lang="en-US" dirty="0"/>
          </a:p>
        </p:txBody>
      </p:sp>
      <p:sp>
        <p:nvSpPr>
          <p:cNvPr id="4" name="Title 3"/>
          <p:cNvSpPr>
            <a:spLocks noGrp="1"/>
          </p:cNvSpPr>
          <p:nvPr>
            <p:ph type="title"/>
          </p:nvPr>
        </p:nvSpPr>
        <p:spPr/>
        <p:txBody>
          <a:bodyPr/>
          <a:lstStyle/>
          <a:p>
            <a:r>
              <a:rPr lang="en-US" dirty="0"/>
              <a:t>Data Lake Analytics</a:t>
            </a:r>
          </a:p>
        </p:txBody>
      </p:sp>
    </p:spTree>
    <p:extLst>
      <p:ext uri="{BB962C8B-B14F-4D97-AF65-F5344CB8AC3E}">
        <p14:creationId xmlns:p14="http://schemas.microsoft.com/office/powerpoint/2010/main" val="3127111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lstStyle/>
          <a:p>
            <a:r>
              <a:rPr lang="en-US" dirty="0"/>
              <a:t>Based on SQL and C#</a:t>
            </a:r>
          </a:p>
          <a:p>
            <a:pPr lvl="1"/>
            <a:r>
              <a:rPr lang="en-US" dirty="0"/>
              <a:t>C# expressions and types</a:t>
            </a:r>
          </a:p>
          <a:p>
            <a:pPr lvl="1"/>
            <a:r>
              <a:rPr lang="en-US" dirty="0"/>
              <a:t>Tables, views, window functions, etc.</a:t>
            </a:r>
          </a:p>
          <a:p>
            <a:pPr lvl="1"/>
            <a:r>
              <a:rPr lang="en-US" dirty="0"/>
              <a:t>User-defined functions/operators/aggregators in C#</a:t>
            </a:r>
          </a:p>
          <a:p>
            <a:r>
              <a:rPr lang="en-US" dirty="0"/>
              <a:t>Typical job</a:t>
            </a:r>
          </a:p>
          <a:p>
            <a:pPr marL="974587" lvl="1" indent="-514350">
              <a:buFont typeface="+mj-lt"/>
              <a:buAutoNum type="arabicPeriod"/>
            </a:pPr>
            <a:r>
              <a:rPr lang="en-US" dirty="0"/>
              <a:t>Read data from named file/table/federated source</a:t>
            </a:r>
          </a:p>
          <a:p>
            <a:pPr marL="974587" lvl="1" indent="-514350">
              <a:buFont typeface="+mj-lt"/>
              <a:buAutoNum type="arabicPeriod"/>
            </a:pPr>
            <a:r>
              <a:rPr lang="en-US" dirty="0"/>
              <a:t>Transform </a:t>
            </a:r>
            <a:r>
              <a:rPr lang="en-US" dirty="0" err="1"/>
              <a:t>rowset</a:t>
            </a:r>
            <a:r>
              <a:rPr lang="en-US" dirty="0"/>
              <a:t> in an ordered pipeline</a:t>
            </a:r>
          </a:p>
          <a:p>
            <a:pPr marL="974587" lvl="1" indent="-514350">
              <a:buFont typeface="+mj-lt"/>
              <a:buAutoNum type="arabicPeriod"/>
            </a:pPr>
            <a:r>
              <a:rPr lang="en-US" dirty="0"/>
              <a:t>Output </a:t>
            </a:r>
            <a:r>
              <a:rPr lang="en-US" dirty="0" err="1"/>
              <a:t>rowset</a:t>
            </a:r>
            <a:r>
              <a:rPr lang="en-US" dirty="0"/>
              <a:t> to named table or file</a:t>
            </a:r>
          </a:p>
        </p:txBody>
      </p:sp>
      <p:sp>
        <p:nvSpPr>
          <p:cNvPr id="4" name="Title 3"/>
          <p:cNvSpPr>
            <a:spLocks noGrp="1"/>
          </p:cNvSpPr>
          <p:nvPr>
            <p:ph type="title"/>
          </p:nvPr>
        </p:nvSpPr>
        <p:spPr/>
        <p:txBody>
          <a:bodyPr/>
          <a:lstStyle/>
          <a:p>
            <a:r>
              <a:rPr lang="en-US" dirty="0"/>
              <a:t>U-SQL</a:t>
            </a:r>
          </a:p>
        </p:txBody>
      </p:sp>
      <p:pic>
        <p:nvPicPr>
          <p:cNvPr id="6" name="Picture 5"/>
          <p:cNvPicPr>
            <a:picLocks noChangeAspect="1"/>
          </p:cNvPicPr>
          <p:nvPr/>
        </p:nvPicPr>
        <p:blipFill>
          <a:blip r:embed="rId3"/>
          <a:stretch>
            <a:fillRect/>
          </a:stretch>
        </p:blipFill>
        <p:spPr>
          <a:xfrm>
            <a:off x="6455995" y="547267"/>
            <a:ext cx="5234668" cy="2056983"/>
          </a:xfrm>
          <a:prstGeom prst="rect">
            <a:avLst/>
          </a:prstGeom>
        </p:spPr>
      </p:pic>
    </p:spTree>
    <p:extLst>
      <p:ext uri="{BB962C8B-B14F-4D97-AF65-F5344CB8AC3E}">
        <p14:creationId xmlns:p14="http://schemas.microsoft.com/office/powerpoint/2010/main" val="161956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p:cNvSpPr>
            <a:spLocks noGrp="1"/>
          </p:cNvSpPr>
          <p:nvPr>
            <p:ph type="subTitle" idx="1"/>
          </p:nvPr>
        </p:nvSpPr>
        <p:spPr>
          <a:xfrm>
            <a:off x="4933308" y="5182773"/>
            <a:ext cx="3030358" cy="620261"/>
          </a:xfrm>
        </p:spPr>
        <p:txBody>
          <a:bodyPr/>
          <a:lstStyle/>
          <a:p>
            <a:endParaRPr lang="en-US" dirty="0"/>
          </a:p>
        </p:txBody>
      </p:sp>
      <p:sp>
        <p:nvSpPr>
          <p:cNvPr id="3" name="Title"/>
          <p:cNvSpPr>
            <a:spLocks noGrp="1"/>
          </p:cNvSpPr>
          <p:nvPr>
            <p:ph type="ctrTitle"/>
          </p:nvPr>
        </p:nvSpPr>
        <p:spPr/>
        <p:txBody>
          <a:bodyPr/>
          <a:lstStyle/>
          <a:p>
            <a:r>
              <a:rPr lang="en-US" dirty="0"/>
              <a:t>Data Lake Analytics – U-SQL, Federated Queries, Power </a:t>
            </a:r>
            <a:r>
              <a:rPr lang="en-US"/>
              <a:t>BI integration</a:t>
            </a:r>
            <a:endParaRPr lang="en-US" dirty="0"/>
          </a:p>
        </p:txBody>
      </p:sp>
    </p:spTree>
    <p:extLst>
      <p:ext uri="{BB962C8B-B14F-4D97-AF65-F5344CB8AC3E}">
        <p14:creationId xmlns:p14="http://schemas.microsoft.com/office/powerpoint/2010/main" val="1328802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lstStyle/>
          <a:p>
            <a:endParaRPr lang="en-US" dirty="0"/>
          </a:p>
        </p:txBody>
      </p:sp>
      <p:sp>
        <p:nvSpPr>
          <p:cNvPr id="4" name="Title 3"/>
          <p:cNvSpPr>
            <a:spLocks noGrp="1"/>
          </p:cNvSpPr>
          <p:nvPr>
            <p:ph type="title"/>
          </p:nvPr>
        </p:nvSpPr>
        <p:spPr/>
        <p:txBody>
          <a:bodyPr/>
          <a:lstStyle/>
          <a:p>
            <a:r>
              <a:rPr lang="en-US" dirty="0"/>
              <a:t>Azure Ecosystem Integration</a:t>
            </a:r>
          </a:p>
        </p:txBody>
      </p:sp>
      <p:pic>
        <p:nvPicPr>
          <p:cNvPr id="6" name="Picture 2" descr="https://azure.microsoft.com/svghandler/data-lake-store?width=600&amp;height=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9276" y="2990624"/>
            <a:ext cx="3171862" cy="16652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637313" y="4757058"/>
            <a:ext cx="2916696" cy="984885"/>
          </a:xfrm>
          <a:prstGeom prst="rect">
            <a:avLst/>
          </a:prstGeom>
          <a:noFill/>
        </p:spPr>
        <p:txBody>
          <a:bodyPr wrap="none" lIns="0" tIns="0" rIns="0" bIns="0" rtlCol="0">
            <a:spAutoFit/>
          </a:bodyPr>
          <a:lstStyle/>
          <a:p>
            <a:pPr>
              <a:lnSpc>
                <a:spcPct val="90000"/>
              </a:lnSpc>
              <a:spcBef>
                <a:spcPct val="20000"/>
              </a:spcBef>
              <a:buSzPct val="80000"/>
            </a:pPr>
            <a:r>
              <a:rPr lang="en-US" sz="3200" dirty="0">
                <a:gradFill>
                  <a:gsLst>
                    <a:gs pos="0">
                      <a:srgbClr val="292929">
                        <a:lumMod val="90000"/>
                        <a:lumOff val="10000"/>
                      </a:srgbClr>
                    </a:gs>
                    <a:gs pos="86000">
                      <a:srgbClr val="292929">
                        <a:lumMod val="90000"/>
                        <a:lumOff val="10000"/>
                      </a:srgbClr>
                    </a:gs>
                  </a:gsLst>
                  <a:lin ang="5400000" scaled="0"/>
                </a:gradFill>
              </a:rPr>
              <a:t>Azure Data Lake</a:t>
            </a:r>
          </a:p>
          <a:p>
            <a:pPr>
              <a:lnSpc>
                <a:spcPct val="90000"/>
              </a:lnSpc>
              <a:spcBef>
                <a:spcPct val="20000"/>
              </a:spcBef>
              <a:buSzPct val="80000"/>
            </a:pPr>
            <a:endParaRPr lang="en-US" sz="3200" dirty="0">
              <a:gradFill>
                <a:gsLst>
                  <a:gs pos="0">
                    <a:srgbClr val="292929">
                      <a:lumMod val="90000"/>
                      <a:lumOff val="10000"/>
                    </a:srgbClr>
                  </a:gs>
                  <a:gs pos="86000">
                    <a:srgbClr val="292929">
                      <a:lumMod val="90000"/>
                      <a:lumOff val="10000"/>
                    </a:srgbClr>
                  </a:gs>
                </a:gsLst>
                <a:lin ang="5400000" scaled="0"/>
              </a:gradFill>
            </a:endParaRPr>
          </a:p>
        </p:txBody>
      </p:sp>
      <p:pic>
        <p:nvPicPr>
          <p:cNvPr id="8"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5307" y="1514002"/>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9954" y="1780607"/>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s://azure.microsoft.com/svghandler/sql-database?width=600&amp;height=3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2136" y="2318109"/>
            <a:ext cx="1015637" cy="53321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azure.microsoft.com/svghandler/data-factory?width=600&amp;height=31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6437" y="4026122"/>
            <a:ext cx="1760311" cy="92416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https://azure.microsoft.com/svghandler/stream-analytics?width=600&amp;height=31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09546" y="4899130"/>
            <a:ext cx="1890304" cy="99241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https://powerbicdn.azureedge.net/cvt-9c2cd5d29d0bc9e643d98b23a1d6558dc602e848e1df0f66547e74c3725e258f/pictures/pages/dashboard-powerbi.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70323" y="678560"/>
            <a:ext cx="2104366" cy="139998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https://azure.microsoft.com/svghandler/data-catalog?width=600&amp;height=3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80066" y="3052835"/>
            <a:ext cx="2742595" cy="143986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https://azure.microsoft.com/svghandler/active-directory?width=600&amp;height=3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17372" y="5135153"/>
            <a:ext cx="2143470" cy="1125322"/>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p:cNvCxnSpPr/>
          <p:nvPr/>
        </p:nvCxnSpPr>
        <p:spPr>
          <a:xfrm>
            <a:off x="2449286" y="2492829"/>
            <a:ext cx="2623457" cy="838200"/>
          </a:xfrm>
          <a:prstGeom prst="line">
            <a:avLst/>
          </a:prstGeom>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949522" y="2787279"/>
            <a:ext cx="1488997"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Federated SQL</a:t>
            </a:r>
          </a:p>
        </p:txBody>
      </p:sp>
      <p:cxnSp>
        <p:nvCxnSpPr>
          <p:cNvPr id="18" name="Straight Connector 17"/>
          <p:cNvCxnSpPr/>
          <p:nvPr/>
        </p:nvCxnSpPr>
        <p:spPr>
          <a:xfrm flipV="1">
            <a:off x="2699657" y="4257834"/>
            <a:ext cx="2302512" cy="439542"/>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023401" y="4353269"/>
            <a:ext cx="1232966"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Data Import</a:t>
            </a:r>
          </a:p>
        </p:txBody>
      </p:sp>
      <p:cxnSp>
        <p:nvCxnSpPr>
          <p:cNvPr id="20" name="Straight Connector 19"/>
          <p:cNvCxnSpPr/>
          <p:nvPr/>
        </p:nvCxnSpPr>
        <p:spPr>
          <a:xfrm flipV="1">
            <a:off x="6803571" y="2014667"/>
            <a:ext cx="2438401" cy="1021911"/>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7554009" y="2346891"/>
            <a:ext cx="1275990"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Visualization</a:t>
            </a:r>
          </a:p>
        </p:txBody>
      </p:sp>
      <p:cxnSp>
        <p:nvCxnSpPr>
          <p:cNvPr id="22" name="Straight Connector 21"/>
          <p:cNvCxnSpPr/>
          <p:nvPr/>
        </p:nvCxnSpPr>
        <p:spPr>
          <a:xfrm flipV="1">
            <a:off x="6971671" y="3697869"/>
            <a:ext cx="3170056" cy="209490"/>
          </a:xfrm>
          <a:prstGeom prst="line">
            <a:avLst/>
          </a:prstGeom>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7755297" y="3658060"/>
            <a:ext cx="1525931"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Data Discovery</a:t>
            </a:r>
          </a:p>
        </p:txBody>
      </p:sp>
      <p:cxnSp>
        <p:nvCxnSpPr>
          <p:cNvPr id="24" name="Straight Connector 23"/>
          <p:cNvCxnSpPr/>
          <p:nvPr/>
        </p:nvCxnSpPr>
        <p:spPr>
          <a:xfrm>
            <a:off x="7448559" y="4462686"/>
            <a:ext cx="1870250" cy="1004299"/>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8129673" y="4904690"/>
            <a:ext cx="1488997" cy="249299"/>
          </a:xfrm>
          <a:prstGeom prst="rect">
            <a:avLst/>
          </a:prstGeom>
          <a:noFill/>
        </p:spPr>
        <p:txBody>
          <a:bodyPr wrap="squar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Security</a:t>
            </a:r>
          </a:p>
        </p:txBody>
      </p:sp>
    </p:spTree>
    <p:extLst>
      <p:ext uri="{BB962C8B-B14F-4D97-AF65-F5344CB8AC3E}">
        <p14:creationId xmlns:p14="http://schemas.microsoft.com/office/powerpoint/2010/main" val="137782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3"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252413" y="1265316"/>
            <a:ext cx="11682412" cy="4594175"/>
          </a:xfrm>
        </p:spPr>
        <p:txBody>
          <a:bodyPr>
            <a:normAutofit fontScale="92500"/>
          </a:bodyPr>
          <a:lstStyle/>
          <a:p>
            <a:r>
              <a:rPr lang="en-US" dirty="0"/>
              <a:t>Data Lake Store</a:t>
            </a:r>
          </a:p>
          <a:p>
            <a:pPr lvl="1"/>
            <a:r>
              <a:rPr lang="en-US" dirty="0"/>
              <a:t>$0.04 per GB per month for storage</a:t>
            </a:r>
          </a:p>
          <a:p>
            <a:pPr lvl="1"/>
            <a:r>
              <a:rPr lang="en-US" dirty="0"/>
              <a:t>$0.07 per 1 million transactions</a:t>
            </a:r>
          </a:p>
          <a:p>
            <a:pPr lvl="1"/>
            <a:r>
              <a:rPr lang="en-US" i="1" dirty="0"/>
              <a:t>50% preview discount</a:t>
            </a:r>
          </a:p>
          <a:p>
            <a:r>
              <a:rPr lang="en-US" dirty="0"/>
              <a:t>Data Lake Analytics</a:t>
            </a:r>
          </a:p>
          <a:p>
            <a:pPr lvl="1"/>
            <a:r>
              <a:rPr lang="en-US" dirty="0"/>
              <a:t>$0.017 per ”Analytics Unit” per minute</a:t>
            </a:r>
          </a:p>
          <a:p>
            <a:pPr lvl="1"/>
            <a:r>
              <a:rPr lang="en-US" dirty="0"/>
              <a:t>$0.025 per completed job</a:t>
            </a:r>
          </a:p>
          <a:p>
            <a:pPr lvl="1"/>
            <a:r>
              <a:rPr lang="en-US" i="1" dirty="0"/>
              <a:t>50% preview discount</a:t>
            </a:r>
            <a:endParaRPr lang="en-US" dirty="0"/>
          </a:p>
          <a:p>
            <a:r>
              <a:rPr lang="en-US" dirty="0"/>
              <a:t>HDInsight - </a:t>
            </a:r>
            <a:r>
              <a:rPr lang="en-US" dirty="0">
                <a:hlinkClick r:id="rId3"/>
              </a:rPr>
              <a:t>https://azure.microsoft.com/en-us/pricing/details/hdinsight/</a:t>
            </a:r>
            <a:endParaRPr lang="en-US" dirty="0"/>
          </a:p>
        </p:txBody>
      </p:sp>
      <p:sp>
        <p:nvSpPr>
          <p:cNvPr id="5" name="Title 4"/>
          <p:cNvSpPr>
            <a:spLocks noGrp="1"/>
          </p:cNvSpPr>
          <p:nvPr>
            <p:ph type="title"/>
          </p:nvPr>
        </p:nvSpPr>
        <p:spPr/>
        <p:txBody>
          <a:bodyPr/>
          <a:lstStyle/>
          <a:p>
            <a:r>
              <a:rPr lang="en-US" dirty="0"/>
              <a:t>Pricing</a:t>
            </a:r>
          </a:p>
        </p:txBody>
      </p:sp>
    </p:spTree>
    <p:extLst>
      <p:ext uri="{BB962C8B-B14F-4D97-AF65-F5344CB8AC3E}">
        <p14:creationId xmlns:p14="http://schemas.microsoft.com/office/powerpoint/2010/main" val="1624027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2"/>
          </p:nvPr>
        </p:nvSpPr>
        <p:spPr/>
        <p:txBody>
          <a:bodyPr>
            <a:normAutofit/>
          </a:bodyPr>
          <a:lstStyle/>
          <a:p>
            <a:r>
              <a:rPr lang="en-US" sz="2600" dirty="0">
                <a:hlinkClick r:id="rId2"/>
              </a:rPr>
              <a:t>https://azure.microsoft.com/en-us/services/data-lake-analytics/</a:t>
            </a:r>
            <a:endParaRPr lang="en-US" sz="2600" dirty="0"/>
          </a:p>
          <a:p>
            <a:r>
              <a:rPr lang="en-US" sz="2600" dirty="0">
                <a:hlinkClick r:id="rId3"/>
              </a:rPr>
              <a:t>https://azure.microsoft.com/en-us/services/data-lake-store/</a:t>
            </a:r>
            <a:endParaRPr lang="en-US" sz="2600" dirty="0"/>
          </a:p>
          <a:p>
            <a:r>
              <a:rPr lang="en-US" sz="2600" dirty="0">
                <a:hlinkClick r:id="rId4"/>
              </a:rPr>
              <a:t>https://azure.microsoft.com/en-us/services/hdinsight/</a:t>
            </a:r>
            <a:endParaRPr lang="en-US" sz="2600" dirty="0"/>
          </a:p>
          <a:p>
            <a:r>
              <a:rPr lang="en-US" sz="2600" dirty="0">
                <a:hlinkClick r:id="rId5"/>
              </a:rPr>
              <a:t>http://usql.io/</a:t>
            </a:r>
            <a:endParaRPr lang="en-US" sz="2600" dirty="0"/>
          </a:p>
          <a:p>
            <a:r>
              <a:rPr lang="en-US" sz="2600" dirty="0">
                <a:hlinkClick r:id="rId6"/>
              </a:rPr>
              <a:t>http://azure.github.io/AzureDataLake/</a:t>
            </a:r>
            <a:endParaRPr lang="en-US" sz="2600" dirty="0"/>
          </a:p>
          <a:p>
            <a:endParaRPr lang="en-US" sz="2600" dirty="0"/>
          </a:p>
          <a:p>
            <a:pPr marL="0" indent="0">
              <a:buNone/>
            </a:pPr>
            <a:endParaRPr lang="en-US" sz="2600" dirty="0"/>
          </a:p>
          <a:p>
            <a:pPr marL="0" indent="0">
              <a:buNone/>
            </a:pPr>
            <a:endParaRPr lang="en-US" sz="2600" dirty="0"/>
          </a:p>
          <a:p>
            <a:pPr marL="0" indent="0">
              <a:buNone/>
            </a:pPr>
            <a:endParaRPr lang="en-US" dirty="0"/>
          </a:p>
          <a:p>
            <a:endParaRPr lang="en-US" dirty="0"/>
          </a:p>
          <a:p>
            <a:endParaRPr lang="en-US" dirty="0"/>
          </a:p>
          <a:p>
            <a:pPr marL="0" indent="0">
              <a:buNone/>
            </a:pPr>
            <a:endParaRPr lang="en-US" dirty="0"/>
          </a:p>
          <a:p>
            <a:endParaRPr lang="en-US" dirty="0"/>
          </a:p>
        </p:txBody>
      </p:sp>
      <p:sp>
        <p:nvSpPr>
          <p:cNvPr id="5" name="Title 4"/>
          <p:cNvSpPr>
            <a:spLocks noGrp="1"/>
          </p:cNvSpPr>
          <p:nvPr>
            <p:ph type="title"/>
          </p:nvPr>
        </p:nvSpPr>
        <p:spPr/>
        <p:txBody>
          <a:bodyPr/>
          <a:lstStyle/>
          <a:p>
            <a:r>
              <a:rPr lang="en-US"/>
              <a:t>References</a:t>
            </a:r>
            <a:endParaRPr lang="en-US" dirty="0"/>
          </a:p>
        </p:txBody>
      </p:sp>
    </p:spTree>
    <p:extLst>
      <p:ext uri="{BB962C8B-B14F-4D97-AF65-F5344CB8AC3E}">
        <p14:creationId xmlns:p14="http://schemas.microsoft.com/office/powerpoint/2010/main" val="154460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endParaRPr lang="en-US"/>
          </a:p>
        </p:txBody>
      </p:sp>
      <p:sp>
        <p:nvSpPr>
          <p:cNvPr id="3" name="Title 2"/>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76386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normAutofit/>
          </a:bodyPr>
          <a:lstStyle/>
          <a:p>
            <a:r>
              <a:rPr lang="en-US" dirty="0"/>
              <a:t>Principal Architect at </a:t>
            </a:r>
            <a:r>
              <a:rPr lang="en-US" dirty="0" err="1"/>
              <a:t>Wintellect</a:t>
            </a:r>
            <a:endParaRPr lang="en-US" dirty="0"/>
          </a:p>
          <a:p>
            <a:pPr lvl="1"/>
            <a:r>
              <a:rPr lang="en-US" dirty="0"/>
              <a:t>Consulting, training, content development</a:t>
            </a:r>
          </a:p>
          <a:p>
            <a:r>
              <a:rPr lang="en-US" dirty="0"/>
              <a:t>Almost 20 years as software architect and developer</a:t>
            </a:r>
          </a:p>
          <a:p>
            <a:pPr lvl="1"/>
            <a:r>
              <a:rPr lang="en-US" dirty="0"/>
              <a:t>Focused primarily on .NET, Node.js, and cloud</a:t>
            </a:r>
          </a:p>
          <a:p>
            <a:r>
              <a:rPr lang="en-US" dirty="0"/>
              <a:t>Microsoft Azure MVP</a:t>
            </a:r>
          </a:p>
          <a:p>
            <a:r>
              <a:rPr lang="en-US" dirty="0"/>
              <a:t>Azure-in-the-ATL meetup founder</a:t>
            </a:r>
          </a:p>
          <a:p>
            <a:r>
              <a:rPr lang="en-US" dirty="0"/>
              <a:t>jlane@wintellect.com</a:t>
            </a:r>
          </a:p>
          <a:p>
            <a:r>
              <a:rPr lang="en-US" dirty="0"/>
              <a:t>@</a:t>
            </a:r>
            <a:r>
              <a:rPr lang="en-US" dirty="0" err="1"/>
              <a:t>jplane</a:t>
            </a:r>
            <a:endParaRPr lang="en-US" dirty="0"/>
          </a:p>
        </p:txBody>
      </p:sp>
      <p:sp>
        <p:nvSpPr>
          <p:cNvPr id="4" name="Title 3"/>
          <p:cNvSpPr>
            <a:spLocks noGrp="1"/>
          </p:cNvSpPr>
          <p:nvPr>
            <p:ph type="title"/>
          </p:nvPr>
        </p:nvSpPr>
        <p:spPr/>
        <p:txBody>
          <a:bodyPr/>
          <a:lstStyle/>
          <a:p>
            <a:r>
              <a:rPr lang="en-US" dirty="0" err="1"/>
              <a:t>whois</a:t>
            </a:r>
            <a:r>
              <a:rPr lang="en-US" dirty="0"/>
              <a:t> </a:t>
            </a:r>
            <a:r>
              <a:rPr lang="en-US" dirty="0">
                <a:solidFill>
                  <a:srgbClr val="FF0000"/>
                </a:solidFill>
              </a:rPr>
              <a:t>Josh-Lane</a:t>
            </a:r>
          </a:p>
        </p:txBody>
      </p:sp>
    </p:spTree>
    <p:extLst>
      <p:ext uri="{BB962C8B-B14F-4D97-AF65-F5344CB8AC3E}">
        <p14:creationId xmlns:p14="http://schemas.microsoft.com/office/powerpoint/2010/main" val="112467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727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2"/>
          </p:nvPr>
        </p:nvSpPr>
        <p:spPr/>
        <p:txBody>
          <a:bodyPr>
            <a:normAutofit/>
          </a:bodyPr>
          <a:lstStyle/>
          <a:p>
            <a:endParaRPr lang="en-US" dirty="0"/>
          </a:p>
          <a:p>
            <a:pPr marL="0" indent="0">
              <a:buNone/>
            </a:pPr>
            <a:endParaRPr lang="en-US" dirty="0"/>
          </a:p>
          <a:p>
            <a:endParaRPr lang="en-US" dirty="0"/>
          </a:p>
        </p:txBody>
      </p:sp>
      <p:sp>
        <p:nvSpPr>
          <p:cNvPr id="5" name="Title 4"/>
          <p:cNvSpPr>
            <a:spLocks noGrp="1"/>
          </p:cNvSpPr>
          <p:nvPr>
            <p:ph type="title"/>
          </p:nvPr>
        </p:nvSpPr>
        <p:spPr/>
        <p:txBody>
          <a:bodyPr/>
          <a:lstStyle/>
          <a:p>
            <a:r>
              <a:rPr lang="en-US" dirty="0"/>
              <a:t>What is a “data lake”?</a:t>
            </a:r>
          </a:p>
        </p:txBody>
      </p:sp>
      <p:sp>
        <p:nvSpPr>
          <p:cNvPr id="4" name="Content Placeholder 2"/>
          <p:cNvSpPr txBox="1">
            <a:spLocks/>
          </p:cNvSpPr>
          <p:nvPr/>
        </p:nvSpPr>
        <p:spPr>
          <a:xfrm>
            <a:off x="519248" y="2456643"/>
            <a:ext cx="11151916" cy="1772280"/>
          </a:xfrm>
          <a:prstGeom prst="rect">
            <a:avLst/>
          </a:prstGeom>
        </p:spPr>
        <p:txBody>
          <a:bodyPr/>
          <a:lstStyle>
            <a:lvl1pPr marL="349234" indent="-349234" algn="l" defTabSz="914354" rtl="0" eaLnBrk="1" latinLnBrk="0" hangingPunct="1">
              <a:spcBef>
                <a:spcPts val="0"/>
              </a:spcBef>
              <a:spcAft>
                <a:spcPts val="1200"/>
              </a:spcAft>
              <a:buClr>
                <a:schemeClr val="tx1"/>
              </a:buClr>
              <a:buSzPct val="110000"/>
              <a:buFont typeface="Wingdings 2" pitchFamily="18" charset="2"/>
              <a:buChar char=""/>
              <a:defRPr sz="2800" kern="1200">
                <a:solidFill>
                  <a:schemeClr val="accent1"/>
                </a:solidFill>
                <a:latin typeface="Segoe UI"/>
                <a:ea typeface="+mn-ea"/>
                <a:cs typeface="Segoe UI"/>
              </a:defRPr>
            </a:lvl1pPr>
            <a:lvl2pPr marL="685766" indent="-336534" algn="l" defTabSz="914354" rtl="0" eaLnBrk="1" latinLnBrk="0" hangingPunct="1">
              <a:spcBef>
                <a:spcPts val="0"/>
              </a:spcBef>
              <a:spcAft>
                <a:spcPts val="1200"/>
              </a:spcAft>
              <a:buClr>
                <a:schemeClr val="tx1"/>
              </a:buClr>
              <a:buSzPct val="110000"/>
              <a:buFont typeface="Wingdings 2" pitchFamily="18" charset="2"/>
              <a:buChar char=""/>
              <a:defRPr sz="2400" kern="1200">
                <a:solidFill>
                  <a:schemeClr val="accent1"/>
                </a:solidFill>
                <a:latin typeface="Segoe UI"/>
                <a:ea typeface="+mn-ea"/>
                <a:cs typeface="Segoe UI"/>
              </a:defRPr>
            </a:lvl2pPr>
            <a:lvl3pPr marL="968326" indent="-282561" algn="l" defTabSz="914354" rtl="0" eaLnBrk="1" latinLnBrk="0" hangingPunct="1">
              <a:spcBef>
                <a:spcPts val="0"/>
              </a:spcBef>
              <a:spcAft>
                <a:spcPts val="1200"/>
              </a:spcAft>
              <a:buClr>
                <a:schemeClr val="tx1"/>
              </a:buClr>
              <a:buSzPct val="110000"/>
              <a:buFont typeface="Wingdings 2" pitchFamily="18" charset="2"/>
              <a:buChar char=""/>
              <a:defRPr sz="1800" kern="1200">
                <a:solidFill>
                  <a:schemeClr val="accent1"/>
                </a:solidFill>
                <a:latin typeface="Segoe UI"/>
                <a:ea typeface="+mn-ea"/>
                <a:cs typeface="Segoe UI"/>
              </a:defRPr>
            </a:lvl3pPr>
            <a:lvl4pPr marL="1263587" indent="-295259" algn="l" defTabSz="914354" rtl="0" eaLnBrk="1" latinLnBrk="0" hangingPunct="1">
              <a:spcBef>
                <a:spcPts val="0"/>
              </a:spcBef>
              <a:spcAft>
                <a:spcPts val="1200"/>
              </a:spcAft>
              <a:buClr>
                <a:schemeClr val="tx1"/>
              </a:buClr>
              <a:buSzPct val="110000"/>
              <a:buFont typeface="Wingdings 2" pitchFamily="18" charset="2"/>
              <a:buChar char=""/>
              <a:defRPr sz="1600" kern="1200">
                <a:solidFill>
                  <a:schemeClr val="accent1"/>
                </a:solidFill>
                <a:latin typeface="Segoe UI"/>
                <a:ea typeface="+mn-ea"/>
                <a:cs typeface="Segoe UI"/>
              </a:defRPr>
            </a:lvl4pPr>
            <a:lvl5pPr marL="1546148" indent="-282561" algn="l" defTabSz="914354" rtl="0" eaLnBrk="1" latinLnBrk="0" hangingPunct="1">
              <a:spcBef>
                <a:spcPts val="0"/>
              </a:spcBef>
              <a:spcAft>
                <a:spcPts val="1200"/>
              </a:spcAft>
              <a:buClr>
                <a:schemeClr val="tx1"/>
              </a:buClr>
              <a:buSzPct val="110000"/>
              <a:buFont typeface="Wingdings 2" pitchFamily="18" charset="2"/>
              <a:buChar char=""/>
              <a:defRPr sz="1400" kern="1200">
                <a:solidFill>
                  <a:schemeClr val="accent1"/>
                </a:solidFill>
                <a:latin typeface="Segoe UI"/>
                <a:ea typeface="+mn-ea"/>
                <a:cs typeface="Segoe UI"/>
              </a:defRPr>
            </a:lvl5pPr>
            <a:lvl6pPr marL="1828709"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619"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593" indent="-282561" algn="l" defTabSz="914354"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091" indent="-282561" algn="l" defTabSz="914354"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a:lstStyle>
          <a:p>
            <a:pPr marL="0" indent="0">
              <a:buFont typeface="Wingdings 2" pitchFamily="18" charset="2"/>
              <a:buNone/>
            </a:pPr>
            <a:r>
              <a:rPr lang="en-US" i="1"/>
              <a:t>“A single store of all data… ranging from raw data (which implies exact copy of source system data) to transformed data which is used for various forms including reporting, visualization, analytics and machine learning”</a:t>
            </a:r>
            <a:endParaRPr lang="en-US" i="1" dirty="0"/>
          </a:p>
        </p:txBody>
      </p:sp>
    </p:spTree>
    <p:extLst>
      <p:ext uri="{BB962C8B-B14F-4D97-AF65-F5344CB8AC3E}">
        <p14:creationId xmlns:p14="http://schemas.microsoft.com/office/powerpoint/2010/main" val="86528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 Pillars of Azure Data Lake</a:t>
            </a:r>
          </a:p>
        </p:txBody>
      </p:sp>
      <p:pic>
        <p:nvPicPr>
          <p:cNvPr id="12" name="Picture 2" descr="https://azure.microsoft.com/svghandler/data-lake-store?width=600&amp;height=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3707" y="2495327"/>
            <a:ext cx="3171862" cy="166522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hdinsight logo"/>
          <p:cNvPicPr>
            <a:picLocks noGrp="1" noChangeAspect="1" noChangeArrowheads="1"/>
          </p:cNvPicPr>
          <p:nvPr>
            <p:ph sz="quarter" idx="12"/>
          </p:nvPr>
        </p:nvPicPr>
        <p:blipFill>
          <a:blip r:embed="rId4">
            <a:extLst>
              <a:ext uri="{28A0092B-C50C-407E-A947-70E740481C1C}">
                <a14:useLocalDpi xmlns:a14="http://schemas.microsoft.com/office/drawing/2010/main" val="0"/>
              </a:ext>
            </a:extLst>
          </a:blip>
          <a:srcRect/>
          <a:stretch>
            <a:fillRect/>
          </a:stretch>
        </p:blipFill>
        <p:spPr bwMode="auto">
          <a:xfrm>
            <a:off x="5984921" y="1184250"/>
            <a:ext cx="1980620" cy="198724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u-sql 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7481" y="3798605"/>
            <a:ext cx="2095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https://powerbicdn.azureedge.net/cvt-9c2cd5d29d0bc9e643d98b23a1d6558dc602e848e1df0f66547e74c3725e258f/pictures/pages/dashboard-powerbi.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6802" y="1184250"/>
            <a:ext cx="2104366" cy="13999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mobile analytic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124" y="2800127"/>
            <a:ext cx="2353719" cy="146552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zure io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9694" y="4481539"/>
            <a:ext cx="2238375" cy="1762125"/>
          </a:xfrm>
          <a:prstGeom prst="rect">
            <a:avLst/>
          </a:prstGeom>
          <a:noFill/>
          <a:extLst>
            <a:ext uri="{909E8E84-426E-40DD-AFC4-6F175D3DCCD1}">
              <a14:hiddenFill xmlns:a14="http://schemas.microsoft.com/office/drawing/2010/main">
                <a:solidFill>
                  <a:srgbClr val="FFFFFF"/>
                </a:solidFill>
              </a14:hiddenFill>
            </a:ext>
          </a:extLst>
        </p:spPr>
      </p:pic>
      <p:sp>
        <p:nvSpPr>
          <p:cNvPr id="27" name="Arrow: Right 26"/>
          <p:cNvSpPr/>
          <p:nvPr/>
        </p:nvSpPr>
        <p:spPr>
          <a:xfrm rot="10800000">
            <a:off x="8186032" y="2800126"/>
            <a:ext cx="1300470" cy="11500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3" name="TextBox 32"/>
          <p:cNvSpPr txBox="1"/>
          <p:nvPr/>
        </p:nvSpPr>
        <p:spPr>
          <a:xfrm>
            <a:off x="8523072" y="4035905"/>
            <a:ext cx="626390"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Query</a:t>
            </a:r>
          </a:p>
        </p:txBody>
      </p:sp>
      <p:sp>
        <p:nvSpPr>
          <p:cNvPr id="34" name="Arrow: Right 33"/>
          <p:cNvSpPr/>
          <p:nvPr/>
        </p:nvSpPr>
        <p:spPr>
          <a:xfrm rot="10800000">
            <a:off x="3968069" y="2800126"/>
            <a:ext cx="1300470" cy="115006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5" name="TextBox 34"/>
          <p:cNvSpPr txBox="1"/>
          <p:nvPr/>
        </p:nvSpPr>
        <p:spPr>
          <a:xfrm>
            <a:off x="3987278" y="4035905"/>
            <a:ext cx="1275990"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Visualization</a:t>
            </a:r>
          </a:p>
        </p:txBody>
      </p:sp>
      <p:sp>
        <p:nvSpPr>
          <p:cNvPr id="36" name="TextBox 35"/>
          <p:cNvSpPr txBox="1"/>
          <p:nvPr/>
        </p:nvSpPr>
        <p:spPr>
          <a:xfrm>
            <a:off x="10166443" y="4257251"/>
            <a:ext cx="543418"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ADLS</a:t>
            </a:r>
          </a:p>
        </p:txBody>
      </p:sp>
      <p:sp>
        <p:nvSpPr>
          <p:cNvPr id="37" name="TextBox 36"/>
          <p:cNvSpPr txBox="1"/>
          <p:nvPr/>
        </p:nvSpPr>
        <p:spPr>
          <a:xfrm>
            <a:off x="6703522" y="5132105"/>
            <a:ext cx="575735"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ADLA</a:t>
            </a:r>
          </a:p>
        </p:txBody>
      </p:sp>
      <p:sp>
        <p:nvSpPr>
          <p:cNvPr id="38" name="TextBox 37"/>
          <p:cNvSpPr txBox="1"/>
          <p:nvPr/>
        </p:nvSpPr>
        <p:spPr>
          <a:xfrm>
            <a:off x="6310143" y="2922195"/>
            <a:ext cx="1014701" cy="249299"/>
          </a:xfrm>
          <a:prstGeom prst="rect">
            <a:avLst/>
          </a:prstGeom>
          <a:noFill/>
        </p:spPr>
        <p:txBody>
          <a:bodyPr wrap="none" lIns="0" tIns="0" rIns="0" bIns="0" rtlCol="0">
            <a:spAutoFit/>
          </a:bodyPr>
          <a:lstStyle/>
          <a:p>
            <a:pPr>
              <a:lnSpc>
                <a:spcPct val="90000"/>
              </a:lnSpc>
              <a:spcBef>
                <a:spcPct val="20000"/>
              </a:spcBef>
              <a:buSzPct val="80000"/>
            </a:pPr>
            <a:r>
              <a:rPr lang="en-US" dirty="0">
                <a:gradFill>
                  <a:gsLst>
                    <a:gs pos="0">
                      <a:srgbClr val="292929">
                        <a:lumMod val="90000"/>
                        <a:lumOff val="10000"/>
                      </a:srgbClr>
                    </a:gs>
                    <a:gs pos="86000">
                      <a:srgbClr val="292929">
                        <a:lumMod val="90000"/>
                        <a:lumOff val="10000"/>
                      </a:srgbClr>
                    </a:gs>
                  </a:gsLst>
                  <a:lin ang="5400000" scaled="0"/>
                </a:gradFill>
              </a:rPr>
              <a:t>HDInsight</a:t>
            </a:r>
          </a:p>
        </p:txBody>
      </p:sp>
    </p:spTree>
    <p:extLst>
      <p:ext uri="{BB962C8B-B14F-4D97-AF65-F5344CB8AC3E}">
        <p14:creationId xmlns:p14="http://schemas.microsoft.com/office/powerpoint/2010/main" val="222482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nodeType="withEffect">
                                  <p:stCondLst>
                                    <p:cond delay="0"/>
                                  </p:stCondLst>
                                  <p:childTnLst>
                                    <p:set>
                                      <p:cBhvr>
                                        <p:cTn id="23" dur="1" fill="hold">
                                          <p:stCondLst>
                                            <p:cond delay="0"/>
                                          </p:stCondLst>
                                        </p:cTn>
                                        <p:tgtEl>
                                          <p:spTgt spid="1028"/>
                                        </p:tgtEl>
                                        <p:attrNameLst>
                                          <p:attrName>style.visibility</p:attrName>
                                        </p:attrNameLst>
                                      </p:cBhvr>
                                      <p:to>
                                        <p:strVal val="visible"/>
                                      </p:to>
                                    </p:set>
                                    <p:animEffect transition="in" filter="fade">
                                      <p:cBhvr>
                                        <p:cTn id="24" dur="500"/>
                                        <p:tgtEl>
                                          <p:spTgt spid="10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fade">
                                      <p:cBhvr>
                                        <p:cTn id="27" dur="500"/>
                                        <p:tgtEl>
                                          <p:spTgt spid="38"/>
                                        </p:tgtEl>
                                      </p:cBhvr>
                                    </p:animEffect>
                                  </p:childTnLst>
                                </p:cTn>
                              </p:par>
                              <p:par>
                                <p:cTn id="28" presetID="10" presetClass="entr" presetSubtype="0" fill="hold" nodeType="with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nodeType="withEffect">
                                  <p:stCondLst>
                                    <p:cond delay="0"/>
                                  </p:stCondLst>
                                  <p:childTnLst>
                                    <p:set>
                                      <p:cBhvr>
                                        <p:cTn id="40" dur="1" fill="hold">
                                          <p:stCondLst>
                                            <p:cond delay="0"/>
                                          </p:stCondLst>
                                        </p:cTn>
                                        <p:tgtEl>
                                          <p:spTgt spid="1032"/>
                                        </p:tgtEl>
                                        <p:attrNameLst>
                                          <p:attrName>style.visibility</p:attrName>
                                        </p:attrNameLst>
                                      </p:cBhvr>
                                      <p:to>
                                        <p:strVal val="visible"/>
                                      </p:to>
                                    </p:set>
                                    <p:animEffect transition="in" filter="fade">
                                      <p:cBhvr>
                                        <p:cTn id="41" dur="500"/>
                                        <p:tgtEl>
                                          <p:spTgt spid="1032"/>
                                        </p:tgtEl>
                                      </p:cBhvr>
                                    </p:animEffect>
                                  </p:childTnLst>
                                </p:cTn>
                              </p:par>
                              <p:par>
                                <p:cTn id="42" presetID="10" presetClass="entr" presetSubtype="0" fill="hold" nodeType="withEffect">
                                  <p:stCondLst>
                                    <p:cond delay="0"/>
                                  </p:stCondLst>
                                  <p:childTnLst>
                                    <p:set>
                                      <p:cBhvr>
                                        <p:cTn id="43" dur="1" fill="hold">
                                          <p:stCondLst>
                                            <p:cond delay="0"/>
                                          </p:stCondLst>
                                        </p:cTn>
                                        <p:tgtEl>
                                          <p:spTgt spid="1030"/>
                                        </p:tgtEl>
                                        <p:attrNameLst>
                                          <p:attrName>style.visibility</p:attrName>
                                        </p:attrNameLst>
                                      </p:cBhvr>
                                      <p:to>
                                        <p:strVal val="visible"/>
                                      </p:to>
                                    </p:set>
                                    <p:animEffect transition="in" filter="fade">
                                      <p:cBhvr>
                                        <p:cTn id="44" dur="500"/>
                                        <p:tgtEl>
                                          <p:spTgt spid="1030"/>
                                        </p:tgtEl>
                                      </p:cBhvr>
                                    </p:animEffect>
                                  </p:childTnLst>
                                </p:cTn>
                              </p:par>
                              <p:par>
                                <p:cTn id="45" presetID="10"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3" grpId="0"/>
      <p:bldP spid="34" grpId="0" animBg="1"/>
      <p:bldP spid="35" grpId="0"/>
      <p:bldP spid="36" grpId="0"/>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normAutofit fontScale="85000" lnSpcReduction="10000"/>
          </a:bodyPr>
          <a:lstStyle/>
          <a:p>
            <a:pPr lvl="0"/>
            <a:r>
              <a:rPr lang="en-US" sz="3200" dirty="0"/>
              <a:t>Comprehensive, cloud-based big data storage </a:t>
            </a:r>
            <a:r>
              <a:rPr lang="en-US" sz="3200" b="1" dirty="0"/>
              <a:t>and</a:t>
            </a:r>
            <a:r>
              <a:rPr lang="en-US" sz="3200" dirty="0"/>
              <a:t> analytics platform</a:t>
            </a:r>
          </a:p>
          <a:p>
            <a:r>
              <a:rPr lang="en-US" sz="3200" dirty="0"/>
              <a:t>Purpose-built from real-world experiences</a:t>
            </a:r>
          </a:p>
          <a:p>
            <a:pPr lvl="1"/>
            <a:r>
              <a:rPr lang="en-US" sz="2800" dirty="0"/>
              <a:t>Office 365, Skype, Bing, etc.</a:t>
            </a:r>
          </a:p>
          <a:p>
            <a:r>
              <a:rPr lang="en-US" sz="3200" dirty="0"/>
              <a:t>Leverage existing skills and technologies</a:t>
            </a:r>
          </a:p>
          <a:p>
            <a:r>
              <a:rPr lang="en-US" sz="3200" dirty="0"/>
              <a:t>Benefits of an Azure-hosted service</a:t>
            </a:r>
          </a:p>
          <a:p>
            <a:pPr lvl="1"/>
            <a:r>
              <a:rPr lang="en-US" sz="2800" dirty="0"/>
              <a:t>Elastic, dynamically provisioned compute resources for varying query needs</a:t>
            </a:r>
          </a:p>
          <a:p>
            <a:pPr lvl="1"/>
            <a:r>
              <a:rPr lang="en-US" sz="2800" dirty="0"/>
              <a:t>Infinite storage capacity</a:t>
            </a:r>
          </a:p>
          <a:p>
            <a:pPr lvl="1"/>
            <a:r>
              <a:rPr lang="en-US" sz="2800" dirty="0"/>
              <a:t>Focus on extracting meaning from data, not on infrastructure</a:t>
            </a:r>
          </a:p>
          <a:p>
            <a:endParaRPr lang="en-US" dirty="0"/>
          </a:p>
        </p:txBody>
      </p:sp>
      <p:sp>
        <p:nvSpPr>
          <p:cNvPr id="4" name="Title 3"/>
          <p:cNvSpPr>
            <a:spLocks noGrp="1"/>
          </p:cNvSpPr>
          <p:nvPr>
            <p:ph type="title"/>
          </p:nvPr>
        </p:nvSpPr>
        <p:spPr/>
        <p:txBody>
          <a:bodyPr/>
          <a:lstStyle/>
          <a:p>
            <a:r>
              <a:rPr lang="en-US" dirty="0"/>
              <a:t>What is Azure Data Lake?</a:t>
            </a:r>
          </a:p>
        </p:txBody>
      </p:sp>
    </p:spTree>
    <p:extLst>
      <p:ext uri="{BB962C8B-B14F-4D97-AF65-F5344CB8AC3E}">
        <p14:creationId xmlns:p14="http://schemas.microsoft.com/office/powerpoint/2010/main" val="7124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normAutofit lnSpcReduction="10000"/>
          </a:bodyPr>
          <a:lstStyle/>
          <a:p>
            <a:r>
              <a:rPr lang="en-US" sz="3200" dirty="0"/>
              <a:t>HDFS-as-a-service</a:t>
            </a:r>
          </a:p>
          <a:p>
            <a:r>
              <a:rPr lang="en-US" sz="3200" dirty="0"/>
              <a:t>Durable, redundant storage</a:t>
            </a:r>
          </a:p>
          <a:p>
            <a:r>
              <a:rPr lang="en-US" sz="3200" dirty="0"/>
              <a:t>A variety of data scenarios</a:t>
            </a:r>
          </a:p>
          <a:p>
            <a:pPr lvl="1"/>
            <a:r>
              <a:rPr lang="en-US" sz="2800" dirty="0"/>
              <a:t>Unlimited capacity</a:t>
            </a:r>
          </a:p>
          <a:p>
            <a:pPr lvl="1"/>
            <a:r>
              <a:rPr lang="en-US" sz="2800" dirty="0"/>
              <a:t>High-volume + low-latency (</a:t>
            </a:r>
            <a:r>
              <a:rPr lang="en-US" sz="2800" dirty="0" err="1"/>
              <a:t>IoT</a:t>
            </a:r>
            <a:r>
              <a:rPr lang="en-US" sz="2800" dirty="0"/>
              <a:t>, etc.)</a:t>
            </a:r>
          </a:p>
          <a:p>
            <a:pPr lvl="1"/>
            <a:r>
              <a:rPr lang="en-US" sz="2800" dirty="0"/>
              <a:t>High throughput (massively parallel query)</a:t>
            </a:r>
          </a:p>
          <a:p>
            <a:r>
              <a:rPr lang="en-US" sz="3200" dirty="0"/>
              <a:t>Store data in its native format</a:t>
            </a:r>
          </a:p>
          <a:p>
            <a:pPr lvl="1"/>
            <a:r>
              <a:rPr lang="en-US" sz="2800" dirty="0"/>
              <a:t>structured, semi-structured, unstructured storage formats</a:t>
            </a:r>
            <a:endParaRPr lang="en-US" dirty="0"/>
          </a:p>
        </p:txBody>
      </p:sp>
      <p:sp>
        <p:nvSpPr>
          <p:cNvPr id="4" name="Title 3"/>
          <p:cNvSpPr>
            <a:spLocks noGrp="1"/>
          </p:cNvSpPr>
          <p:nvPr>
            <p:ph type="title"/>
          </p:nvPr>
        </p:nvSpPr>
        <p:spPr/>
        <p:txBody>
          <a:bodyPr/>
          <a:lstStyle/>
          <a:p>
            <a:r>
              <a:rPr lang="en-US" dirty="0"/>
              <a:t>Data Lake Store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727" y="1802859"/>
            <a:ext cx="5010849" cy="1314633"/>
          </a:xfrm>
          <a:prstGeom prst="rect">
            <a:avLst/>
          </a:prstGeom>
        </p:spPr>
      </p:pic>
    </p:spTree>
    <p:extLst>
      <p:ext uri="{BB962C8B-B14F-4D97-AF65-F5344CB8AC3E}">
        <p14:creationId xmlns:p14="http://schemas.microsoft.com/office/powerpoint/2010/main" val="423315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p:cNvSpPr>
            <a:spLocks noGrp="1"/>
          </p:cNvSpPr>
          <p:nvPr>
            <p:ph type="subTitle" idx="1"/>
          </p:nvPr>
        </p:nvSpPr>
        <p:spPr>
          <a:xfrm>
            <a:off x="4933308" y="5182773"/>
            <a:ext cx="3030358" cy="620261"/>
          </a:xfrm>
        </p:spPr>
        <p:txBody>
          <a:bodyPr/>
          <a:lstStyle/>
          <a:p>
            <a:endParaRPr lang="en-US" dirty="0"/>
          </a:p>
        </p:txBody>
      </p:sp>
      <p:sp>
        <p:nvSpPr>
          <p:cNvPr id="3" name="Title"/>
          <p:cNvSpPr>
            <a:spLocks noGrp="1"/>
          </p:cNvSpPr>
          <p:nvPr>
            <p:ph type="ctrTitle"/>
          </p:nvPr>
        </p:nvSpPr>
        <p:spPr/>
        <p:txBody>
          <a:bodyPr/>
          <a:lstStyle/>
          <a:p>
            <a:r>
              <a:rPr lang="en-US" dirty="0"/>
              <a:t>Data Lake Store – Importing Data</a:t>
            </a:r>
          </a:p>
        </p:txBody>
      </p:sp>
    </p:spTree>
    <p:extLst>
      <p:ext uri="{BB962C8B-B14F-4D97-AF65-F5344CB8AC3E}">
        <p14:creationId xmlns:p14="http://schemas.microsoft.com/office/powerpoint/2010/main" val="1356601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2"/>
          </p:nvPr>
        </p:nvSpPr>
        <p:spPr/>
        <p:txBody>
          <a:bodyPr/>
          <a:lstStyle/>
          <a:p>
            <a:r>
              <a:rPr lang="en-US" sz="3200" dirty="0"/>
              <a:t>Managed, cloud-scale Apache Hadoop-as-a-service</a:t>
            </a:r>
          </a:p>
          <a:p>
            <a:r>
              <a:rPr lang="en-US" sz="3200" dirty="0"/>
              <a:t>Full complement of Apache technologies</a:t>
            </a:r>
          </a:p>
          <a:p>
            <a:pPr lvl="1"/>
            <a:r>
              <a:rPr lang="en-US" sz="2800" dirty="0"/>
              <a:t>Spark, Storm, HBase, etc.</a:t>
            </a:r>
          </a:p>
          <a:p>
            <a:r>
              <a:rPr lang="en-US" sz="3600" dirty="0"/>
              <a:t>Focus on queries and data, not infrastructure</a:t>
            </a:r>
          </a:p>
          <a:p>
            <a:r>
              <a:rPr lang="en-US" sz="3200" dirty="0"/>
              <a:t>Pay for only what you need and use</a:t>
            </a:r>
          </a:p>
          <a:p>
            <a:r>
              <a:rPr lang="en-US" sz="3200" dirty="0"/>
              <a:t>Leverage existing skills and toolchains</a:t>
            </a:r>
          </a:p>
          <a:p>
            <a:pPr lvl="1"/>
            <a:r>
              <a:rPr lang="en-US" sz="2800" dirty="0"/>
              <a:t>Hive, Pig, </a:t>
            </a:r>
            <a:r>
              <a:rPr lang="en-US" sz="2800" dirty="0" err="1"/>
              <a:t>Sqoop</a:t>
            </a:r>
            <a:r>
              <a:rPr lang="en-US" sz="2800" dirty="0"/>
              <a:t>, R, etc.</a:t>
            </a:r>
            <a:endParaRPr lang="en-US" dirty="0"/>
          </a:p>
        </p:txBody>
      </p:sp>
      <p:sp>
        <p:nvSpPr>
          <p:cNvPr id="4" name="Title 3"/>
          <p:cNvSpPr>
            <a:spLocks noGrp="1"/>
          </p:cNvSpPr>
          <p:nvPr>
            <p:ph type="title"/>
          </p:nvPr>
        </p:nvSpPr>
        <p:spPr/>
        <p:txBody>
          <a:bodyPr/>
          <a:lstStyle/>
          <a:p>
            <a:r>
              <a:rPr lang="en-US" dirty="0"/>
              <a:t>HDInsight</a:t>
            </a:r>
          </a:p>
        </p:txBody>
      </p:sp>
      <p:pic>
        <p:nvPicPr>
          <p:cNvPr id="6" name="Picture 2" descr="https://azurecomcdn.azureedge.net/cvt-e01035e9f7998a1ebf172733d1ea5ea395b2dfc6fac0ab5b730e6ba376e20192/images/page/services/hdinsight/hdinsight-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7204" y="4980956"/>
            <a:ext cx="1854504" cy="13246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s://azurecomcdn.azureedge.net/cvt-6e7a6a0eee4aeecea1193f8f279e7de7df3abd7bdf12f9346bdf69e96388639a/images/page/services/hdinsight/hdinsight-1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9342" y="4092304"/>
            <a:ext cx="2174450" cy="11742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www.hub4tech.com/sites/default/files/QuizLogo/transparentHadoop.png?14527783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5786" y="1950302"/>
            <a:ext cx="3598092" cy="25186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hortonworks.com/wp-content/uploads/2016/03/storm_logo.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10728" y="1963072"/>
            <a:ext cx="1224991" cy="1201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637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ntellect Presentation Title Slides">
  <a:themeElements>
    <a:clrScheme name="Wintellect Std">
      <a:dk1>
        <a:srgbClr val="01448F"/>
      </a:dk1>
      <a:lt1>
        <a:sysClr val="window" lastClr="FFFFFF"/>
      </a:lt1>
      <a:dk2>
        <a:srgbClr val="01448F"/>
      </a:dk2>
      <a:lt2>
        <a:srgbClr val="FFFFFF"/>
      </a:lt2>
      <a:accent1>
        <a:srgbClr val="555555"/>
      </a:accent1>
      <a:accent2>
        <a:srgbClr val="999999"/>
      </a:accent2>
      <a:accent3>
        <a:srgbClr val="EBEBEB"/>
      </a:accent3>
      <a:accent4>
        <a:srgbClr val="E5ECF4"/>
      </a:accent4>
      <a:accent5>
        <a:srgbClr val="7EB606"/>
      </a:accent5>
      <a:accent6>
        <a:srgbClr val="C00000"/>
      </a:accent6>
      <a:hlink>
        <a:srgbClr val="EC1C23"/>
      </a:hlink>
      <a:folHlink>
        <a:srgbClr val="BC82FF"/>
      </a:folHlink>
    </a:clrScheme>
    <a:fontScheme name="Wintellect">
      <a:majorFont>
        <a:latin typeface="Segoe UI"/>
        <a:ea typeface=""/>
        <a:cs typeface=""/>
      </a:majorFont>
      <a:minorFont>
        <a:latin typeface="Segoe UI"/>
        <a:ea typeface=""/>
        <a:cs typeface=""/>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intellect Presentation - Wide.potx" id="{C15FB746-C0EB-48B8-9005-4F0286DB1F19}" vid="{79428BA4-459C-4BFB-B0BD-E56A1139C6DB}"/>
    </a:ext>
  </a:extLst>
</a:theme>
</file>

<file path=ppt/theme/theme2.xml><?xml version="1.0" encoding="utf-8"?>
<a:theme xmlns:a="http://schemas.openxmlformats.org/drawingml/2006/main" name="Wintellect Presentation Content Slides">
  <a:themeElements>
    <a:clrScheme name="Wintellect Std">
      <a:dk1>
        <a:srgbClr val="01448F"/>
      </a:dk1>
      <a:lt1>
        <a:sysClr val="window" lastClr="FFFFFF"/>
      </a:lt1>
      <a:dk2>
        <a:srgbClr val="01448F"/>
      </a:dk2>
      <a:lt2>
        <a:srgbClr val="FFFFFF"/>
      </a:lt2>
      <a:accent1>
        <a:srgbClr val="555555"/>
      </a:accent1>
      <a:accent2>
        <a:srgbClr val="999999"/>
      </a:accent2>
      <a:accent3>
        <a:srgbClr val="EC1C23"/>
      </a:accent3>
      <a:accent4>
        <a:srgbClr val="EBEBEB"/>
      </a:accent4>
      <a:accent5>
        <a:srgbClr val="E5ECF4"/>
      </a:accent5>
      <a:accent6>
        <a:srgbClr val="BC82FF"/>
      </a:accent6>
      <a:hlink>
        <a:srgbClr val="EC1C23"/>
      </a:hlink>
      <a:folHlink>
        <a:srgbClr val="BC82FF"/>
      </a:folHlink>
    </a:clrScheme>
    <a:fontScheme name="Wintellect">
      <a:majorFont>
        <a:latin typeface="Segoe UI"/>
        <a:ea typeface=""/>
        <a:cs typeface=""/>
      </a:majorFont>
      <a:minorFont>
        <a:latin typeface="Segoe UI"/>
        <a:ea typeface=""/>
        <a:cs typeface=""/>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intellect Presentation - Wide.potx" id="{C15FB746-C0EB-48B8-9005-4F0286DB1F19}" vid="{E65F4528-0A5B-44CE-ADB8-DEBA58C8CBB8}"/>
    </a:ext>
  </a:extLst>
</a:theme>
</file>

<file path=ppt/theme/theme3.xml><?xml version="1.0" encoding="utf-8"?>
<a:theme xmlns:a="http://schemas.openxmlformats.org/drawingml/2006/main" name="Promotion Sl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intellect Presentation - Wide.potx" id="{C15FB746-C0EB-48B8-9005-4F0286DB1F19}" vid="{44D62258-ABFD-435C-815E-841B4217B3F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ae9bb8cf-6fd7-4373-9802-0818a1bad213">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27910E0FC5AD641A0EC2F677DA00462" ma:contentTypeVersion="3" ma:contentTypeDescription="Create a new document." ma:contentTypeScope="" ma:versionID="76b62c445233cce25a0ca0e041f71723">
  <xsd:schema xmlns:xsd="http://www.w3.org/2001/XMLSchema" xmlns:xs="http://www.w3.org/2001/XMLSchema" xmlns:p="http://schemas.microsoft.com/office/2006/metadata/properties" xmlns:ns2="ae9bb8cf-6fd7-4373-9802-0818a1bad213" targetNamespace="http://schemas.microsoft.com/office/2006/metadata/properties" ma:root="true" ma:fieldsID="c52ecd0cdc1072d582e1a9eee67584ac" ns2:_="">
    <xsd:import namespace="ae9bb8cf-6fd7-4373-9802-0818a1bad213"/>
    <xsd:element name="properties">
      <xsd:complexType>
        <xsd:sequence>
          <xsd:element name="documentManagement">
            <xsd:complexType>
              <xsd:all>
                <xsd:element ref="ns2:SharedWithUsers" minOccurs="0"/>
                <xsd:element ref="ns2:SharingHintHash"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9bb8cf-6fd7-4373-9802-0818a1bad21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1FDF29-0AD6-4557-9F7B-A2E3FD5905AB}">
  <ds:schemaRefs>
    <ds:schemaRef ds:uri="http://purl.org/dc/elements/1.1/"/>
    <ds:schemaRef ds:uri="http://schemas.openxmlformats.org/package/2006/metadata/core-properties"/>
    <ds:schemaRef ds:uri="http://schemas.microsoft.com/office/2006/documentManagement/types"/>
    <ds:schemaRef ds:uri="ae9bb8cf-6fd7-4373-9802-0818a1bad213"/>
    <ds:schemaRef ds:uri="http://purl.org/dc/terms/"/>
    <ds:schemaRef ds:uri="http://purl.org/dc/dcmitype/"/>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F2A83536-3E53-4F69-BB7F-3EA6454D8BE5}">
  <ds:schemaRefs>
    <ds:schemaRef ds:uri="http://schemas.microsoft.com/sharepoint/v3/contenttype/forms"/>
  </ds:schemaRefs>
</ds:datastoreItem>
</file>

<file path=customXml/itemProps3.xml><?xml version="1.0" encoding="utf-8"?>
<ds:datastoreItem xmlns:ds="http://schemas.openxmlformats.org/officeDocument/2006/customXml" ds:itemID="{81750145-700B-4D98-8754-188B0DA4FB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9bb8cf-6fd7-4373-9802-0818a1bad2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1742</TotalTime>
  <Words>752</Words>
  <Application>Microsoft Office PowerPoint</Application>
  <PresentationFormat>Widescreen</PresentationFormat>
  <Paragraphs>147</Paragraphs>
  <Slides>16</Slides>
  <Notes>11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16</vt:i4>
      </vt:variant>
    </vt:vector>
  </HeadingPairs>
  <TitlesOfParts>
    <vt:vector size="25" baseType="lpstr">
      <vt:lpstr>Arial</vt:lpstr>
      <vt:lpstr>Calibri</vt:lpstr>
      <vt:lpstr>Consolas</vt:lpstr>
      <vt:lpstr>Segoe UI</vt:lpstr>
      <vt:lpstr>Segoe UI Light</vt:lpstr>
      <vt:lpstr>Wingdings 2</vt:lpstr>
      <vt:lpstr>Wintellect Presentation Title Slides</vt:lpstr>
      <vt:lpstr>Wintellect Presentation Content Slides</vt:lpstr>
      <vt:lpstr>Promotion Slides</vt:lpstr>
      <vt:lpstr>An Introduction to Azure Data Lake </vt:lpstr>
      <vt:lpstr>whois Josh-Lane</vt:lpstr>
      <vt:lpstr>PowerPoint Presentation</vt:lpstr>
      <vt:lpstr>What is a “data lake”?</vt:lpstr>
      <vt:lpstr>3 Pillars of Azure Data Lake</vt:lpstr>
      <vt:lpstr>What is Azure Data Lake?</vt:lpstr>
      <vt:lpstr>Data Lake Store</vt:lpstr>
      <vt:lpstr>Data Lake Store – Importing Data</vt:lpstr>
      <vt:lpstr>HDInsight</vt:lpstr>
      <vt:lpstr>Data Lake Analytics</vt:lpstr>
      <vt:lpstr>U-SQL</vt:lpstr>
      <vt:lpstr>Data Lake Analytics – U-SQL, Federated Queries, Power BI integration</vt:lpstr>
      <vt:lpstr>Azure Ecosystem Integration</vt:lpstr>
      <vt:lpstr>Pricing</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Wintellect Presentation Template</dc:title>
  <dc:creator>John Garland</dc:creator>
  <cp:keywords>Wintellect</cp:keywords>
  <cp:lastModifiedBy>Josh Lane</cp:lastModifiedBy>
  <cp:revision>234</cp:revision>
  <dcterms:created xsi:type="dcterms:W3CDTF">2013-04-29T23:53:05Z</dcterms:created>
  <dcterms:modified xsi:type="dcterms:W3CDTF">2016-11-03T15:57:04Z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0x010100927910E0FC5AD641A0EC2F677DA00462</vt:lpwstr>
  </property>
</Properties>
</file>