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21"/>
  </p:notesMasterIdLst>
  <p:sldIdLst>
    <p:sldId id="256" r:id="rId2"/>
    <p:sldId id="269" r:id="rId3"/>
    <p:sldId id="270" r:id="rId4"/>
    <p:sldId id="271" r:id="rId5"/>
    <p:sldId id="273" r:id="rId6"/>
    <p:sldId id="272" r:id="rId7"/>
    <p:sldId id="275" r:id="rId8"/>
    <p:sldId id="268" r:id="rId9"/>
    <p:sldId id="257" r:id="rId10"/>
    <p:sldId id="259" r:id="rId11"/>
    <p:sldId id="261" r:id="rId12"/>
    <p:sldId id="260" r:id="rId13"/>
    <p:sldId id="262" r:id="rId14"/>
    <p:sldId id="264" r:id="rId15"/>
    <p:sldId id="276" r:id="rId16"/>
    <p:sldId id="274" r:id="rId17"/>
    <p:sldId id="265" r:id="rId18"/>
    <p:sldId id="267"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81265" autoAdjust="0"/>
  </p:normalViewPr>
  <p:slideViewPr>
    <p:cSldViewPr snapToGrid="0">
      <p:cViewPr varScale="1">
        <p:scale>
          <a:sx n="82" d="100"/>
          <a:sy n="82" d="100"/>
        </p:scale>
        <p:origin x="4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18AC2-B940-4130-B2A4-73BC3F4B4C39}"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1260E-E28F-4C8B-B881-649BCB6F497B}" type="slidenum">
              <a:rPr lang="en-US" smtClean="0"/>
              <a:t>‹#›</a:t>
            </a:fld>
            <a:endParaRPr lang="en-US"/>
          </a:p>
        </p:txBody>
      </p:sp>
    </p:spTree>
    <p:extLst>
      <p:ext uri="{BB962C8B-B14F-4D97-AF65-F5344CB8AC3E}">
        <p14:creationId xmlns:p14="http://schemas.microsoft.com/office/powerpoint/2010/main" val="938459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t>
            </a:r>
            <a:r>
              <a:rPr lang="en-US" dirty="0" err="1"/>
              <a:t>DocumentDB</a:t>
            </a:r>
            <a:r>
              <a:rPr lang="en-US" dirty="0"/>
              <a:t> is</a:t>
            </a:r>
          </a:p>
          <a:p>
            <a:r>
              <a:rPr lang="en-US" dirty="0"/>
              <a:t>-   a global scale NoSQL data store that has very fast read and write performance</a:t>
            </a:r>
          </a:p>
          <a:p>
            <a:pPr marL="171450" indent="-171450">
              <a:buFontTx/>
              <a:buChar char="-"/>
            </a:pPr>
            <a:r>
              <a:rPr lang="en-US" dirty="0"/>
              <a:t>virtually limitless scale</a:t>
            </a:r>
          </a:p>
          <a:p>
            <a:pPr marL="171450" indent="-171450">
              <a:buFontTx/>
              <a:buChar char="-"/>
            </a:pPr>
            <a:r>
              <a:rPr lang="en-US" dirty="0"/>
              <a:t>one-click geo-redundancy and replication</a:t>
            </a:r>
          </a:p>
          <a:p>
            <a:pPr marL="171450" indent="-171450">
              <a:buFontTx/>
              <a:buChar char="-"/>
            </a:pPr>
            <a:r>
              <a:rPr lang="en-US" dirty="0"/>
              <a:t>a 4 9s SLA</a:t>
            </a:r>
          </a:p>
          <a:p>
            <a:pPr marL="171450" indent="-171450">
              <a:buFontTx/>
              <a:buChar char="-"/>
            </a:pPr>
            <a:endParaRPr lang="en-US" dirty="0"/>
          </a:p>
          <a:p>
            <a:pPr marL="171450" indent="-171450">
              <a:buFontTx/>
              <a:buChar char="-"/>
            </a:pPr>
            <a:r>
              <a:rPr lang="en-US" dirty="0" err="1"/>
              <a:t>DocDB</a:t>
            </a:r>
            <a:r>
              <a:rPr lang="en-US" dirty="0"/>
              <a:t> was envisioned from the outset to combine the modern, developer-friendly capabilities of NoSQL databases like MongoDB and Cassandra with the power, scale, and ease-of-use of a cloud-native and geo-distributed PaaS product. It works with any modern technology stack using either native SDKs or REST API calls and supports common database features like stored procedures, triggers, change tracking, and a SQL-based query syntax.</a:t>
            </a:r>
          </a:p>
          <a:p>
            <a:endParaRPr lang="en-US" dirty="0"/>
          </a:p>
        </p:txBody>
      </p:sp>
      <p:sp>
        <p:nvSpPr>
          <p:cNvPr id="4" name="Slide Number Placeholder 3"/>
          <p:cNvSpPr>
            <a:spLocks noGrp="1"/>
          </p:cNvSpPr>
          <p:nvPr>
            <p:ph type="sldNum" sz="quarter" idx="10"/>
          </p:nvPr>
        </p:nvSpPr>
        <p:spPr/>
        <p:txBody>
          <a:bodyPr/>
          <a:lstStyle/>
          <a:p>
            <a:fld id="{7C81260E-E28F-4C8B-B881-649BCB6F497B}" type="slidenum">
              <a:rPr lang="en-US" smtClean="0"/>
              <a:t>2</a:t>
            </a:fld>
            <a:endParaRPr lang="en-US"/>
          </a:p>
        </p:txBody>
      </p:sp>
    </p:spTree>
    <p:extLst>
      <p:ext uri="{BB962C8B-B14F-4D97-AF65-F5344CB8AC3E}">
        <p14:creationId xmlns:p14="http://schemas.microsoft.com/office/powerpoint/2010/main" val="706198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of this sounds like it leaps tall buildings in a single bound… at risk of being overly dramatic, it’s a fantastic product with relatively limited competition, that’s somewhat ahead of its time. It addresses problems of scale and performance that arise with applications managing very large amounts of data… increasingly, this is all applications!</a:t>
            </a:r>
          </a:p>
          <a:p>
            <a:endParaRPr lang="en-US" dirty="0"/>
          </a:p>
        </p:txBody>
      </p:sp>
      <p:sp>
        <p:nvSpPr>
          <p:cNvPr id="4" name="Slide Number Placeholder 3"/>
          <p:cNvSpPr>
            <a:spLocks noGrp="1"/>
          </p:cNvSpPr>
          <p:nvPr>
            <p:ph type="sldNum" sz="quarter" idx="10"/>
          </p:nvPr>
        </p:nvSpPr>
        <p:spPr/>
        <p:txBody>
          <a:bodyPr/>
          <a:lstStyle/>
          <a:p>
            <a:fld id="{7C81260E-E28F-4C8B-B881-649BCB6F497B}" type="slidenum">
              <a:rPr lang="en-US" smtClean="0"/>
              <a:t>3</a:t>
            </a:fld>
            <a:endParaRPr lang="en-US"/>
          </a:p>
        </p:txBody>
      </p:sp>
    </p:spTree>
    <p:extLst>
      <p:ext uri="{BB962C8B-B14F-4D97-AF65-F5344CB8AC3E}">
        <p14:creationId xmlns:p14="http://schemas.microsoft.com/office/powerpoint/2010/main" val="3778157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 in most Azure data centers now, eventually all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1/12/2017 10:06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05069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Complex slide, lots of data here</a:t>
            </a:r>
          </a:p>
          <a:p>
            <a:pPr marL="171450" indent="-171450">
              <a:buFontTx/>
              <a:buChar char="-"/>
            </a:pPr>
            <a:r>
              <a:rPr lang="en-US" dirty="0"/>
              <a:t>On-</a:t>
            </a:r>
            <a:r>
              <a:rPr lang="en-US" dirty="0" err="1"/>
              <a:t>prem</a:t>
            </a:r>
            <a:r>
              <a:rPr lang="en-US" dirty="0"/>
              <a:t> databases (and naïve industry thinking) provide illusion that you can have 100% consistent reads, 100% uptime, and always max performance. In real-world (and in cloud) this illusion gets shattered (see CAP theorem). Many migration failures occur because of this very issue.</a:t>
            </a:r>
          </a:p>
          <a:p>
            <a:pPr marL="171450" indent="-171450">
              <a:buFontTx/>
              <a:buChar char="-"/>
            </a:pPr>
            <a:r>
              <a:rPr lang="en-US" dirty="0"/>
              <a:t>Consistency vs. availability is not one-size-fits all. </a:t>
            </a:r>
            <a:r>
              <a:rPr lang="en-US" dirty="0"/>
              <a:t>Some applications require every read for X to return latest value, always full stop. Others can tolerate update latencies in exchange for fastest performance.</a:t>
            </a:r>
          </a:p>
          <a:p>
            <a:pPr marL="171450" indent="-171450">
              <a:buFontTx/>
              <a:buChar char="-"/>
            </a:pPr>
            <a:r>
              <a:rPr lang="en-US" dirty="0"/>
              <a:t>As </a:t>
            </a:r>
            <a:r>
              <a:rPr lang="en-US" dirty="0" err="1"/>
              <a:t>DocDB</a:t>
            </a:r>
            <a:r>
              <a:rPr lang="en-US" dirty="0"/>
              <a:t> user, you have the control to choose between consistency vs. performance/availability</a:t>
            </a:r>
          </a:p>
          <a:p>
            <a:pPr marL="171450" indent="-171450">
              <a:buFontTx/>
              <a:buChar char="-"/>
            </a:pPr>
            <a:r>
              <a:rPr lang="en-US" dirty="0"/>
              <a:t>Go learn about CAP theorem, understand how it will impact your cloud apps. Then look at available options and decide which one best helps you solve that problem.</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1/12/2017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8197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81260E-E28F-4C8B-B881-649BCB6F497B}" type="slidenum">
              <a:rPr lang="en-US" smtClean="0"/>
              <a:t>10</a:t>
            </a:fld>
            <a:endParaRPr lang="en-US"/>
          </a:p>
        </p:txBody>
      </p:sp>
    </p:spTree>
    <p:extLst>
      <p:ext uri="{BB962C8B-B14F-4D97-AF65-F5344CB8AC3E}">
        <p14:creationId xmlns:p14="http://schemas.microsoft.com/office/powerpoint/2010/main" val="2260958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https://azure.microsoft.com/en-us/blog/documentdb-total-cost-of-ownership-for-nosql-databases/</a:t>
            </a:r>
          </a:p>
          <a:p>
            <a:endParaRPr lang="en-US" dirty="0"/>
          </a:p>
          <a:p>
            <a:r>
              <a:rPr lang="en-US" dirty="0"/>
              <a:t>https://documentdbportalstorage.blob.core.windows.net/papers/11.17.2016/NoSQL%20TCO%20paper.pdf</a:t>
            </a:r>
          </a:p>
          <a:p>
            <a:endParaRPr lang="en-US" dirty="0"/>
          </a:p>
        </p:txBody>
      </p:sp>
      <p:sp>
        <p:nvSpPr>
          <p:cNvPr id="4" name="Slide Number Placeholder 3"/>
          <p:cNvSpPr>
            <a:spLocks noGrp="1"/>
          </p:cNvSpPr>
          <p:nvPr>
            <p:ph type="sldNum" sz="quarter" idx="10"/>
          </p:nvPr>
        </p:nvSpPr>
        <p:spPr/>
        <p:txBody>
          <a:bodyPr/>
          <a:lstStyle/>
          <a:p>
            <a:fld id="{7C81260E-E28F-4C8B-B881-649BCB6F497B}" type="slidenum">
              <a:rPr lang="en-US" smtClean="0"/>
              <a:t>18</a:t>
            </a:fld>
            <a:endParaRPr lang="en-US"/>
          </a:p>
        </p:txBody>
      </p:sp>
    </p:spTree>
    <p:extLst>
      <p:ext uri="{BB962C8B-B14F-4D97-AF65-F5344CB8AC3E}">
        <p14:creationId xmlns:p14="http://schemas.microsoft.com/office/powerpoint/2010/main" val="1735060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1/12/2017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037839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6263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0208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76799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1149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1/12/2017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275325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5816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630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8155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9252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4841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057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1/12/2017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109075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www.documentdb.com/sql/dem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www.documentdb.com/capacityplanner"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a:t>Azure </a:t>
            </a:r>
            <a:r>
              <a:rPr lang="en-US" cap="none" dirty="0" err="1"/>
              <a:t>DocumentDB</a:t>
            </a:r>
            <a:endParaRPr lang="en-US" cap="none" dirty="0"/>
          </a:p>
        </p:txBody>
      </p:sp>
      <p:sp>
        <p:nvSpPr>
          <p:cNvPr id="3" name="Subtitle 2"/>
          <p:cNvSpPr>
            <a:spLocks noGrp="1"/>
          </p:cNvSpPr>
          <p:nvPr>
            <p:ph type="subTitle" idx="1"/>
          </p:nvPr>
        </p:nvSpPr>
        <p:spPr/>
        <p:txBody>
          <a:bodyPr/>
          <a:lstStyle/>
          <a:p>
            <a:r>
              <a:rPr lang="en-US" dirty="0"/>
              <a:t>Your Cloud-powered, Geo-scaled, NoSQL Superweapon</a:t>
            </a:r>
            <a:r>
              <a:rPr lang="en-US" i="1" dirty="0"/>
              <a:t>… Hiding in Plain Sight</a:t>
            </a:r>
          </a:p>
        </p:txBody>
      </p:sp>
      <p:sp>
        <p:nvSpPr>
          <p:cNvPr id="4" name="TextBox 3"/>
          <p:cNvSpPr txBox="1"/>
          <p:nvPr/>
        </p:nvSpPr>
        <p:spPr>
          <a:xfrm>
            <a:off x="903890" y="5612524"/>
            <a:ext cx="3174074" cy="923330"/>
          </a:xfrm>
          <a:prstGeom prst="rect">
            <a:avLst/>
          </a:prstGeom>
          <a:noFill/>
        </p:spPr>
        <p:txBody>
          <a:bodyPr wrap="none" rtlCol="0">
            <a:spAutoFit/>
          </a:bodyPr>
          <a:lstStyle/>
          <a:p>
            <a:r>
              <a:rPr lang="en-US" i="1" dirty="0"/>
              <a:t>Josh Lane</a:t>
            </a:r>
          </a:p>
          <a:p>
            <a:r>
              <a:rPr lang="en-US" i="1" dirty="0"/>
              <a:t>Principal Architect @ </a:t>
            </a:r>
            <a:r>
              <a:rPr lang="en-US" i="1" dirty="0" err="1"/>
              <a:t>Wintellect</a:t>
            </a:r>
            <a:endParaRPr lang="en-US" i="1" dirty="0"/>
          </a:p>
          <a:p>
            <a:r>
              <a:rPr lang="en-US" i="1" dirty="0"/>
              <a:t>@</a:t>
            </a:r>
            <a:r>
              <a:rPr lang="en-US" i="1" dirty="0" err="1"/>
              <a:t>jplane</a:t>
            </a:r>
            <a:endParaRPr lang="en-US" i="1" dirty="0"/>
          </a:p>
        </p:txBody>
      </p:sp>
    </p:spTree>
    <p:extLst>
      <p:ext uri="{BB962C8B-B14F-4D97-AF65-F5344CB8AC3E}">
        <p14:creationId xmlns:p14="http://schemas.microsoft.com/office/powerpoint/2010/main" val="3858054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effectLst/>
        </p:spPr>
      </p:sp>
      <p:sp>
        <p:nvSpPr>
          <p:cNvPr id="16" name="Rectangle 7" title="Side ba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8" title="Side ba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p:cNvPicPr>
            <a:picLocks noGrp="1" noChangeAspect="1"/>
          </p:cNvPicPr>
          <p:nvPr>
            <p:ph sz="half" idx="1"/>
          </p:nvPr>
        </p:nvPicPr>
        <p:blipFill>
          <a:blip r:embed="rId3"/>
          <a:stretch>
            <a:fillRect/>
          </a:stretch>
        </p:blipFill>
        <p:spPr>
          <a:xfrm>
            <a:off x="1023562" y="733351"/>
            <a:ext cx="5071256" cy="5071256"/>
          </a:xfrm>
          <a:prstGeom prst="rect">
            <a:avLst/>
          </a:prstGeom>
        </p:spPr>
      </p:pic>
      <p:sp>
        <p:nvSpPr>
          <p:cNvPr id="2" name="Title 1"/>
          <p:cNvSpPr>
            <a:spLocks noGrp="1"/>
          </p:cNvSpPr>
          <p:nvPr>
            <p:ph type="title"/>
          </p:nvPr>
        </p:nvSpPr>
        <p:spPr>
          <a:xfrm>
            <a:off x="6253280" y="990598"/>
            <a:ext cx="5127172" cy="922283"/>
          </a:xfrm>
        </p:spPr>
        <p:txBody>
          <a:bodyPr vert="horz" lIns="91440" tIns="45720" rIns="91440" bIns="45720" rtlCol="0" anchor="t">
            <a:normAutofit/>
          </a:bodyPr>
          <a:lstStyle/>
          <a:p>
            <a:r>
              <a:rPr lang="en-US" dirty="0"/>
              <a:t>Relational Rob</a:t>
            </a:r>
          </a:p>
        </p:txBody>
      </p:sp>
      <p:sp>
        <p:nvSpPr>
          <p:cNvPr id="4" name="Content Placeholder 3"/>
          <p:cNvSpPr>
            <a:spLocks noGrp="1"/>
          </p:cNvSpPr>
          <p:nvPr>
            <p:ph sz="half" idx="2"/>
          </p:nvPr>
        </p:nvSpPr>
        <p:spPr>
          <a:xfrm>
            <a:off x="6389914" y="2286000"/>
            <a:ext cx="5127172" cy="3581400"/>
          </a:xfrm>
        </p:spPr>
        <p:txBody>
          <a:bodyPr vert="horz" lIns="91440" tIns="45720" rIns="91440" bIns="45720" rtlCol="0">
            <a:normAutofit fontScale="85000" lnSpcReduction="20000"/>
          </a:bodyPr>
          <a:lstStyle/>
          <a:p>
            <a:r>
              <a:rPr lang="en-US" dirty="0"/>
              <a:t>Often LOTS of tables</a:t>
            </a:r>
          </a:p>
          <a:p>
            <a:r>
              <a:rPr lang="en-US" dirty="0"/>
              <a:t>Schema-centric and schema-focused</a:t>
            </a:r>
          </a:p>
          <a:p>
            <a:pPr lvl="1"/>
            <a:r>
              <a:rPr lang="en-US" dirty="0"/>
              <a:t>*</a:t>
            </a:r>
            <a:r>
              <a:rPr lang="en-US" b="1" dirty="0"/>
              <a:t>Not*</a:t>
            </a:r>
            <a:r>
              <a:rPr lang="en-US" dirty="0"/>
              <a:t> always data-centric</a:t>
            </a:r>
          </a:p>
          <a:p>
            <a:r>
              <a:rPr lang="en-US" dirty="0"/>
              <a:t>Application tendencies:</a:t>
            </a:r>
          </a:p>
          <a:p>
            <a:pPr lvl="1"/>
            <a:r>
              <a:rPr lang="en-US" dirty="0"/>
              <a:t>Complex queries</a:t>
            </a:r>
          </a:p>
          <a:p>
            <a:pPr lvl="1"/>
            <a:r>
              <a:rPr lang="en-US" dirty="0"/>
              <a:t>Hard to scale horizontally</a:t>
            </a:r>
          </a:p>
          <a:p>
            <a:pPr lvl="1"/>
            <a:r>
              <a:rPr lang="en-US" dirty="0"/>
              <a:t>Limits to scaling vertically</a:t>
            </a:r>
          </a:p>
          <a:p>
            <a:pPr lvl="1"/>
            <a:r>
              <a:rPr lang="en-US" dirty="0"/>
              <a:t>Tied to ORM</a:t>
            </a:r>
          </a:p>
          <a:p>
            <a:pPr lvl="1"/>
            <a:r>
              <a:rPr lang="en-US" dirty="0"/>
              <a:t>Multi-table joins, locking hints, configurable transaction isolation levels, “user-defined columns”</a:t>
            </a:r>
          </a:p>
          <a:p>
            <a:pPr lvl="1"/>
            <a:r>
              <a:rPr lang="en-US" dirty="0"/>
              <a:t>&amp;*%#$@!($*#$!!?!?</a:t>
            </a:r>
          </a:p>
        </p:txBody>
      </p:sp>
    </p:spTree>
    <p:extLst>
      <p:ext uri="{BB962C8B-B14F-4D97-AF65-F5344CB8AC3E}">
        <p14:creationId xmlns:p14="http://schemas.microsoft.com/office/powerpoint/2010/main" val="476752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1371600" y="701252"/>
            <a:ext cx="4443984" cy="823912"/>
          </a:xfrm>
        </p:spPr>
        <p:txBody>
          <a:bodyPr/>
          <a:lstStyle/>
          <a:p>
            <a:r>
              <a:rPr lang="en-US" dirty="0" err="1"/>
              <a:t>DocumentDB</a:t>
            </a:r>
            <a:endParaRPr lang="en-US" dirty="0"/>
          </a:p>
        </p:txBody>
      </p:sp>
      <p:sp>
        <p:nvSpPr>
          <p:cNvPr id="14" name="Content Placeholder 13"/>
          <p:cNvSpPr>
            <a:spLocks noGrp="1"/>
          </p:cNvSpPr>
          <p:nvPr>
            <p:ph sz="half" idx="2"/>
          </p:nvPr>
        </p:nvSpPr>
        <p:spPr>
          <a:xfrm>
            <a:off x="1371600" y="1734207"/>
            <a:ext cx="4443984" cy="4133193"/>
          </a:xfrm>
        </p:spPr>
        <p:txBody>
          <a:bodyPr/>
          <a:lstStyle/>
          <a:p>
            <a:r>
              <a:rPr lang="en-US" dirty="0"/>
              <a:t>Document-based</a:t>
            </a:r>
          </a:p>
          <a:p>
            <a:r>
              <a:rPr lang="en-US" dirty="0"/>
              <a:t>Focus is the data itself</a:t>
            </a:r>
          </a:p>
          <a:p>
            <a:pPr lvl="1"/>
            <a:r>
              <a:rPr lang="en-US" dirty="0"/>
              <a:t>Not a pre-ordained schema</a:t>
            </a:r>
          </a:p>
          <a:p>
            <a:r>
              <a:rPr lang="en-US" dirty="0"/>
              <a:t>Auto-indexing of all content</a:t>
            </a:r>
          </a:p>
          <a:p>
            <a:r>
              <a:rPr lang="en-US" dirty="0"/>
              <a:t>(Mostly) transparent data partitioning</a:t>
            </a:r>
          </a:p>
          <a:p>
            <a:r>
              <a:rPr lang="en-US" dirty="0"/>
              <a:t>Supports configurable, </a:t>
            </a:r>
            <a:r>
              <a:rPr lang="en-US" i="1" dirty="0"/>
              <a:t>distributed</a:t>
            </a:r>
            <a:r>
              <a:rPr lang="en-US" dirty="0"/>
              <a:t> consistency</a:t>
            </a:r>
          </a:p>
          <a:p>
            <a:endParaRPr lang="en-US" dirty="0"/>
          </a:p>
          <a:p>
            <a:endParaRPr lang="en-US" dirty="0"/>
          </a:p>
          <a:p>
            <a:endParaRPr lang="en-US" dirty="0"/>
          </a:p>
          <a:p>
            <a:endParaRPr lang="en-US" dirty="0"/>
          </a:p>
        </p:txBody>
      </p:sp>
      <p:sp>
        <p:nvSpPr>
          <p:cNvPr id="15" name="Text Placeholder 14"/>
          <p:cNvSpPr>
            <a:spLocks noGrp="1"/>
          </p:cNvSpPr>
          <p:nvPr>
            <p:ph type="body" sz="quarter" idx="3"/>
          </p:nvPr>
        </p:nvSpPr>
        <p:spPr>
          <a:xfrm>
            <a:off x="6525014" y="701252"/>
            <a:ext cx="4443984" cy="823912"/>
          </a:xfrm>
        </p:spPr>
        <p:txBody>
          <a:bodyPr/>
          <a:lstStyle/>
          <a:p>
            <a:r>
              <a:rPr lang="en-US" dirty="0"/>
              <a:t>Relational databases</a:t>
            </a:r>
          </a:p>
        </p:txBody>
      </p:sp>
      <p:sp>
        <p:nvSpPr>
          <p:cNvPr id="16" name="Content Placeholder 15"/>
          <p:cNvSpPr>
            <a:spLocks noGrp="1"/>
          </p:cNvSpPr>
          <p:nvPr>
            <p:ph sz="quarter" idx="4"/>
          </p:nvPr>
        </p:nvSpPr>
        <p:spPr>
          <a:xfrm>
            <a:off x="6525014" y="1734207"/>
            <a:ext cx="4443984" cy="4133193"/>
          </a:xfrm>
        </p:spPr>
        <p:txBody>
          <a:bodyPr>
            <a:normAutofit lnSpcReduction="10000"/>
          </a:bodyPr>
          <a:lstStyle/>
          <a:p>
            <a:r>
              <a:rPr lang="en-US" dirty="0"/>
              <a:t>Row-oriented</a:t>
            </a:r>
          </a:p>
          <a:p>
            <a:r>
              <a:rPr lang="en-US" dirty="0"/>
              <a:t>Pre-ordained schema is primary</a:t>
            </a:r>
          </a:p>
          <a:p>
            <a:pPr lvl="1"/>
            <a:r>
              <a:rPr lang="en-US" dirty="0"/>
              <a:t>Even to the detriment of accessing applications!</a:t>
            </a:r>
          </a:p>
          <a:p>
            <a:r>
              <a:rPr lang="en-US" dirty="0"/>
              <a:t>Manual index definitions</a:t>
            </a:r>
          </a:p>
          <a:p>
            <a:pPr lvl="1"/>
            <a:r>
              <a:rPr lang="en-US" dirty="0"/>
              <a:t>Frequent source of perf issues</a:t>
            </a:r>
          </a:p>
          <a:p>
            <a:r>
              <a:rPr lang="en-US" dirty="0"/>
              <a:t>(Mostly) non-transparent data partitioning</a:t>
            </a:r>
          </a:p>
          <a:p>
            <a:pPr lvl="1"/>
            <a:r>
              <a:rPr lang="en-US" dirty="0"/>
              <a:t>Frequent source of scalability issues</a:t>
            </a:r>
          </a:p>
          <a:p>
            <a:r>
              <a:rPr lang="en-US" dirty="0"/>
              <a:t>Supports configurable, </a:t>
            </a:r>
            <a:r>
              <a:rPr lang="en-US" i="1" dirty="0"/>
              <a:t>local</a:t>
            </a:r>
            <a:r>
              <a:rPr lang="en-US" dirty="0"/>
              <a:t> consistency</a:t>
            </a:r>
            <a:endParaRPr lang="en-US" i="1" dirty="0"/>
          </a:p>
        </p:txBody>
      </p:sp>
    </p:spTree>
    <p:extLst>
      <p:ext uri="{BB962C8B-B14F-4D97-AF65-F5344CB8AC3E}">
        <p14:creationId xmlns:p14="http://schemas.microsoft.com/office/powerpoint/2010/main" val="15133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effectLst/>
        </p:spPr>
      </p:sp>
      <p:sp>
        <p:nvSpPr>
          <p:cNvPr id="8" name="Rectangle 7" title="Side ba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title="Side ba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p:cNvPicPr>
            <a:picLocks noGrp="1" noChangeAspect="1"/>
          </p:cNvPicPr>
          <p:nvPr>
            <p:ph sz="half" idx="2"/>
          </p:nvPr>
        </p:nvPicPr>
        <p:blipFill>
          <a:blip r:embed="rId2"/>
          <a:stretch>
            <a:fillRect/>
          </a:stretch>
        </p:blipFill>
        <p:spPr>
          <a:xfrm>
            <a:off x="6798996" y="733084"/>
            <a:ext cx="5071256" cy="5071256"/>
          </a:xfrm>
          <a:prstGeom prst="rect">
            <a:avLst/>
          </a:prstGeom>
        </p:spPr>
      </p:pic>
      <p:sp>
        <p:nvSpPr>
          <p:cNvPr id="2" name="Title 1"/>
          <p:cNvSpPr>
            <a:spLocks noGrp="1"/>
          </p:cNvSpPr>
          <p:nvPr>
            <p:ph type="title"/>
          </p:nvPr>
        </p:nvSpPr>
        <p:spPr>
          <a:xfrm>
            <a:off x="960502" y="769880"/>
            <a:ext cx="5127172" cy="974834"/>
          </a:xfrm>
        </p:spPr>
        <p:txBody>
          <a:bodyPr vert="horz" lIns="91440" tIns="45720" rIns="91440" bIns="45720" rtlCol="0" anchor="t">
            <a:normAutofit/>
          </a:bodyPr>
          <a:lstStyle/>
          <a:p>
            <a:r>
              <a:rPr lang="en-US" dirty="0"/>
              <a:t>Server-hugger Sam</a:t>
            </a:r>
          </a:p>
        </p:txBody>
      </p:sp>
      <p:sp>
        <p:nvSpPr>
          <p:cNvPr id="3" name="Content Placeholder 2"/>
          <p:cNvSpPr>
            <a:spLocks noGrp="1"/>
          </p:cNvSpPr>
          <p:nvPr>
            <p:ph sz="half" idx="1"/>
          </p:nvPr>
        </p:nvSpPr>
        <p:spPr>
          <a:xfrm>
            <a:off x="1023562" y="2286000"/>
            <a:ext cx="5127172" cy="3581400"/>
          </a:xfrm>
        </p:spPr>
        <p:txBody>
          <a:bodyPr vert="horz" lIns="91440" tIns="45720" rIns="91440" bIns="45720" rtlCol="0">
            <a:normAutofit/>
          </a:bodyPr>
          <a:lstStyle/>
          <a:p>
            <a:r>
              <a:rPr lang="en-US" dirty="0"/>
              <a:t>Many “pets”… no cattle</a:t>
            </a:r>
          </a:p>
          <a:p>
            <a:r>
              <a:rPr lang="en-US" dirty="0"/>
              <a:t>Focus on IT status quo vs. developer productivity and options</a:t>
            </a:r>
          </a:p>
          <a:p>
            <a:r>
              <a:rPr lang="en-US" dirty="0"/>
              <a:t>Emotional appeals</a:t>
            </a:r>
          </a:p>
          <a:p>
            <a:pPr lvl="1"/>
            <a:r>
              <a:rPr lang="en-US" dirty="0"/>
              <a:t>“Not secure”</a:t>
            </a:r>
          </a:p>
          <a:p>
            <a:pPr lvl="1"/>
            <a:r>
              <a:rPr lang="en-US" dirty="0"/>
              <a:t>“Not proven”</a:t>
            </a:r>
          </a:p>
          <a:p>
            <a:pPr lvl="1"/>
            <a:r>
              <a:rPr lang="en-US" dirty="0"/>
              <a:t>“Not scalable”</a:t>
            </a:r>
          </a:p>
          <a:p>
            <a:pPr lvl="1"/>
            <a:r>
              <a:rPr lang="en-US" dirty="0"/>
              <a:t>“Something </a:t>
            </a:r>
            <a:r>
              <a:rPr lang="en-US" dirty="0" err="1"/>
              <a:t>something</a:t>
            </a:r>
            <a:r>
              <a:rPr lang="en-US" dirty="0"/>
              <a:t> vendor lock-in”</a:t>
            </a:r>
          </a:p>
          <a:p>
            <a:pPr lvl="1"/>
            <a:endParaRPr lang="en-US" dirty="0"/>
          </a:p>
        </p:txBody>
      </p:sp>
    </p:spTree>
    <p:extLst>
      <p:ext uri="{BB962C8B-B14F-4D97-AF65-F5344CB8AC3E}">
        <p14:creationId xmlns:p14="http://schemas.microsoft.com/office/powerpoint/2010/main" val="3020907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1371600" y="701252"/>
            <a:ext cx="4443984" cy="823912"/>
          </a:xfrm>
        </p:spPr>
        <p:txBody>
          <a:bodyPr/>
          <a:lstStyle/>
          <a:p>
            <a:r>
              <a:rPr lang="en-US" dirty="0" err="1"/>
              <a:t>DocumentDB</a:t>
            </a:r>
            <a:endParaRPr lang="en-US" dirty="0"/>
          </a:p>
        </p:txBody>
      </p:sp>
      <p:sp>
        <p:nvSpPr>
          <p:cNvPr id="14" name="Content Placeholder 13"/>
          <p:cNvSpPr>
            <a:spLocks noGrp="1"/>
          </p:cNvSpPr>
          <p:nvPr>
            <p:ph sz="half" idx="2"/>
          </p:nvPr>
        </p:nvSpPr>
        <p:spPr>
          <a:xfrm>
            <a:off x="1371600" y="1734207"/>
            <a:ext cx="4443984" cy="4133193"/>
          </a:xfrm>
        </p:spPr>
        <p:txBody>
          <a:bodyPr/>
          <a:lstStyle/>
          <a:p>
            <a:r>
              <a:rPr lang="en-US" dirty="0"/>
              <a:t>No server provisioning, configuration or management</a:t>
            </a:r>
          </a:p>
          <a:p>
            <a:pPr lvl="1"/>
            <a:r>
              <a:rPr lang="en-US" dirty="0"/>
              <a:t>Focus is on the data, not the servers</a:t>
            </a:r>
          </a:p>
          <a:p>
            <a:r>
              <a:rPr lang="en-US" dirty="0"/>
              <a:t>99.99% SLA</a:t>
            </a:r>
          </a:p>
          <a:p>
            <a:r>
              <a:rPr lang="en-US" dirty="0"/>
              <a:t>&lt;10ms reads and &lt;15ms writes for 99% of queries</a:t>
            </a:r>
          </a:p>
          <a:p>
            <a:r>
              <a:rPr lang="en-US" dirty="0"/>
              <a:t>Transparent, declarative geo-replication</a:t>
            </a:r>
          </a:p>
          <a:p>
            <a:pPr lvl="1"/>
            <a:r>
              <a:rPr lang="en-US" dirty="0"/>
              <a:t>Failover, regional </a:t>
            </a:r>
            <a:r>
              <a:rPr lang="en-US"/>
              <a:t>client reads, etc.</a:t>
            </a:r>
            <a:endParaRPr lang="en-US" dirty="0"/>
          </a:p>
          <a:p>
            <a:endParaRPr lang="en-US" dirty="0"/>
          </a:p>
        </p:txBody>
      </p:sp>
      <p:sp>
        <p:nvSpPr>
          <p:cNvPr id="15" name="Text Placeholder 14"/>
          <p:cNvSpPr>
            <a:spLocks noGrp="1"/>
          </p:cNvSpPr>
          <p:nvPr>
            <p:ph type="body" sz="quarter" idx="3"/>
          </p:nvPr>
        </p:nvSpPr>
        <p:spPr>
          <a:xfrm>
            <a:off x="6525014" y="701252"/>
            <a:ext cx="4443984" cy="823912"/>
          </a:xfrm>
        </p:spPr>
        <p:txBody>
          <a:bodyPr/>
          <a:lstStyle/>
          <a:p>
            <a:r>
              <a:rPr lang="en-US" dirty="0"/>
              <a:t>Self-hosted database</a:t>
            </a:r>
          </a:p>
        </p:txBody>
      </p:sp>
      <p:sp>
        <p:nvSpPr>
          <p:cNvPr id="16" name="Content Placeholder 15"/>
          <p:cNvSpPr>
            <a:spLocks noGrp="1"/>
          </p:cNvSpPr>
          <p:nvPr>
            <p:ph sz="quarter" idx="4"/>
          </p:nvPr>
        </p:nvSpPr>
        <p:spPr>
          <a:xfrm>
            <a:off x="6525014" y="1734207"/>
            <a:ext cx="4443984" cy="4133193"/>
          </a:xfrm>
        </p:spPr>
        <p:txBody>
          <a:bodyPr/>
          <a:lstStyle/>
          <a:p>
            <a:r>
              <a:rPr lang="en-US" dirty="0"/>
              <a:t>Server provisioning, configuration, and management are all your problem, now and into the future</a:t>
            </a:r>
          </a:p>
          <a:p>
            <a:pPr lvl="1"/>
            <a:r>
              <a:rPr lang="en-US" dirty="0"/>
              <a:t>Enjoy your pets!</a:t>
            </a:r>
          </a:p>
          <a:p>
            <a:r>
              <a:rPr lang="en-US" dirty="0"/>
              <a:t>“What’s an SLA?”</a:t>
            </a:r>
          </a:p>
          <a:p>
            <a:r>
              <a:rPr lang="en-US" dirty="0"/>
              <a:t>“Slow queries? That’s a developer problem”</a:t>
            </a:r>
          </a:p>
          <a:p>
            <a:r>
              <a:rPr lang="en-US" dirty="0"/>
              <a:t>Geo-replication is your problem</a:t>
            </a:r>
          </a:p>
          <a:p>
            <a:pPr lvl="1"/>
            <a:r>
              <a:rPr lang="en-US" dirty="0"/>
              <a:t>…and it’s a BIG problem</a:t>
            </a:r>
          </a:p>
          <a:p>
            <a:endParaRPr lang="en-US" dirty="0"/>
          </a:p>
        </p:txBody>
      </p:sp>
    </p:spTree>
    <p:extLst>
      <p:ext uri="{BB962C8B-B14F-4D97-AF65-F5344CB8AC3E}">
        <p14:creationId xmlns:p14="http://schemas.microsoft.com/office/powerpoint/2010/main" val="53511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App Dev features</a:t>
            </a:r>
          </a:p>
        </p:txBody>
      </p:sp>
      <p:sp>
        <p:nvSpPr>
          <p:cNvPr id="8" name="Content Placeholder 7"/>
          <p:cNvSpPr>
            <a:spLocks noGrp="1"/>
          </p:cNvSpPr>
          <p:nvPr>
            <p:ph idx="1"/>
          </p:nvPr>
        </p:nvSpPr>
        <p:spPr>
          <a:xfrm>
            <a:off x="1371600" y="1723697"/>
            <a:ext cx="9601200" cy="4143703"/>
          </a:xfrm>
        </p:spPr>
        <p:txBody>
          <a:bodyPr>
            <a:normAutofit fontScale="92500" lnSpcReduction="10000"/>
          </a:bodyPr>
          <a:lstStyle/>
          <a:p>
            <a:r>
              <a:rPr lang="en-US" dirty="0"/>
              <a:t>.NET and .NET Core, Node.js, Python, Java SDKs… full REST API</a:t>
            </a:r>
          </a:p>
          <a:p>
            <a:pPr lvl="1"/>
            <a:r>
              <a:rPr lang="en-US" dirty="0"/>
              <a:t>Database, collection, and document manipulation, etc.</a:t>
            </a:r>
          </a:p>
          <a:p>
            <a:r>
              <a:rPr lang="en-US" dirty="0"/>
              <a:t>MongoDB protocol support</a:t>
            </a:r>
          </a:p>
          <a:p>
            <a:r>
              <a:rPr lang="en-US" dirty="0"/>
              <a:t>Parameterized queries</a:t>
            </a:r>
          </a:p>
          <a:p>
            <a:r>
              <a:rPr lang="en-US" dirty="0"/>
              <a:t>SQL-based query language</a:t>
            </a:r>
          </a:p>
          <a:p>
            <a:pPr lvl="1"/>
            <a:r>
              <a:rPr lang="en-US" dirty="0"/>
              <a:t>.NET SDK support for LINQ</a:t>
            </a:r>
          </a:p>
          <a:p>
            <a:r>
              <a:rPr lang="en-US" dirty="0"/>
              <a:t>Server-side </a:t>
            </a:r>
            <a:r>
              <a:rPr lang="en-US" dirty="0" err="1"/>
              <a:t>Javascript</a:t>
            </a:r>
            <a:r>
              <a:rPr lang="en-US" dirty="0"/>
              <a:t> UDFs, stored procedures, and triggers</a:t>
            </a:r>
          </a:p>
          <a:p>
            <a:pPr lvl="1"/>
            <a:r>
              <a:rPr lang="en-US" dirty="0"/>
              <a:t>Multi-document transactions in </a:t>
            </a:r>
            <a:r>
              <a:rPr lang="en-US" dirty="0" err="1"/>
              <a:t>sprocs</a:t>
            </a:r>
            <a:r>
              <a:rPr lang="en-US" dirty="0"/>
              <a:t> and triggers</a:t>
            </a:r>
          </a:p>
          <a:p>
            <a:r>
              <a:rPr lang="en-US" dirty="0"/>
              <a:t>Local emulator support (yay!)</a:t>
            </a:r>
          </a:p>
          <a:p>
            <a:r>
              <a:rPr lang="en-US" dirty="0"/>
              <a:t>Query Playground</a:t>
            </a:r>
          </a:p>
          <a:p>
            <a:pPr lvl="1"/>
            <a:r>
              <a:rPr lang="en-US" dirty="0">
                <a:hlinkClick r:id="rId2"/>
              </a:rPr>
              <a:t>https://www.documentdb.com/sql/demo</a:t>
            </a:r>
            <a:endParaRPr lang="en-US" dirty="0"/>
          </a:p>
        </p:txBody>
      </p:sp>
    </p:spTree>
    <p:extLst>
      <p:ext uri="{BB962C8B-B14F-4D97-AF65-F5344CB8AC3E}">
        <p14:creationId xmlns:p14="http://schemas.microsoft.com/office/powerpoint/2010/main" val="859271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097675" y="480355"/>
            <a:ext cx="5744014" cy="1337935"/>
          </a:xfrm>
          <a:prstGeom prst="rect">
            <a:avLst/>
          </a:prstGeom>
        </p:spPr>
      </p:pic>
      <p:pic>
        <p:nvPicPr>
          <p:cNvPr id="9" name="Picture 8"/>
          <p:cNvPicPr>
            <a:picLocks noChangeAspect="1"/>
          </p:cNvPicPr>
          <p:nvPr/>
        </p:nvPicPr>
        <p:blipFill>
          <a:blip r:embed="rId3"/>
          <a:stretch>
            <a:fillRect/>
          </a:stretch>
        </p:blipFill>
        <p:spPr>
          <a:xfrm>
            <a:off x="5438038" y="1571960"/>
            <a:ext cx="6436284" cy="1322727"/>
          </a:xfrm>
          <a:prstGeom prst="rect">
            <a:avLst/>
          </a:prstGeom>
        </p:spPr>
      </p:pic>
      <p:pic>
        <p:nvPicPr>
          <p:cNvPr id="10" name="Picture 9"/>
          <p:cNvPicPr>
            <a:picLocks noChangeAspect="1"/>
          </p:cNvPicPr>
          <p:nvPr/>
        </p:nvPicPr>
        <p:blipFill>
          <a:blip r:embed="rId4"/>
          <a:stretch>
            <a:fillRect/>
          </a:stretch>
        </p:blipFill>
        <p:spPr>
          <a:xfrm>
            <a:off x="1521920" y="3122657"/>
            <a:ext cx="6514497" cy="1984937"/>
          </a:xfrm>
          <a:prstGeom prst="rect">
            <a:avLst/>
          </a:prstGeom>
        </p:spPr>
      </p:pic>
      <p:pic>
        <p:nvPicPr>
          <p:cNvPr id="11" name="Picture 10"/>
          <p:cNvPicPr>
            <a:picLocks noChangeAspect="1"/>
          </p:cNvPicPr>
          <p:nvPr/>
        </p:nvPicPr>
        <p:blipFill>
          <a:blip r:embed="rId5"/>
          <a:stretch>
            <a:fillRect/>
          </a:stretch>
        </p:blipFill>
        <p:spPr>
          <a:xfrm>
            <a:off x="5919654" y="5022274"/>
            <a:ext cx="4769812" cy="1389687"/>
          </a:xfrm>
          <a:prstGeom prst="rect">
            <a:avLst/>
          </a:prstGeom>
        </p:spPr>
      </p:pic>
    </p:spTree>
    <p:extLst>
      <p:ext uri="{BB962C8B-B14F-4D97-AF65-F5344CB8AC3E}">
        <p14:creationId xmlns:p14="http://schemas.microsoft.com/office/powerpoint/2010/main" val="60201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err="1"/>
              <a:t>Mongodb</a:t>
            </a:r>
            <a:r>
              <a:rPr lang="en-US" dirty="0"/>
              <a:t> </a:t>
            </a:r>
            <a:r>
              <a:rPr lang="en-US"/>
              <a:t>protocol support</a:t>
            </a:r>
            <a:endParaRPr lang="en-US" dirty="0"/>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790266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413125477"/>
              </p:ext>
            </p:extLst>
          </p:nvPr>
        </p:nvGraphicFramePr>
        <p:xfrm>
          <a:off x="1192923" y="1714499"/>
          <a:ext cx="4871546" cy="3950577"/>
        </p:xfrm>
        <a:graphic>
          <a:graphicData uri="http://schemas.openxmlformats.org/drawingml/2006/table">
            <a:tbl>
              <a:tblPr firstRow="1" bandRow="1">
                <a:tableStyleId>{5C22544A-7EE6-4342-B048-85BDC9FD1C3A}</a:tableStyleId>
              </a:tblPr>
              <a:tblGrid>
                <a:gridCol w="2435773">
                  <a:extLst>
                    <a:ext uri="{9D8B030D-6E8A-4147-A177-3AD203B41FA5}">
                      <a16:colId xmlns:a16="http://schemas.microsoft.com/office/drawing/2014/main" val="2380605209"/>
                    </a:ext>
                  </a:extLst>
                </a:gridCol>
                <a:gridCol w="2435773">
                  <a:extLst>
                    <a:ext uri="{9D8B030D-6E8A-4147-A177-3AD203B41FA5}">
                      <a16:colId xmlns:a16="http://schemas.microsoft.com/office/drawing/2014/main" val="3238698787"/>
                    </a:ext>
                  </a:extLst>
                </a:gridCol>
              </a:tblGrid>
              <a:tr h="1316859">
                <a:tc>
                  <a:txBody>
                    <a:bodyPr/>
                    <a:lstStyle/>
                    <a:p>
                      <a:pPr algn="ctr"/>
                      <a:endParaRPr lang="en-US" dirty="0"/>
                    </a:p>
                  </a:txBody>
                  <a:tcPr marL="84783" marR="84783" anchor="ctr"/>
                </a:tc>
                <a:tc>
                  <a:txBody>
                    <a:bodyPr/>
                    <a:lstStyle/>
                    <a:p>
                      <a:pPr algn="ctr"/>
                      <a:r>
                        <a:rPr lang="en-US" dirty="0"/>
                        <a:t>Price</a:t>
                      </a:r>
                    </a:p>
                  </a:txBody>
                  <a:tcPr marL="84783" marR="84783" anchor="ctr"/>
                </a:tc>
                <a:extLst>
                  <a:ext uri="{0D108BD9-81ED-4DB2-BD59-A6C34878D82A}">
                    <a16:rowId xmlns:a16="http://schemas.microsoft.com/office/drawing/2014/main" val="1522159905"/>
                  </a:ext>
                </a:extLst>
              </a:tr>
              <a:tr h="1316859">
                <a:tc>
                  <a:txBody>
                    <a:bodyPr/>
                    <a:lstStyle/>
                    <a:p>
                      <a:pPr algn="ctr"/>
                      <a:r>
                        <a:rPr lang="en-US" dirty="0"/>
                        <a:t>SSD-based storage</a:t>
                      </a:r>
                    </a:p>
                  </a:txBody>
                  <a:tcPr marL="84783" marR="84783" anchor="ctr"/>
                </a:tc>
                <a:tc>
                  <a:txBody>
                    <a:bodyPr/>
                    <a:lstStyle/>
                    <a:p>
                      <a:pPr algn="ctr"/>
                      <a:r>
                        <a:rPr lang="en-US" dirty="0"/>
                        <a:t>$0.25/GB/month</a:t>
                      </a:r>
                    </a:p>
                  </a:txBody>
                  <a:tcPr marL="84783" marR="84783" anchor="ctr"/>
                </a:tc>
                <a:extLst>
                  <a:ext uri="{0D108BD9-81ED-4DB2-BD59-A6C34878D82A}">
                    <a16:rowId xmlns:a16="http://schemas.microsoft.com/office/drawing/2014/main" val="1657485270"/>
                  </a:ext>
                </a:extLst>
              </a:tr>
              <a:tr h="1316859">
                <a:tc>
                  <a:txBody>
                    <a:bodyPr/>
                    <a:lstStyle/>
                    <a:p>
                      <a:pPr algn="ctr"/>
                      <a:r>
                        <a:rPr lang="en-US" dirty="0"/>
                        <a:t>Reserved Request Units*/sec</a:t>
                      </a:r>
                    </a:p>
                  </a:txBody>
                  <a:tcPr marL="84783" marR="84783" anchor="ctr"/>
                </a:tc>
                <a:tc>
                  <a:txBody>
                    <a:bodyPr/>
                    <a:lstStyle/>
                    <a:p>
                      <a:pPr algn="ctr"/>
                      <a:r>
                        <a:rPr lang="en-US" dirty="0"/>
                        <a:t>$0.008/100 RUs/</a:t>
                      </a:r>
                      <a:r>
                        <a:rPr lang="en-US" dirty="0" err="1"/>
                        <a:t>hr</a:t>
                      </a:r>
                      <a:r>
                        <a:rPr lang="en-US" dirty="0"/>
                        <a:t> (~$6/month)</a:t>
                      </a:r>
                    </a:p>
                  </a:txBody>
                  <a:tcPr marL="84783" marR="84783" anchor="ctr"/>
                </a:tc>
                <a:extLst>
                  <a:ext uri="{0D108BD9-81ED-4DB2-BD59-A6C34878D82A}">
                    <a16:rowId xmlns:a16="http://schemas.microsoft.com/office/drawing/2014/main" val="832749236"/>
                  </a:ext>
                </a:extLst>
              </a:tr>
            </a:tbl>
          </a:graphicData>
        </a:graphic>
      </p:graphicFrame>
      <p:sp>
        <p:nvSpPr>
          <p:cNvPr id="5" name="Content Placeholder 4"/>
          <p:cNvSpPr>
            <a:spLocks noGrp="1"/>
          </p:cNvSpPr>
          <p:nvPr>
            <p:ph sz="half" idx="2"/>
          </p:nvPr>
        </p:nvSpPr>
        <p:spPr>
          <a:xfrm>
            <a:off x="6525014" y="1751284"/>
            <a:ext cx="4447786" cy="4687615"/>
          </a:xfrm>
        </p:spPr>
        <p:txBody>
          <a:bodyPr/>
          <a:lstStyle/>
          <a:p>
            <a:r>
              <a:rPr lang="en-US" dirty="0"/>
              <a:t>No additional management expense</a:t>
            </a:r>
          </a:p>
          <a:p>
            <a:r>
              <a:rPr lang="en-US" dirty="0"/>
              <a:t>No additional infrastructure expense</a:t>
            </a:r>
          </a:p>
          <a:p>
            <a:r>
              <a:rPr lang="en-US" dirty="0"/>
              <a:t>99.99% SLA</a:t>
            </a:r>
          </a:p>
          <a:p>
            <a:r>
              <a:rPr lang="en-US" dirty="0"/>
              <a:t>10 </a:t>
            </a:r>
            <a:r>
              <a:rPr lang="en-US" dirty="0" err="1"/>
              <a:t>ms</a:t>
            </a:r>
            <a:r>
              <a:rPr lang="en-US" dirty="0"/>
              <a:t> reads, 15 </a:t>
            </a:r>
            <a:r>
              <a:rPr lang="en-US" dirty="0" err="1"/>
              <a:t>ms</a:t>
            </a:r>
            <a:r>
              <a:rPr lang="en-US" dirty="0"/>
              <a:t> writes </a:t>
            </a:r>
            <a:r>
              <a:rPr lang="en-US" i="1" dirty="0"/>
              <a:t>from anywhere</a:t>
            </a:r>
            <a:endParaRPr lang="en-US" dirty="0"/>
          </a:p>
          <a:p>
            <a:r>
              <a:rPr lang="en-US" dirty="0"/>
              <a:t>Geo-redundancy</a:t>
            </a:r>
          </a:p>
          <a:p>
            <a:r>
              <a:rPr lang="en-US" dirty="0"/>
              <a:t>Auto-indexing</a:t>
            </a:r>
          </a:p>
          <a:p>
            <a:r>
              <a:rPr lang="en-US" dirty="0"/>
              <a:t>Knobs to configure perf vs. consistency</a:t>
            </a:r>
          </a:p>
          <a:p>
            <a:endParaRPr lang="en-US" dirty="0"/>
          </a:p>
          <a:p>
            <a:endParaRPr lang="en-US" i="1" dirty="0"/>
          </a:p>
        </p:txBody>
      </p:sp>
      <p:sp>
        <p:nvSpPr>
          <p:cNvPr id="6" name="TextBox 5"/>
          <p:cNvSpPr txBox="1"/>
          <p:nvPr/>
        </p:nvSpPr>
        <p:spPr>
          <a:xfrm>
            <a:off x="1345019" y="5770445"/>
            <a:ext cx="4827181" cy="646331"/>
          </a:xfrm>
          <a:prstGeom prst="rect">
            <a:avLst/>
          </a:prstGeom>
          <a:noFill/>
        </p:spPr>
        <p:txBody>
          <a:bodyPr wrap="square" rtlCol="0">
            <a:spAutoFit/>
          </a:bodyPr>
          <a:lstStyle/>
          <a:p>
            <a:r>
              <a:rPr lang="en-US" sz="1200" dirty="0"/>
              <a:t>*</a:t>
            </a:r>
            <a:r>
              <a:rPr lang="en-US" sz="1200" i="1" dirty="0"/>
              <a:t>a single measure for the resources required to perform various database operations and service an application request… see Estimator Tool </a:t>
            </a:r>
            <a:r>
              <a:rPr lang="en-US" sz="1200" i="1" dirty="0">
                <a:hlinkClick r:id="rId2"/>
              </a:rPr>
              <a:t>https://www.documentdb.com/capacityplanner</a:t>
            </a:r>
            <a:endParaRPr lang="en-US" sz="1200" i="1" dirty="0"/>
          </a:p>
        </p:txBody>
      </p:sp>
    </p:spTree>
    <p:extLst>
      <p:ext uri="{BB962C8B-B14F-4D97-AF65-F5344CB8AC3E}">
        <p14:creationId xmlns:p14="http://schemas.microsoft.com/office/powerpoint/2010/main" val="659515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2075824" y="1289918"/>
            <a:ext cx="8043321" cy="4242853"/>
          </a:xfrm>
          <a:prstGeom prst="rect">
            <a:avLst/>
          </a:prstGeom>
        </p:spPr>
      </p:pic>
    </p:spTree>
    <p:extLst>
      <p:ext uri="{BB962C8B-B14F-4D97-AF65-F5344CB8AC3E}">
        <p14:creationId xmlns:p14="http://schemas.microsoft.com/office/powerpoint/2010/main" val="4243572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Thanks!</a:t>
            </a:r>
          </a:p>
        </p:txBody>
      </p:sp>
      <p:sp>
        <p:nvSpPr>
          <p:cNvPr id="4" name="Text Placeholder 3"/>
          <p:cNvSpPr>
            <a:spLocks noGrp="1"/>
          </p:cNvSpPr>
          <p:nvPr>
            <p:ph type="body" idx="1"/>
          </p:nvPr>
        </p:nvSpPr>
        <p:spPr/>
        <p:txBody>
          <a:bodyPr/>
          <a:lstStyle/>
          <a:p>
            <a:r>
              <a:rPr lang="en-US" dirty="0"/>
              <a:t>Questions?</a:t>
            </a:r>
          </a:p>
        </p:txBody>
      </p:sp>
      <p:sp>
        <p:nvSpPr>
          <p:cNvPr id="5" name="TextBox 4"/>
          <p:cNvSpPr txBox="1"/>
          <p:nvPr/>
        </p:nvSpPr>
        <p:spPr>
          <a:xfrm>
            <a:off x="935421" y="5421883"/>
            <a:ext cx="2235997" cy="646331"/>
          </a:xfrm>
          <a:prstGeom prst="rect">
            <a:avLst/>
          </a:prstGeom>
          <a:noFill/>
        </p:spPr>
        <p:txBody>
          <a:bodyPr wrap="none" rtlCol="0">
            <a:spAutoFit/>
          </a:bodyPr>
          <a:lstStyle/>
          <a:p>
            <a:r>
              <a:rPr lang="en-US" i="1" dirty="0"/>
              <a:t>jlane@wintellect.com</a:t>
            </a:r>
          </a:p>
          <a:p>
            <a:r>
              <a:rPr lang="en-US" i="1" dirty="0"/>
              <a:t>@</a:t>
            </a:r>
            <a:r>
              <a:rPr lang="en-US" i="1" dirty="0" err="1"/>
              <a:t>jplane</a:t>
            </a:r>
            <a:endParaRPr lang="en-US" i="1" dirty="0"/>
          </a:p>
        </p:txBody>
      </p:sp>
    </p:spTree>
    <p:extLst>
      <p:ext uri="{BB962C8B-B14F-4D97-AF65-F5344CB8AC3E}">
        <p14:creationId xmlns:p14="http://schemas.microsoft.com/office/powerpoint/2010/main" val="45010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6"/>
          <p:cNvSpPr txBox="1">
            <a:spLocks/>
          </p:cNvSpPr>
          <p:nvPr/>
        </p:nvSpPr>
        <p:spPr>
          <a:xfrm>
            <a:off x="794758" y="526439"/>
            <a:ext cx="6723184"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3529" dirty="0">
                <a:solidFill>
                  <a:schemeClr val="tx1"/>
                </a:solidFill>
                <a:latin typeface="Segoe UI Light"/>
              </a:rPr>
              <a:t>Azure DocumentDB</a:t>
            </a:r>
          </a:p>
        </p:txBody>
      </p:sp>
      <p:sp>
        <p:nvSpPr>
          <p:cNvPr id="8" name="Freeform 3"/>
          <p:cNvSpPr>
            <a:spLocks/>
          </p:cNvSpPr>
          <p:nvPr/>
        </p:nvSpPr>
        <p:spPr bwMode="auto">
          <a:xfrm>
            <a:off x="9755242" y="448642"/>
            <a:ext cx="2124075" cy="1295400"/>
          </a:xfrm>
          <a:custGeom>
            <a:avLst/>
            <a:gdLst>
              <a:gd name="T0" fmla="*/ 3780 w 3790"/>
              <a:gd name="T1" fmla="*/ 1582 h 2332"/>
              <a:gd name="T2" fmla="*/ 3710 w 3790"/>
              <a:gd name="T3" fmla="*/ 1358 h 2332"/>
              <a:gd name="T4" fmla="*/ 3580 w 3790"/>
              <a:gd name="T5" fmla="*/ 1158 h 2332"/>
              <a:gd name="T6" fmla="*/ 3400 w 3790"/>
              <a:gd name="T7" fmla="*/ 1004 h 2332"/>
              <a:gd name="T8" fmla="*/ 3286 w 3790"/>
              <a:gd name="T9" fmla="*/ 944 h 2332"/>
              <a:gd name="T10" fmla="*/ 3280 w 3790"/>
              <a:gd name="T11" fmla="*/ 908 h 2332"/>
              <a:gd name="T12" fmla="*/ 3260 w 3790"/>
              <a:gd name="T13" fmla="*/ 796 h 2332"/>
              <a:gd name="T14" fmla="*/ 3220 w 3790"/>
              <a:gd name="T15" fmla="*/ 690 h 2332"/>
              <a:gd name="T16" fmla="*/ 3162 w 3790"/>
              <a:gd name="T17" fmla="*/ 596 h 2332"/>
              <a:gd name="T18" fmla="*/ 3088 w 3790"/>
              <a:gd name="T19" fmla="*/ 516 h 2332"/>
              <a:gd name="T20" fmla="*/ 2998 w 3790"/>
              <a:gd name="T21" fmla="*/ 450 h 2332"/>
              <a:gd name="T22" fmla="*/ 2898 w 3790"/>
              <a:gd name="T23" fmla="*/ 402 h 2332"/>
              <a:gd name="T24" fmla="*/ 2788 w 3790"/>
              <a:gd name="T25" fmla="*/ 374 h 2332"/>
              <a:gd name="T26" fmla="*/ 2700 w 3790"/>
              <a:gd name="T27" fmla="*/ 368 h 2332"/>
              <a:gd name="T28" fmla="*/ 2522 w 3790"/>
              <a:gd name="T29" fmla="*/ 396 h 2332"/>
              <a:gd name="T30" fmla="*/ 2366 w 3790"/>
              <a:gd name="T31" fmla="*/ 472 h 2332"/>
              <a:gd name="T32" fmla="*/ 2256 w 3790"/>
              <a:gd name="T33" fmla="*/ 324 h 2332"/>
              <a:gd name="T34" fmla="*/ 2070 w 3790"/>
              <a:gd name="T35" fmla="*/ 164 h 2332"/>
              <a:gd name="T36" fmla="*/ 1848 w 3790"/>
              <a:gd name="T37" fmla="*/ 54 h 2332"/>
              <a:gd name="T38" fmla="*/ 1596 w 3790"/>
              <a:gd name="T39" fmla="*/ 2 h 2332"/>
              <a:gd name="T40" fmla="*/ 1430 w 3790"/>
              <a:gd name="T41" fmla="*/ 6 h 2332"/>
              <a:gd name="T42" fmla="*/ 1240 w 3790"/>
              <a:gd name="T43" fmla="*/ 44 h 2332"/>
              <a:gd name="T44" fmla="*/ 1064 w 3790"/>
              <a:gd name="T45" fmla="*/ 118 h 2332"/>
              <a:gd name="T46" fmla="*/ 908 w 3790"/>
              <a:gd name="T47" fmla="*/ 224 h 2332"/>
              <a:gd name="T48" fmla="*/ 776 w 3790"/>
              <a:gd name="T49" fmla="*/ 356 h 2332"/>
              <a:gd name="T50" fmla="*/ 672 w 3790"/>
              <a:gd name="T51" fmla="*/ 512 h 2332"/>
              <a:gd name="T52" fmla="*/ 598 w 3790"/>
              <a:gd name="T53" fmla="*/ 688 h 2332"/>
              <a:gd name="T54" fmla="*/ 558 w 3790"/>
              <a:gd name="T55" fmla="*/ 878 h 2332"/>
              <a:gd name="T56" fmla="*/ 554 w 3790"/>
              <a:gd name="T57" fmla="*/ 1012 h 2332"/>
              <a:gd name="T58" fmla="*/ 560 w 3790"/>
              <a:gd name="T59" fmla="*/ 1056 h 2332"/>
              <a:gd name="T60" fmla="*/ 388 w 3790"/>
              <a:gd name="T61" fmla="*/ 1120 h 2332"/>
              <a:gd name="T62" fmla="*/ 198 w 3790"/>
              <a:gd name="T63" fmla="*/ 1252 h 2332"/>
              <a:gd name="T64" fmla="*/ 92 w 3790"/>
              <a:gd name="T65" fmla="*/ 1384 h 2332"/>
              <a:gd name="T66" fmla="*/ 42 w 3790"/>
              <a:gd name="T67" fmla="*/ 1484 h 2332"/>
              <a:gd name="T68" fmla="*/ 10 w 3790"/>
              <a:gd name="T69" fmla="*/ 1594 h 2332"/>
              <a:gd name="T70" fmla="*/ 0 w 3790"/>
              <a:gd name="T71" fmla="*/ 1712 h 2332"/>
              <a:gd name="T72" fmla="*/ 8 w 3790"/>
              <a:gd name="T73" fmla="*/ 1816 h 2332"/>
              <a:gd name="T74" fmla="*/ 44 w 3790"/>
              <a:gd name="T75" fmla="*/ 1942 h 2332"/>
              <a:gd name="T76" fmla="*/ 106 w 3790"/>
              <a:gd name="T77" fmla="*/ 2052 h 2332"/>
              <a:gd name="T78" fmla="*/ 192 w 3790"/>
              <a:gd name="T79" fmla="*/ 2146 h 2332"/>
              <a:gd name="T80" fmla="*/ 298 w 3790"/>
              <a:gd name="T81" fmla="*/ 2222 h 2332"/>
              <a:gd name="T82" fmla="*/ 420 w 3790"/>
              <a:gd name="T83" fmla="*/ 2278 h 2332"/>
              <a:gd name="T84" fmla="*/ 558 w 3790"/>
              <a:gd name="T85" fmla="*/ 2316 h 2332"/>
              <a:gd name="T86" fmla="*/ 706 w 3790"/>
              <a:gd name="T87" fmla="*/ 2332 h 2332"/>
              <a:gd name="T88" fmla="*/ 3106 w 3790"/>
              <a:gd name="T89" fmla="*/ 2322 h 2332"/>
              <a:gd name="T90" fmla="*/ 3360 w 3790"/>
              <a:gd name="T91" fmla="*/ 2260 h 2332"/>
              <a:gd name="T92" fmla="*/ 3486 w 3790"/>
              <a:gd name="T93" fmla="*/ 2204 h 2332"/>
              <a:gd name="T94" fmla="*/ 3594 w 3790"/>
              <a:gd name="T95" fmla="*/ 2132 h 2332"/>
              <a:gd name="T96" fmla="*/ 3682 w 3790"/>
              <a:gd name="T97" fmla="*/ 2044 h 2332"/>
              <a:gd name="T98" fmla="*/ 3744 w 3790"/>
              <a:gd name="T99" fmla="*/ 1936 h 2332"/>
              <a:gd name="T100" fmla="*/ 3782 w 3790"/>
              <a:gd name="T101" fmla="*/ 1810 h 2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90" h="2332">
                <a:moveTo>
                  <a:pt x="3790" y="1700"/>
                </a:moveTo>
                <a:lnTo>
                  <a:pt x="3790" y="1700"/>
                </a:lnTo>
                <a:lnTo>
                  <a:pt x="3788" y="1642"/>
                </a:lnTo>
                <a:lnTo>
                  <a:pt x="3780" y="1582"/>
                </a:lnTo>
                <a:lnTo>
                  <a:pt x="3770" y="1524"/>
                </a:lnTo>
                <a:lnTo>
                  <a:pt x="3754" y="1468"/>
                </a:lnTo>
                <a:lnTo>
                  <a:pt x="3734" y="1412"/>
                </a:lnTo>
                <a:lnTo>
                  <a:pt x="3710" y="1358"/>
                </a:lnTo>
                <a:lnTo>
                  <a:pt x="3684" y="1304"/>
                </a:lnTo>
                <a:lnTo>
                  <a:pt x="3652" y="1254"/>
                </a:lnTo>
                <a:lnTo>
                  <a:pt x="3618" y="1206"/>
                </a:lnTo>
                <a:lnTo>
                  <a:pt x="3580" y="1158"/>
                </a:lnTo>
                <a:lnTo>
                  <a:pt x="3540" y="1116"/>
                </a:lnTo>
                <a:lnTo>
                  <a:pt x="3496" y="1076"/>
                </a:lnTo>
                <a:lnTo>
                  <a:pt x="3448" y="1038"/>
                </a:lnTo>
                <a:lnTo>
                  <a:pt x="3400" y="1004"/>
                </a:lnTo>
                <a:lnTo>
                  <a:pt x="3348" y="974"/>
                </a:lnTo>
                <a:lnTo>
                  <a:pt x="3294" y="948"/>
                </a:lnTo>
                <a:lnTo>
                  <a:pt x="3294" y="948"/>
                </a:lnTo>
                <a:lnTo>
                  <a:pt x="3286" y="944"/>
                </a:lnTo>
                <a:lnTo>
                  <a:pt x="3280" y="938"/>
                </a:lnTo>
                <a:lnTo>
                  <a:pt x="3280" y="938"/>
                </a:lnTo>
                <a:lnTo>
                  <a:pt x="3280" y="938"/>
                </a:lnTo>
                <a:lnTo>
                  <a:pt x="3280" y="908"/>
                </a:lnTo>
                <a:lnTo>
                  <a:pt x="3278" y="880"/>
                </a:lnTo>
                <a:lnTo>
                  <a:pt x="3272" y="852"/>
                </a:lnTo>
                <a:lnTo>
                  <a:pt x="3268" y="822"/>
                </a:lnTo>
                <a:lnTo>
                  <a:pt x="3260" y="796"/>
                </a:lnTo>
                <a:lnTo>
                  <a:pt x="3252" y="768"/>
                </a:lnTo>
                <a:lnTo>
                  <a:pt x="3244" y="742"/>
                </a:lnTo>
                <a:lnTo>
                  <a:pt x="3232" y="716"/>
                </a:lnTo>
                <a:lnTo>
                  <a:pt x="3220" y="690"/>
                </a:lnTo>
                <a:lnTo>
                  <a:pt x="3208" y="666"/>
                </a:lnTo>
                <a:lnTo>
                  <a:pt x="3194" y="642"/>
                </a:lnTo>
                <a:lnTo>
                  <a:pt x="3178" y="618"/>
                </a:lnTo>
                <a:lnTo>
                  <a:pt x="3162" y="596"/>
                </a:lnTo>
                <a:lnTo>
                  <a:pt x="3144" y="574"/>
                </a:lnTo>
                <a:lnTo>
                  <a:pt x="3126" y="554"/>
                </a:lnTo>
                <a:lnTo>
                  <a:pt x="3108" y="534"/>
                </a:lnTo>
                <a:lnTo>
                  <a:pt x="3088" y="516"/>
                </a:lnTo>
                <a:lnTo>
                  <a:pt x="3066" y="498"/>
                </a:lnTo>
                <a:lnTo>
                  <a:pt x="3044" y="480"/>
                </a:lnTo>
                <a:lnTo>
                  <a:pt x="3022" y="464"/>
                </a:lnTo>
                <a:lnTo>
                  <a:pt x="2998" y="450"/>
                </a:lnTo>
                <a:lnTo>
                  <a:pt x="2974" y="436"/>
                </a:lnTo>
                <a:lnTo>
                  <a:pt x="2950" y="424"/>
                </a:lnTo>
                <a:lnTo>
                  <a:pt x="2924" y="412"/>
                </a:lnTo>
                <a:lnTo>
                  <a:pt x="2898" y="402"/>
                </a:lnTo>
                <a:lnTo>
                  <a:pt x="2870" y="394"/>
                </a:lnTo>
                <a:lnTo>
                  <a:pt x="2844" y="386"/>
                </a:lnTo>
                <a:lnTo>
                  <a:pt x="2816" y="380"/>
                </a:lnTo>
                <a:lnTo>
                  <a:pt x="2788" y="374"/>
                </a:lnTo>
                <a:lnTo>
                  <a:pt x="2758" y="370"/>
                </a:lnTo>
                <a:lnTo>
                  <a:pt x="2730" y="368"/>
                </a:lnTo>
                <a:lnTo>
                  <a:pt x="2700" y="368"/>
                </a:lnTo>
                <a:lnTo>
                  <a:pt x="2700" y="368"/>
                </a:lnTo>
                <a:lnTo>
                  <a:pt x="2654" y="370"/>
                </a:lnTo>
                <a:lnTo>
                  <a:pt x="2608" y="374"/>
                </a:lnTo>
                <a:lnTo>
                  <a:pt x="2564" y="384"/>
                </a:lnTo>
                <a:lnTo>
                  <a:pt x="2522" y="396"/>
                </a:lnTo>
                <a:lnTo>
                  <a:pt x="2482" y="410"/>
                </a:lnTo>
                <a:lnTo>
                  <a:pt x="2442" y="428"/>
                </a:lnTo>
                <a:lnTo>
                  <a:pt x="2404" y="450"/>
                </a:lnTo>
                <a:lnTo>
                  <a:pt x="2366" y="472"/>
                </a:lnTo>
                <a:lnTo>
                  <a:pt x="2366" y="472"/>
                </a:lnTo>
                <a:lnTo>
                  <a:pt x="2334" y="420"/>
                </a:lnTo>
                <a:lnTo>
                  <a:pt x="2296" y="372"/>
                </a:lnTo>
                <a:lnTo>
                  <a:pt x="2256" y="324"/>
                </a:lnTo>
                <a:lnTo>
                  <a:pt x="2214" y="280"/>
                </a:lnTo>
                <a:lnTo>
                  <a:pt x="2168" y="238"/>
                </a:lnTo>
                <a:lnTo>
                  <a:pt x="2120" y="198"/>
                </a:lnTo>
                <a:lnTo>
                  <a:pt x="2070" y="164"/>
                </a:lnTo>
                <a:lnTo>
                  <a:pt x="2018" y="130"/>
                </a:lnTo>
                <a:lnTo>
                  <a:pt x="1962" y="102"/>
                </a:lnTo>
                <a:lnTo>
                  <a:pt x="1906" y="76"/>
                </a:lnTo>
                <a:lnTo>
                  <a:pt x="1848" y="54"/>
                </a:lnTo>
                <a:lnTo>
                  <a:pt x="1786" y="34"/>
                </a:lnTo>
                <a:lnTo>
                  <a:pt x="1724" y="20"/>
                </a:lnTo>
                <a:lnTo>
                  <a:pt x="1662" y="10"/>
                </a:lnTo>
                <a:lnTo>
                  <a:pt x="1596" y="2"/>
                </a:lnTo>
                <a:lnTo>
                  <a:pt x="1530" y="0"/>
                </a:lnTo>
                <a:lnTo>
                  <a:pt x="1530" y="0"/>
                </a:lnTo>
                <a:lnTo>
                  <a:pt x="1480" y="2"/>
                </a:lnTo>
                <a:lnTo>
                  <a:pt x="1430" y="6"/>
                </a:lnTo>
                <a:lnTo>
                  <a:pt x="1382" y="12"/>
                </a:lnTo>
                <a:lnTo>
                  <a:pt x="1334" y="20"/>
                </a:lnTo>
                <a:lnTo>
                  <a:pt x="1286" y="32"/>
                </a:lnTo>
                <a:lnTo>
                  <a:pt x="1240" y="44"/>
                </a:lnTo>
                <a:lnTo>
                  <a:pt x="1194" y="60"/>
                </a:lnTo>
                <a:lnTo>
                  <a:pt x="1150" y="78"/>
                </a:lnTo>
                <a:lnTo>
                  <a:pt x="1106" y="96"/>
                </a:lnTo>
                <a:lnTo>
                  <a:pt x="1064" y="118"/>
                </a:lnTo>
                <a:lnTo>
                  <a:pt x="1024" y="142"/>
                </a:lnTo>
                <a:lnTo>
                  <a:pt x="984" y="168"/>
                </a:lnTo>
                <a:lnTo>
                  <a:pt x="946" y="194"/>
                </a:lnTo>
                <a:lnTo>
                  <a:pt x="908" y="224"/>
                </a:lnTo>
                <a:lnTo>
                  <a:pt x="874" y="254"/>
                </a:lnTo>
                <a:lnTo>
                  <a:pt x="840" y="286"/>
                </a:lnTo>
                <a:lnTo>
                  <a:pt x="808" y="320"/>
                </a:lnTo>
                <a:lnTo>
                  <a:pt x="776" y="356"/>
                </a:lnTo>
                <a:lnTo>
                  <a:pt x="748" y="394"/>
                </a:lnTo>
                <a:lnTo>
                  <a:pt x="720" y="432"/>
                </a:lnTo>
                <a:lnTo>
                  <a:pt x="694" y="470"/>
                </a:lnTo>
                <a:lnTo>
                  <a:pt x="672" y="512"/>
                </a:lnTo>
                <a:lnTo>
                  <a:pt x="650" y="554"/>
                </a:lnTo>
                <a:lnTo>
                  <a:pt x="630" y="598"/>
                </a:lnTo>
                <a:lnTo>
                  <a:pt x="612" y="642"/>
                </a:lnTo>
                <a:lnTo>
                  <a:pt x="598" y="688"/>
                </a:lnTo>
                <a:lnTo>
                  <a:pt x="584" y="734"/>
                </a:lnTo>
                <a:lnTo>
                  <a:pt x="574" y="780"/>
                </a:lnTo>
                <a:lnTo>
                  <a:pt x="564" y="828"/>
                </a:lnTo>
                <a:lnTo>
                  <a:pt x="558" y="878"/>
                </a:lnTo>
                <a:lnTo>
                  <a:pt x="554" y="928"/>
                </a:lnTo>
                <a:lnTo>
                  <a:pt x="554" y="978"/>
                </a:lnTo>
                <a:lnTo>
                  <a:pt x="554" y="978"/>
                </a:lnTo>
                <a:lnTo>
                  <a:pt x="554" y="1012"/>
                </a:lnTo>
                <a:lnTo>
                  <a:pt x="556" y="1046"/>
                </a:lnTo>
                <a:lnTo>
                  <a:pt x="556" y="1046"/>
                </a:lnTo>
                <a:lnTo>
                  <a:pt x="556" y="1054"/>
                </a:lnTo>
                <a:lnTo>
                  <a:pt x="560" y="1056"/>
                </a:lnTo>
                <a:lnTo>
                  <a:pt x="560" y="1056"/>
                </a:lnTo>
                <a:lnTo>
                  <a:pt x="502" y="1074"/>
                </a:lnTo>
                <a:lnTo>
                  <a:pt x="444" y="1094"/>
                </a:lnTo>
                <a:lnTo>
                  <a:pt x="388" y="1120"/>
                </a:lnTo>
                <a:lnTo>
                  <a:pt x="336" y="1148"/>
                </a:lnTo>
                <a:lnTo>
                  <a:pt x="288" y="1180"/>
                </a:lnTo>
                <a:lnTo>
                  <a:pt x="242" y="1214"/>
                </a:lnTo>
                <a:lnTo>
                  <a:pt x="198" y="1252"/>
                </a:lnTo>
                <a:lnTo>
                  <a:pt x="158" y="1292"/>
                </a:lnTo>
                <a:lnTo>
                  <a:pt x="124" y="1336"/>
                </a:lnTo>
                <a:lnTo>
                  <a:pt x="106" y="1360"/>
                </a:lnTo>
                <a:lnTo>
                  <a:pt x="92" y="1384"/>
                </a:lnTo>
                <a:lnTo>
                  <a:pt x="78" y="1408"/>
                </a:lnTo>
                <a:lnTo>
                  <a:pt x="64" y="1432"/>
                </a:lnTo>
                <a:lnTo>
                  <a:pt x="52" y="1458"/>
                </a:lnTo>
                <a:lnTo>
                  <a:pt x="42" y="1484"/>
                </a:lnTo>
                <a:lnTo>
                  <a:pt x="32" y="1510"/>
                </a:lnTo>
                <a:lnTo>
                  <a:pt x="24" y="1538"/>
                </a:lnTo>
                <a:lnTo>
                  <a:pt x="16" y="1566"/>
                </a:lnTo>
                <a:lnTo>
                  <a:pt x="10" y="1594"/>
                </a:lnTo>
                <a:lnTo>
                  <a:pt x="6" y="1622"/>
                </a:lnTo>
                <a:lnTo>
                  <a:pt x="2" y="1652"/>
                </a:lnTo>
                <a:lnTo>
                  <a:pt x="0" y="1682"/>
                </a:lnTo>
                <a:lnTo>
                  <a:pt x="0" y="1712"/>
                </a:lnTo>
                <a:lnTo>
                  <a:pt x="0" y="1712"/>
                </a:lnTo>
                <a:lnTo>
                  <a:pt x="0" y="1748"/>
                </a:lnTo>
                <a:lnTo>
                  <a:pt x="2" y="1782"/>
                </a:lnTo>
                <a:lnTo>
                  <a:pt x="8" y="1816"/>
                </a:lnTo>
                <a:lnTo>
                  <a:pt x="14" y="1848"/>
                </a:lnTo>
                <a:lnTo>
                  <a:pt x="22" y="1880"/>
                </a:lnTo>
                <a:lnTo>
                  <a:pt x="32" y="1912"/>
                </a:lnTo>
                <a:lnTo>
                  <a:pt x="44" y="1942"/>
                </a:lnTo>
                <a:lnTo>
                  <a:pt x="58" y="1970"/>
                </a:lnTo>
                <a:lnTo>
                  <a:pt x="72" y="1998"/>
                </a:lnTo>
                <a:lnTo>
                  <a:pt x="88" y="2026"/>
                </a:lnTo>
                <a:lnTo>
                  <a:pt x="106" y="2052"/>
                </a:lnTo>
                <a:lnTo>
                  <a:pt x="126" y="2076"/>
                </a:lnTo>
                <a:lnTo>
                  <a:pt x="146" y="2100"/>
                </a:lnTo>
                <a:lnTo>
                  <a:pt x="170" y="2124"/>
                </a:lnTo>
                <a:lnTo>
                  <a:pt x="192" y="2146"/>
                </a:lnTo>
                <a:lnTo>
                  <a:pt x="218" y="2166"/>
                </a:lnTo>
                <a:lnTo>
                  <a:pt x="244" y="2186"/>
                </a:lnTo>
                <a:lnTo>
                  <a:pt x="270" y="2204"/>
                </a:lnTo>
                <a:lnTo>
                  <a:pt x="298" y="2222"/>
                </a:lnTo>
                <a:lnTo>
                  <a:pt x="328" y="2238"/>
                </a:lnTo>
                <a:lnTo>
                  <a:pt x="358" y="2252"/>
                </a:lnTo>
                <a:lnTo>
                  <a:pt x="388" y="2266"/>
                </a:lnTo>
                <a:lnTo>
                  <a:pt x="420" y="2278"/>
                </a:lnTo>
                <a:lnTo>
                  <a:pt x="454" y="2290"/>
                </a:lnTo>
                <a:lnTo>
                  <a:pt x="488" y="2300"/>
                </a:lnTo>
                <a:lnTo>
                  <a:pt x="522" y="2308"/>
                </a:lnTo>
                <a:lnTo>
                  <a:pt x="558" y="2316"/>
                </a:lnTo>
                <a:lnTo>
                  <a:pt x="594" y="2322"/>
                </a:lnTo>
                <a:lnTo>
                  <a:pt x="630" y="2326"/>
                </a:lnTo>
                <a:lnTo>
                  <a:pt x="668" y="2330"/>
                </a:lnTo>
                <a:lnTo>
                  <a:pt x="706" y="2332"/>
                </a:lnTo>
                <a:lnTo>
                  <a:pt x="744" y="2332"/>
                </a:lnTo>
                <a:lnTo>
                  <a:pt x="3026" y="2332"/>
                </a:lnTo>
                <a:lnTo>
                  <a:pt x="3026" y="2332"/>
                </a:lnTo>
                <a:lnTo>
                  <a:pt x="3106" y="2322"/>
                </a:lnTo>
                <a:lnTo>
                  <a:pt x="3182" y="2308"/>
                </a:lnTo>
                <a:lnTo>
                  <a:pt x="3256" y="2292"/>
                </a:lnTo>
                <a:lnTo>
                  <a:pt x="3326" y="2272"/>
                </a:lnTo>
                <a:lnTo>
                  <a:pt x="3360" y="2260"/>
                </a:lnTo>
                <a:lnTo>
                  <a:pt x="3394" y="2248"/>
                </a:lnTo>
                <a:lnTo>
                  <a:pt x="3426" y="2234"/>
                </a:lnTo>
                <a:lnTo>
                  <a:pt x="3456" y="2220"/>
                </a:lnTo>
                <a:lnTo>
                  <a:pt x="3486" y="2204"/>
                </a:lnTo>
                <a:lnTo>
                  <a:pt x="3516" y="2188"/>
                </a:lnTo>
                <a:lnTo>
                  <a:pt x="3544" y="2170"/>
                </a:lnTo>
                <a:lnTo>
                  <a:pt x="3570" y="2152"/>
                </a:lnTo>
                <a:lnTo>
                  <a:pt x="3594" y="2132"/>
                </a:lnTo>
                <a:lnTo>
                  <a:pt x="3618" y="2112"/>
                </a:lnTo>
                <a:lnTo>
                  <a:pt x="3640" y="2090"/>
                </a:lnTo>
                <a:lnTo>
                  <a:pt x="3662" y="2068"/>
                </a:lnTo>
                <a:lnTo>
                  <a:pt x="3682" y="2044"/>
                </a:lnTo>
                <a:lnTo>
                  <a:pt x="3700" y="2018"/>
                </a:lnTo>
                <a:lnTo>
                  <a:pt x="3716" y="1992"/>
                </a:lnTo>
                <a:lnTo>
                  <a:pt x="3732" y="1964"/>
                </a:lnTo>
                <a:lnTo>
                  <a:pt x="3744" y="1936"/>
                </a:lnTo>
                <a:lnTo>
                  <a:pt x="3756" y="1906"/>
                </a:lnTo>
                <a:lnTo>
                  <a:pt x="3766" y="1876"/>
                </a:lnTo>
                <a:lnTo>
                  <a:pt x="3774" y="1844"/>
                </a:lnTo>
                <a:lnTo>
                  <a:pt x="3782" y="1810"/>
                </a:lnTo>
                <a:lnTo>
                  <a:pt x="3786" y="1774"/>
                </a:lnTo>
                <a:lnTo>
                  <a:pt x="3790" y="1738"/>
                </a:lnTo>
                <a:lnTo>
                  <a:pt x="3790" y="1700"/>
                </a:lnTo>
                <a:close/>
              </a:path>
            </a:pathLst>
          </a:custGeom>
          <a:solidFill>
            <a:schemeClr val="accent1">
              <a:lumMod val="40000"/>
              <a:lumOff val="60000"/>
            </a:schemeClr>
          </a:solidFill>
          <a:ln>
            <a:noFill/>
          </a:ln>
        </p:spPr>
        <p:txBody>
          <a:bodyPr vert="horz" wrap="square" lIns="87868" tIns="43933" rIns="87868" bIns="4393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en-US" sz="1152" dirty="0">
              <a:solidFill>
                <a:srgbClr val="505050"/>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7280" y="951819"/>
            <a:ext cx="710929" cy="792223"/>
          </a:xfrm>
          <a:prstGeom prst="rect">
            <a:avLst/>
          </a:prstGeom>
        </p:spPr>
      </p:pic>
      <p:sp>
        <p:nvSpPr>
          <p:cNvPr id="10" name="TextBox 476"/>
          <p:cNvSpPr txBox="1"/>
          <p:nvPr/>
        </p:nvSpPr>
        <p:spPr>
          <a:xfrm>
            <a:off x="3902308" y="2251849"/>
            <a:ext cx="2738726" cy="752080"/>
          </a:xfrm>
          <a:prstGeom prst="rect">
            <a:avLst/>
          </a:prstGeom>
          <a:solidFill>
            <a:schemeClr val="accent1"/>
          </a:solidFill>
        </p:spPr>
        <p:txBody>
          <a:bodyPr wrap="square" lIns="182832" tIns="182832" rIns="182832" bIns="182832" rtlCol="0" anchor="ctr">
            <a:noAutofit/>
          </a:bodyPr>
          <a:lstStyle>
            <a:defPPr>
              <a:defRPr lang="en-US"/>
            </a:defPPr>
            <a:lvl1pPr defTabSz="913949">
              <a:lnSpc>
                <a:spcPct val="90000"/>
              </a:lnSpc>
              <a:spcBef>
                <a:spcPts val="600"/>
              </a:spcBef>
              <a:defRPr sz="2000" kern="0">
                <a:solidFill>
                  <a:srgbClr val="DC3C00"/>
                </a:solidFill>
                <a:latin typeface="Segoe UI" panose="020B0502040204020203" pitchFamily="34" charset="0"/>
                <a:cs typeface="Segoe UI" panose="020B0502040204020203" pitchFamily="34" charset="0"/>
              </a:defRPr>
            </a:lvl1pPr>
          </a:lstStyle>
          <a:p>
            <a:pPr algn="ctr">
              <a:spcBef>
                <a:spcPts val="0"/>
              </a:spcBef>
            </a:pPr>
            <a:r>
              <a:rPr lang="en-US" sz="1800" dirty="0">
                <a:gradFill>
                  <a:gsLst>
                    <a:gs pos="0">
                      <a:srgbClr val="FFFFFF"/>
                    </a:gs>
                    <a:gs pos="100000">
                      <a:srgbClr val="FFFFFF"/>
                    </a:gs>
                  </a:gsLst>
                  <a:lin ang="5400000" scaled="1"/>
                </a:gradFill>
                <a:latin typeface="+mj-lt"/>
              </a:rPr>
              <a:t>Elastic limitless scale</a:t>
            </a:r>
          </a:p>
        </p:txBody>
      </p:sp>
      <p:sp>
        <p:nvSpPr>
          <p:cNvPr id="11" name="TextBox 10"/>
          <p:cNvSpPr txBox="1"/>
          <p:nvPr/>
        </p:nvSpPr>
        <p:spPr>
          <a:xfrm>
            <a:off x="3902307" y="3116050"/>
            <a:ext cx="2738727" cy="2275906"/>
          </a:xfrm>
          <a:prstGeom prst="rect">
            <a:avLst/>
          </a:prstGeom>
          <a:solidFill>
            <a:schemeClr val="bg1">
              <a:lumMod val="95000"/>
            </a:schemeClr>
          </a:solidFill>
        </p:spPr>
        <p:txBody>
          <a:bodyPr wrap="square" lIns="91416" tIns="91416" rIns="91416" bIns="91416" rtlCol="0" anchor="t" anchorCtr="0">
            <a:noAutofit/>
          </a:bodyPr>
          <a:lstStyle>
            <a:defPPr>
              <a:defRPr lang="en-US"/>
            </a:defPPr>
            <a:lvl1pPr defTabSz="913949">
              <a:lnSpc>
                <a:spcPct val="125000"/>
              </a:lnSpc>
              <a:spcAft>
                <a:spcPts val="1000"/>
              </a:spcAft>
              <a:defRPr sz="1200" kern="0">
                <a:solidFill>
                  <a:srgbClr val="505050"/>
                </a:solidFill>
              </a:defRPr>
            </a:lvl1pPr>
          </a:lstStyle>
          <a:p>
            <a:pPr algn="ctr">
              <a:lnSpc>
                <a:spcPct val="90000"/>
              </a:lnSpc>
            </a:pPr>
            <a:endParaRPr lang="en-US" sz="1600" kern="1200" dirty="0">
              <a:solidFill>
                <a:schemeClr val="tx1"/>
              </a:solidFill>
              <a:latin typeface="Segoe UI Light"/>
            </a:endParaRPr>
          </a:p>
          <a:p>
            <a:pPr algn="ctr">
              <a:lnSpc>
                <a:spcPct val="90000"/>
              </a:lnSpc>
            </a:pPr>
            <a:r>
              <a:rPr lang="en-US" sz="1800" kern="1200" dirty="0">
                <a:solidFill>
                  <a:schemeClr val="tx1"/>
                </a:solidFill>
                <a:latin typeface="Segoe UI Light"/>
              </a:rPr>
              <a:t>Millions of RPS</a:t>
            </a:r>
          </a:p>
          <a:p>
            <a:pPr algn="ctr">
              <a:lnSpc>
                <a:spcPct val="90000"/>
              </a:lnSpc>
            </a:pPr>
            <a:r>
              <a:rPr lang="en-US" sz="1800" kern="1200" dirty="0">
                <a:solidFill>
                  <a:schemeClr val="tx1"/>
                </a:solidFill>
                <a:latin typeface="Segoe UI Light"/>
              </a:rPr>
              <a:t>Many TBs of data</a:t>
            </a:r>
          </a:p>
          <a:p>
            <a:pPr algn="ctr">
              <a:lnSpc>
                <a:spcPct val="90000"/>
              </a:lnSpc>
            </a:pPr>
            <a:r>
              <a:rPr lang="en-US" sz="1800" kern="1200" dirty="0">
                <a:solidFill>
                  <a:schemeClr val="tx1"/>
                </a:solidFill>
                <a:latin typeface="Segoe UI Light"/>
              </a:rPr>
              <a:t>Transparent Partitioning</a:t>
            </a:r>
          </a:p>
        </p:txBody>
      </p:sp>
      <p:sp>
        <p:nvSpPr>
          <p:cNvPr id="12" name="TextBox 11"/>
          <p:cNvSpPr txBox="1"/>
          <p:nvPr/>
        </p:nvSpPr>
        <p:spPr>
          <a:xfrm>
            <a:off x="1021477" y="3116050"/>
            <a:ext cx="2758370" cy="2275906"/>
          </a:xfrm>
          <a:prstGeom prst="rect">
            <a:avLst/>
          </a:prstGeom>
          <a:solidFill>
            <a:schemeClr val="bg1">
              <a:lumMod val="95000"/>
            </a:schemeClr>
          </a:solidFill>
        </p:spPr>
        <p:txBody>
          <a:bodyPr wrap="square" lIns="91416" tIns="91416" rIns="91416" bIns="91416" rtlCol="0" anchor="t" anchorCtr="0">
            <a:noAutofit/>
          </a:bodyPr>
          <a:lstStyle>
            <a:defPPr>
              <a:defRPr lang="en-US"/>
            </a:defPPr>
            <a:lvl1pPr defTabSz="913949">
              <a:lnSpc>
                <a:spcPct val="125000"/>
              </a:lnSpc>
              <a:spcAft>
                <a:spcPts val="1000"/>
              </a:spcAft>
              <a:defRPr sz="1200" kern="0">
                <a:solidFill>
                  <a:srgbClr val="505050"/>
                </a:solidFill>
              </a:defRPr>
            </a:lvl1pPr>
          </a:lstStyle>
          <a:p>
            <a:pPr algn="ctr">
              <a:lnSpc>
                <a:spcPct val="90000"/>
              </a:lnSpc>
            </a:pPr>
            <a:endParaRPr lang="en-US" sz="1600" kern="1200" dirty="0">
              <a:solidFill>
                <a:schemeClr val="tx1"/>
              </a:solidFill>
              <a:latin typeface="Segoe UI Light"/>
            </a:endParaRPr>
          </a:p>
          <a:p>
            <a:pPr algn="ctr">
              <a:lnSpc>
                <a:spcPct val="90000"/>
              </a:lnSpc>
            </a:pPr>
            <a:r>
              <a:rPr lang="en-US" sz="1800" kern="1200" dirty="0">
                <a:solidFill>
                  <a:schemeClr val="tx1"/>
                </a:solidFill>
                <a:latin typeface="Segoe UI Light"/>
              </a:rPr>
              <a:t>&lt;10ms Reads</a:t>
            </a:r>
          </a:p>
          <a:p>
            <a:pPr algn="ctr">
              <a:lnSpc>
                <a:spcPct val="90000"/>
              </a:lnSpc>
            </a:pPr>
            <a:r>
              <a:rPr lang="en-US" sz="1800" kern="1200" dirty="0">
                <a:solidFill>
                  <a:schemeClr val="tx1"/>
                </a:solidFill>
                <a:latin typeface="Segoe UI Light"/>
              </a:rPr>
              <a:t>&lt;15ms Writes</a:t>
            </a:r>
            <a:endParaRPr lang="en-US" sz="1600" kern="1200" dirty="0">
              <a:solidFill>
                <a:schemeClr val="tx1"/>
              </a:solidFill>
              <a:latin typeface="Segoe UI Light"/>
            </a:endParaRPr>
          </a:p>
        </p:txBody>
      </p:sp>
      <p:sp>
        <p:nvSpPr>
          <p:cNvPr id="13" name="TextBox 12"/>
          <p:cNvSpPr txBox="1"/>
          <p:nvPr/>
        </p:nvSpPr>
        <p:spPr>
          <a:xfrm>
            <a:off x="6731519" y="3124406"/>
            <a:ext cx="2505232" cy="2267549"/>
          </a:xfrm>
          <a:prstGeom prst="rect">
            <a:avLst/>
          </a:prstGeom>
          <a:solidFill>
            <a:schemeClr val="bg1">
              <a:lumMod val="95000"/>
            </a:schemeClr>
          </a:solidFill>
        </p:spPr>
        <p:txBody>
          <a:bodyPr wrap="square" lIns="91416" tIns="91416" rIns="91416" bIns="91416" rtlCol="0" anchor="t" anchorCtr="0">
            <a:noAutofit/>
          </a:bodyPr>
          <a:lstStyle>
            <a:defPPr>
              <a:defRPr lang="en-US"/>
            </a:defPPr>
            <a:lvl1pPr defTabSz="913949">
              <a:lnSpc>
                <a:spcPct val="90000"/>
              </a:lnSpc>
              <a:spcAft>
                <a:spcPts val="1000"/>
              </a:spcAft>
              <a:defRPr sz="1400" kern="0">
                <a:solidFill>
                  <a:srgbClr val="505050"/>
                </a:solidFill>
              </a:defRPr>
            </a:lvl1pPr>
          </a:lstStyle>
          <a:p>
            <a:pPr algn="ctr"/>
            <a:endParaRPr lang="en-US" sz="1600" kern="1200" dirty="0">
              <a:solidFill>
                <a:schemeClr val="tx1"/>
              </a:solidFill>
              <a:latin typeface="Segoe UI Light"/>
            </a:endParaRPr>
          </a:p>
          <a:p>
            <a:pPr algn="ctr"/>
            <a:r>
              <a:rPr lang="en-US" sz="1800" kern="1200" dirty="0">
                <a:solidFill>
                  <a:schemeClr val="tx1"/>
                </a:solidFill>
                <a:latin typeface="Segoe UI Light"/>
              </a:rPr>
              <a:t>Low-latency access around the globe!</a:t>
            </a:r>
          </a:p>
        </p:txBody>
      </p:sp>
      <p:sp>
        <p:nvSpPr>
          <p:cNvPr id="14" name="TextBox 475"/>
          <p:cNvSpPr txBox="1"/>
          <p:nvPr/>
        </p:nvSpPr>
        <p:spPr>
          <a:xfrm>
            <a:off x="1021475" y="2251850"/>
            <a:ext cx="2758372" cy="749613"/>
          </a:xfrm>
          <a:prstGeom prst="rect">
            <a:avLst/>
          </a:prstGeom>
          <a:solidFill>
            <a:schemeClr val="accent1"/>
          </a:solidFill>
        </p:spPr>
        <p:txBody>
          <a:bodyPr wrap="square" lIns="182832" tIns="182832" rIns="182832" bIns="182832" rtlCol="0" anchor="ctr">
            <a:noAutofit/>
          </a:bodyPr>
          <a:lstStyle/>
          <a:p>
            <a:pPr algn="ctr" defTabSz="913675">
              <a:lnSpc>
                <a:spcPct val="90000"/>
              </a:lnSpc>
              <a:defRPr/>
            </a:pPr>
            <a:r>
              <a:rPr lang="en-US" kern="0" dirty="0">
                <a:gradFill>
                  <a:gsLst>
                    <a:gs pos="0">
                      <a:srgbClr val="FFFFFF"/>
                    </a:gs>
                    <a:gs pos="100000">
                      <a:srgbClr val="FFFFFF"/>
                    </a:gs>
                  </a:gsLst>
                  <a:lin ang="5400000" scaled="1"/>
                </a:gradFill>
                <a:latin typeface="+mj-lt"/>
                <a:cs typeface="Segoe UI" panose="020B0502040204020203" pitchFamily="34" charset="0"/>
              </a:rPr>
              <a:t>Guaranteed low latency</a:t>
            </a:r>
          </a:p>
        </p:txBody>
      </p:sp>
      <p:sp>
        <p:nvSpPr>
          <p:cNvPr id="15" name="TextBox 477"/>
          <p:cNvSpPr txBox="1"/>
          <p:nvPr/>
        </p:nvSpPr>
        <p:spPr>
          <a:xfrm>
            <a:off x="6731518" y="2257738"/>
            <a:ext cx="2505232" cy="752080"/>
          </a:xfrm>
          <a:prstGeom prst="rect">
            <a:avLst/>
          </a:prstGeom>
          <a:solidFill>
            <a:schemeClr val="accent1"/>
          </a:solidFill>
        </p:spPr>
        <p:txBody>
          <a:bodyPr wrap="square" lIns="182832" tIns="182832" rIns="182832" bIns="182832" rtlCol="0" anchor="ctr">
            <a:noAutofit/>
          </a:bodyPr>
          <a:lstStyle>
            <a:defPPr>
              <a:defRPr lang="en-US"/>
            </a:defPPr>
            <a:lvl1pPr defTabSz="913949">
              <a:lnSpc>
                <a:spcPct val="90000"/>
              </a:lnSpc>
              <a:spcBef>
                <a:spcPts val="600"/>
              </a:spcBef>
              <a:defRPr sz="2000" kern="0">
                <a:solidFill>
                  <a:srgbClr val="DC3C00"/>
                </a:solidFill>
                <a:latin typeface="Segoe UI" panose="020B0502040204020203" pitchFamily="34" charset="0"/>
                <a:cs typeface="Segoe UI" panose="020B0502040204020203" pitchFamily="34" charset="0"/>
              </a:defRPr>
            </a:lvl1pPr>
          </a:lstStyle>
          <a:p>
            <a:pPr algn="ctr">
              <a:spcBef>
                <a:spcPts val="0"/>
              </a:spcBef>
            </a:pPr>
            <a:r>
              <a:rPr lang="en-US" sz="1800" dirty="0">
                <a:gradFill>
                  <a:gsLst>
                    <a:gs pos="0">
                      <a:srgbClr val="FFFFFF"/>
                    </a:gs>
                    <a:gs pos="100000">
                      <a:srgbClr val="FFFFFF"/>
                    </a:gs>
                  </a:gsLst>
                  <a:lin ang="5400000" scaled="1"/>
                </a:gradFill>
                <a:latin typeface="+mj-lt"/>
              </a:rPr>
              <a:t>Globally replicated</a:t>
            </a:r>
          </a:p>
        </p:txBody>
      </p:sp>
      <p:sp>
        <p:nvSpPr>
          <p:cNvPr id="16" name="TextBox 15"/>
          <p:cNvSpPr txBox="1"/>
          <p:nvPr/>
        </p:nvSpPr>
        <p:spPr>
          <a:xfrm>
            <a:off x="9374085" y="3113887"/>
            <a:ext cx="2505232" cy="2249233"/>
          </a:xfrm>
          <a:prstGeom prst="rect">
            <a:avLst/>
          </a:prstGeom>
          <a:solidFill>
            <a:schemeClr val="bg1">
              <a:lumMod val="95000"/>
            </a:schemeClr>
          </a:solidFill>
        </p:spPr>
        <p:txBody>
          <a:bodyPr wrap="square" lIns="91416" tIns="91416" rIns="91416" bIns="91416" rtlCol="0" anchor="t" anchorCtr="0">
            <a:noAutofit/>
          </a:bodyPr>
          <a:lstStyle>
            <a:defPPr>
              <a:defRPr lang="en-US"/>
            </a:defPPr>
            <a:lvl1pPr defTabSz="913949">
              <a:lnSpc>
                <a:spcPct val="90000"/>
              </a:lnSpc>
              <a:spcAft>
                <a:spcPts val="1000"/>
              </a:spcAft>
              <a:defRPr sz="1400" kern="0">
                <a:solidFill>
                  <a:srgbClr val="505050"/>
                </a:solidFill>
              </a:defRPr>
            </a:lvl1pPr>
          </a:lstStyle>
          <a:p>
            <a:pPr algn="ctr"/>
            <a:endParaRPr lang="en-US" sz="1800" kern="1200" dirty="0">
              <a:solidFill>
                <a:schemeClr val="tx1"/>
              </a:solidFill>
              <a:latin typeface="Segoe UI Light"/>
            </a:endParaRPr>
          </a:p>
          <a:p>
            <a:pPr algn="ctr"/>
            <a:r>
              <a:rPr lang="en-US" sz="1800" kern="1200" dirty="0">
                <a:solidFill>
                  <a:schemeClr val="tx1"/>
                </a:solidFill>
                <a:latin typeface="Segoe UI Light"/>
              </a:rPr>
              <a:t>Automatic Indexing</a:t>
            </a:r>
          </a:p>
          <a:p>
            <a:pPr algn="ctr"/>
            <a:r>
              <a:rPr lang="en-US" sz="1800" kern="1200" dirty="0">
                <a:solidFill>
                  <a:schemeClr val="tx1"/>
                </a:solidFill>
                <a:latin typeface="Segoe UI Light"/>
              </a:rPr>
              <a:t>Easy-to-learn query grammar</a:t>
            </a:r>
          </a:p>
          <a:p>
            <a:pPr algn="ctr"/>
            <a:r>
              <a:rPr lang="en-US" sz="1800" kern="1200" dirty="0">
                <a:solidFill>
                  <a:schemeClr val="tx1"/>
                </a:solidFill>
                <a:latin typeface="Segoe UI Light"/>
              </a:rPr>
              <a:t>Multi-Record Transactions</a:t>
            </a:r>
          </a:p>
        </p:txBody>
      </p:sp>
      <p:sp>
        <p:nvSpPr>
          <p:cNvPr id="17" name="TextBox 477"/>
          <p:cNvSpPr txBox="1"/>
          <p:nvPr/>
        </p:nvSpPr>
        <p:spPr>
          <a:xfrm>
            <a:off x="9374084" y="2247219"/>
            <a:ext cx="2505232" cy="752080"/>
          </a:xfrm>
          <a:prstGeom prst="rect">
            <a:avLst/>
          </a:prstGeom>
          <a:solidFill>
            <a:schemeClr val="accent1"/>
          </a:solidFill>
        </p:spPr>
        <p:txBody>
          <a:bodyPr wrap="square" lIns="182832" tIns="182832" rIns="182832" bIns="182832" rtlCol="0" anchor="ctr">
            <a:noAutofit/>
          </a:bodyPr>
          <a:lstStyle>
            <a:defPPr>
              <a:defRPr lang="en-US"/>
            </a:defPPr>
            <a:lvl1pPr defTabSz="913949">
              <a:lnSpc>
                <a:spcPct val="90000"/>
              </a:lnSpc>
              <a:spcBef>
                <a:spcPts val="600"/>
              </a:spcBef>
              <a:defRPr sz="2000" kern="0">
                <a:solidFill>
                  <a:srgbClr val="DC3C00"/>
                </a:solidFill>
                <a:latin typeface="Segoe UI" panose="020B0502040204020203" pitchFamily="34" charset="0"/>
                <a:cs typeface="Segoe UI" panose="020B0502040204020203" pitchFamily="34" charset="0"/>
              </a:defRPr>
            </a:lvl1pPr>
          </a:lstStyle>
          <a:p>
            <a:pPr algn="ctr">
              <a:spcBef>
                <a:spcPts val="0"/>
              </a:spcBef>
            </a:pPr>
            <a:r>
              <a:rPr lang="en-US" sz="1800" dirty="0">
                <a:gradFill>
                  <a:gsLst>
                    <a:gs pos="0">
                      <a:srgbClr val="FFFFFF"/>
                    </a:gs>
                    <a:gs pos="100000">
                      <a:srgbClr val="FFFFFF"/>
                    </a:gs>
                  </a:gsLst>
                  <a:lin ang="5400000" scaled="1"/>
                </a:gradFill>
                <a:latin typeface="+mj-lt"/>
              </a:rPr>
              <a:t>Schema freedom</a:t>
            </a:r>
          </a:p>
        </p:txBody>
      </p:sp>
      <p:sp>
        <p:nvSpPr>
          <p:cNvPr id="18" name="Text Placeholder 5"/>
          <p:cNvSpPr txBox="1">
            <a:spLocks/>
          </p:cNvSpPr>
          <p:nvPr/>
        </p:nvSpPr>
        <p:spPr>
          <a:xfrm>
            <a:off x="1021475" y="1513209"/>
            <a:ext cx="4599917" cy="4616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solidFill>
                  <a:schemeClr val="tx1"/>
                </a:solidFill>
                <a:latin typeface="Segoe UI Light"/>
              </a:rPr>
              <a:t>Blazing fast, planet scale NoSQL service</a:t>
            </a:r>
          </a:p>
        </p:txBody>
      </p:sp>
      <p:sp>
        <p:nvSpPr>
          <p:cNvPr id="19" name="Text Placeholder 5"/>
          <p:cNvSpPr txBox="1">
            <a:spLocks/>
          </p:cNvSpPr>
          <p:nvPr/>
        </p:nvSpPr>
        <p:spPr>
          <a:xfrm>
            <a:off x="2593587" y="5968175"/>
            <a:ext cx="8922761" cy="591747"/>
          </a:xfrm>
          <a:prstGeom prst="rect">
            <a:avLst/>
          </a:prstGeom>
        </p:spPr>
        <p:txBody>
          <a:bodyPr vert="horz" wrap="square" lIns="149196" tIns="93247" rIns="149196" bIns="9324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r>
              <a:rPr lang="en-US" sz="2856" b="1" dirty="0">
                <a:solidFill>
                  <a:schemeClr val="tx1"/>
                </a:solidFill>
                <a:latin typeface="Segoe UI Light"/>
              </a:rPr>
              <a:t>99.99% SLAs for availability, latency, and throughput </a:t>
            </a:r>
          </a:p>
        </p:txBody>
      </p:sp>
    </p:spTree>
    <p:extLst>
      <p:ext uri="{BB962C8B-B14F-4D97-AF65-F5344CB8AC3E}">
        <p14:creationId xmlns:p14="http://schemas.microsoft.com/office/powerpoint/2010/main" val="124535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04097" y="650379"/>
            <a:ext cx="4835491" cy="666786"/>
          </a:xfrm>
          <a:prstGeom prst="rect">
            <a:avLst/>
          </a:prstGeom>
        </p:spPr>
        <p:txBody>
          <a:bodyPr wrap="none">
            <a:spAutoFit/>
          </a:bodyPr>
          <a:lstStyle/>
          <a:p>
            <a:pPr algn="ctr"/>
            <a:r>
              <a:rPr lang="en-US" sz="3733" dirty="0">
                <a:latin typeface="+mj-lt"/>
              </a:rPr>
              <a:t>Fear The Walking Dead</a:t>
            </a:r>
          </a:p>
        </p:txBody>
      </p:sp>
      <p:sp>
        <p:nvSpPr>
          <p:cNvPr id="8" name="TextBox 7"/>
          <p:cNvSpPr txBox="1"/>
          <p:nvPr/>
        </p:nvSpPr>
        <p:spPr>
          <a:xfrm>
            <a:off x="920032" y="2120020"/>
            <a:ext cx="4799647" cy="3046988"/>
          </a:xfrm>
          <a:prstGeom prst="rect">
            <a:avLst/>
          </a:prstGeom>
          <a:noFill/>
        </p:spPr>
        <p:txBody>
          <a:bodyPr wrap="none" rtlCol="0">
            <a:spAutoFit/>
          </a:bodyPr>
          <a:lstStyle/>
          <a:p>
            <a:pPr marL="380936" indent="-380936">
              <a:buFont typeface="Wingdings" panose="05000000000000000000" pitchFamily="2" charset="2"/>
              <a:buChar char="§"/>
            </a:pPr>
            <a:r>
              <a:rPr lang="en-US" sz="2400" dirty="0">
                <a:latin typeface="+mj-lt"/>
              </a:rPr>
              <a:t>#1 in Apple app store free apps</a:t>
            </a:r>
            <a:br>
              <a:rPr lang="en-US" sz="2400" dirty="0">
                <a:latin typeface="+mj-lt"/>
              </a:rPr>
            </a:br>
            <a:r>
              <a:rPr lang="en-US" sz="2400" dirty="0">
                <a:latin typeface="+mj-lt"/>
              </a:rPr>
              <a:t>during launch week</a:t>
            </a:r>
            <a:br>
              <a:rPr lang="en-US" sz="2400" dirty="0">
                <a:latin typeface="+mj-lt"/>
              </a:rPr>
            </a:br>
            <a:endParaRPr lang="en-US" sz="2400" dirty="0">
              <a:latin typeface="+mj-lt"/>
            </a:endParaRPr>
          </a:p>
          <a:p>
            <a:pPr marL="380936" indent="-380936">
              <a:buFont typeface="Wingdings" panose="05000000000000000000" pitchFamily="2" charset="2"/>
              <a:buChar char="§"/>
            </a:pPr>
            <a:r>
              <a:rPr lang="en-US" sz="2400" dirty="0">
                <a:latin typeface="+mj-lt"/>
              </a:rPr>
              <a:t>&gt;1M downloads</a:t>
            </a:r>
            <a:br>
              <a:rPr lang="en-US" sz="2400" dirty="0">
                <a:latin typeface="+mj-lt"/>
              </a:rPr>
            </a:br>
            <a:endParaRPr lang="en-US" sz="2400" dirty="0">
              <a:latin typeface="+mj-lt"/>
            </a:endParaRPr>
          </a:p>
          <a:p>
            <a:pPr marL="380936" indent="-380936">
              <a:buFont typeface="Wingdings" panose="05000000000000000000" pitchFamily="2" charset="2"/>
              <a:buChar char="§"/>
            </a:pPr>
            <a:r>
              <a:rPr lang="en-US" sz="2400" dirty="0">
                <a:latin typeface="+mj-lt"/>
              </a:rPr>
              <a:t>~1B queries per day</a:t>
            </a:r>
            <a:br>
              <a:rPr lang="en-US" sz="2400" dirty="0">
                <a:latin typeface="+mj-lt"/>
              </a:rPr>
            </a:br>
            <a:endParaRPr lang="en-US" sz="2400" dirty="0">
              <a:latin typeface="+mj-lt"/>
            </a:endParaRPr>
          </a:p>
          <a:p>
            <a:pPr marL="380936" indent="-380936">
              <a:buFont typeface="Wingdings" panose="05000000000000000000" pitchFamily="2" charset="2"/>
              <a:buChar char="§"/>
            </a:pPr>
            <a:r>
              <a:rPr lang="en-US" sz="2400" dirty="0">
                <a:latin typeface="+mj-lt"/>
              </a:rPr>
              <a:t>99% queries served under 10ms</a:t>
            </a:r>
          </a:p>
        </p:txBody>
      </p:sp>
      <p:pic>
        <p:nvPicPr>
          <p:cNvPr id="9" name="Picture 8"/>
          <p:cNvPicPr>
            <a:picLocks noChangeAspect="1"/>
          </p:cNvPicPr>
          <p:nvPr/>
        </p:nvPicPr>
        <p:blipFill>
          <a:blip r:embed="rId3"/>
          <a:stretch>
            <a:fillRect/>
          </a:stretch>
        </p:blipFill>
        <p:spPr>
          <a:xfrm>
            <a:off x="6078572" y="3977417"/>
            <a:ext cx="5875163" cy="2531682"/>
          </a:xfrm>
          <a:prstGeom prst="rect">
            <a:avLst/>
          </a:prstGeom>
        </p:spPr>
      </p:pic>
      <p:pic>
        <p:nvPicPr>
          <p:cNvPr id="10" name="Picture 9"/>
          <p:cNvPicPr>
            <a:picLocks noChangeAspect="1"/>
          </p:cNvPicPr>
          <p:nvPr/>
        </p:nvPicPr>
        <p:blipFill>
          <a:blip r:embed="rId4"/>
          <a:stretch>
            <a:fillRect/>
          </a:stretch>
        </p:blipFill>
        <p:spPr>
          <a:xfrm>
            <a:off x="6078572" y="1112424"/>
            <a:ext cx="5875163" cy="2530056"/>
          </a:xfrm>
          <a:prstGeom prst="rect">
            <a:avLst/>
          </a:prstGeom>
        </p:spPr>
      </p:pic>
    </p:spTree>
    <p:extLst>
      <p:ext uri="{BB962C8B-B14F-4D97-AF65-F5344CB8AC3E}">
        <p14:creationId xmlns:p14="http://schemas.microsoft.com/office/powerpoint/2010/main" val="135318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3"/>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5270" y="779237"/>
            <a:ext cx="6399091" cy="3439728"/>
          </a:xfrm>
          <a:prstGeom prst="rect">
            <a:avLst/>
          </a:prstGeom>
        </p:spPr>
      </p:pic>
      <p:sp>
        <p:nvSpPr>
          <p:cNvPr id="17" name="Title 16"/>
          <p:cNvSpPr>
            <a:spLocks noGrp="1"/>
          </p:cNvSpPr>
          <p:nvPr>
            <p:ph type="title" idx="4294967295"/>
          </p:nvPr>
        </p:nvSpPr>
        <p:spPr>
          <a:xfrm>
            <a:off x="1072920" y="131595"/>
            <a:ext cx="11655360" cy="899985"/>
          </a:xfrm>
        </p:spPr>
        <p:txBody>
          <a:bodyPr/>
          <a:lstStyle/>
          <a:p>
            <a:r>
              <a:rPr lang="en-US" dirty="0">
                <a:solidFill>
                  <a:schemeClr val="tx1"/>
                </a:solidFill>
              </a:rPr>
              <a:t>Globally Distributed</a:t>
            </a:r>
          </a:p>
        </p:txBody>
      </p:sp>
      <p:sp>
        <p:nvSpPr>
          <p:cNvPr id="19" name="Text Placeholder 5"/>
          <p:cNvSpPr txBox="1">
            <a:spLocks/>
          </p:cNvSpPr>
          <p:nvPr/>
        </p:nvSpPr>
        <p:spPr>
          <a:xfrm>
            <a:off x="1490698" y="4981573"/>
            <a:ext cx="10234183" cy="1448241"/>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145" indent="-336145" defTabSz="914367">
              <a:buFont typeface="Arial" panose="020B0604020202020204" pitchFamily="34" charset="0"/>
              <a:buChar char="•"/>
              <a:defRPr/>
            </a:pPr>
            <a:r>
              <a:rPr lang="en-US" sz="1961" dirty="0">
                <a:solidFill>
                  <a:schemeClr val="tx1"/>
                </a:solidFill>
                <a:latin typeface="+mn-lt"/>
              </a:rPr>
              <a:t>Not just for disaster recovery…. DocumentDB is </a:t>
            </a:r>
            <a:r>
              <a:rPr lang="en-US" sz="1961" i="1" dirty="0">
                <a:solidFill>
                  <a:schemeClr val="tx1"/>
                </a:solidFill>
                <a:latin typeface="+mn-lt"/>
              </a:rPr>
              <a:t>unreasonably</a:t>
            </a:r>
            <a:r>
              <a:rPr lang="en-US" sz="1961" dirty="0">
                <a:solidFill>
                  <a:schemeClr val="tx1"/>
                </a:solidFill>
                <a:latin typeface="+mn-lt"/>
              </a:rPr>
              <a:t> highly available</a:t>
            </a:r>
          </a:p>
          <a:p>
            <a:pPr marL="336145" indent="-336145" defTabSz="914367">
              <a:buFont typeface="Arial" panose="020B0604020202020204" pitchFamily="34" charset="0"/>
              <a:buChar char="•"/>
              <a:defRPr/>
            </a:pPr>
            <a:r>
              <a:rPr lang="en-US" sz="1961" dirty="0">
                <a:solidFill>
                  <a:schemeClr val="tx1"/>
                </a:solidFill>
                <a:latin typeface="+mn-lt"/>
              </a:rPr>
              <a:t>Replicate data across </a:t>
            </a:r>
            <a:r>
              <a:rPr lang="en-US" sz="1961" i="1" dirty="0">
                <a:solidFill>
                  <a:schemeClr val="tx1"/>
                </a:solidFill>
                <a:latin typeface="+mn-lt"/>
              </a:rPr>
              <a:t>any</a:t>
            </a:r>
            <a:r>
              <a:rPr lang="en-US" sz="1961" dirty="0">
                <a:solidFill>
                  <a:schemeClr val="tx1"/>
                </a:solidFill>
                <a:latin typeface="+mn-lt"/>
              </a:rPr>
              <a:t> # of regions of your choice</a:t>
            </a:r>
          </a:p>
          <a:p>
            <a:pPr marL="336145" indent="-336145" defTabSz="914367">
              <a:buFont typeface="Arial" panose="020B0604020202020204" pitchFamily="34" charset="0"/>
              <a:buChar char="•"/>
              <a:defRPr/>
            </a:pPr>
            <a:r>
              <a:rPr lang="en-US" sz="1961" dirty="0">
                <a:solidFill>
                  <a:schemeClr val="tx1"/>
                </a:solidFill>
                <a:latin typeface="+mn-lt"/>
              </a:rPr>
              <a:t>Low-latency access to your data around the globe</a:t>
            </a:r>
          </a:p>
          <a:p>
            <a:pPr marL="336145" indent="-336145" defTabSz="914367">
              <a:buFont typeface="Arial" panose="020B0604020202020204" pitchFamily="34" charset="0"/>
              <a:buChar char="•"/>
              <a:defRPr/>
            </a:pPr>
            <a:r>
              <a:rPr lang="en-US" sz="1961" dirty="0">
                <a:solidFill>
                  <a:schemeClr val="tx1"/>
                </a:solidFill>
                <a:latin typeface="+mn-lt"/>
              </a:rPr>
              <a:t>Dynamically configure your write and read regions</a:t>
            </a:r>
          </a:p>
        </p:txBody>
      </p:sp>
    </p:spTree>
    <p:extLst>
      <p:ext uri="{BB962C8B-B14F-4D97-AF65-F5344CB8AC3E}">
        <p14:creationId xmlns:p14="http://schemas.microsoft.com/office/powerpoint/2010/main" val="157585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972207" y="76200"/>
            <a:ext cx="11657013" cy="900113"/>
          </a:xfrm>
        </p:spPr>
        <p:txBody>
          <a:bodyPr/>
          <a:lstStyle/>
          <a:p>
            <a:r>
              <a:rPr lang="en-US" sz="4313" dirty="0"/>
              <a:t>… with well-defined consistency models!</a:t>
            </a:r>
          </a:p>
        </p:txBody>
      </p:sp>
      <p:graphicFrame>
        <p:nvGraphicFramePr>
          <p:cNvPr id="15" name="Table 14"/>
          <p:cNvGraphicFramePr>
            <a:graphicFrameLocks noGrp="1"/>
          </p:cNvGraphicFramePr>
          <p:nvPr>
            <p:extLst/>
          </p:nvPr>
        </p:nvGraphicFramePr>
        <p:xfrm>
          <a:off x="898635" y="4113535"/>
          <a:ext cx="10381465" cy="2430477"/>
        </p:xfrm>
        <a:graphic>
          <a:graphicData uri="http://schemas.openxmlformats.org/drawingml/2006/table">
            <a:tbl>
              <a:tblPr firstRow="1" firstCol="1" bandRow="1">
                <a:tableStyleId>{F5AB1C69-6EDB-4FF4-983F-18BD219EF322}</a:tableStyleId>
              </a:tblPr>
              <a:tblGrid>
                <a:gridCol w="1886390">
                  <a:extLst>
                    <a:ext uri="{9D8B030D-6E8A-4147-A177-3AD203B41FA5}">
                      <a16:colId xmlns:a16="http://schemas.microsoft.com/office/drawing/2014/main" val="20000"/>
                    </a:ext>
                  </a:extLst>
                </a:gridCol>
                <a:gridCol w="1987725">
                  <a:extLst>
                    <a:ext uri="{9D8B030D-6E8A-4147-A177-3AD203B41FA5}">
                      <a16:colId xmlns:a16="http://schemas.microsoft.com/office/drawing/2014/main" val="20001"/>
                    </a:ext>
                  </a:extLst>
                </a:gridCol>
                <a:gridCol w="2969128">
                  <a:extLst>
                    <a:ext uri="{9D8B030D-6E8A-4147-A177-3AD203B41FA5}">
                      <a16:colId xmlns:a16="http://schemas.microsoft.com/office/drawing/2014/main" val="20002"/>
                    </a:ext>
                  </a:extLst>
                </a:gridCol>
                <a:gridCol w="2114892">
                  <a:extLst>
                    <a:ext uri="{9D8B030D-6E8A-4147-A177-3AD203B41FA5}">
                      <a16:colId xmlns:a16="http://schemas.microsoft.com/office/drawing/2014/main" val="20003"/>
                    </a:ext>
                  </a:extLst>
                </a:gridCol>
                <a:gridCol w="1423330">
                  <a:extLst>
                    <a:ext uri="{9D8B030D-6E8A-4147-A177-3AD203B41FA5}">
                      <a16:colId xmlns:a16="http://schemas.microsoft.com/office/drawing/2014/main" val="20004"/>
                    </a:ext>
                  </a:extLst>
                </a:gridCol>
              </a:tblGrid>
              <a:tr h="394794">
                <a:tc>
                  <a:txBody>
                    <a:bodyPr/>
                    <a:lstStyle/>
                    <a:p>
                      <a:pPr marL="0" marR="0">
                        <a:lnSpc>
                          <a:spcPct val="106000"/>
                        </a:lnSpc>
                        <a:spcBef>
                          <a:spcPts val="0"/>
                        </a:spcBef>
                        <a:spcAft>
                          <a:spcPts val="0"/>
                        </a:spcAft>
                      </a:pPr>
                      <a:r>
                        <a:rPr lang="en-US" sz="1400" dirty="0">
                          <a:effectLst/>
                        </a:rPr>
                        <a:t>Consistency Level</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 Strong</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Bounded Staleness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 Session</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Eventual</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extLst>
                  <a:ext uri="{0D108BD9-81ED-4DB2-BD59-A6C34878D82A}">
                    <a16:rowId xmlns:a16="http://schemas.microsoft.com/office/drawing/2014/main" val="10000"/>
                  </a:ext>
                </a:extLst>
              </a:tr>
              <a:tr h="452374">
                <a:tc>
                  <a:txBody>
                    <a:bodyPr/>
                    <a:lstStyle/>
                    <a:p>
                      <a:pPr marL="0" marR="0">
                        <a:lnSpc>
                          <a:spcPct val="106000"/>
                        </a:lnSpc>
                        <a:spcBef>
                          <a:spcPts val="750"/>
                        </a:spcBef>
                        <a:spcAft>
                          <a:spcPts val="750"/>
                        </a:spcAft>
                      </a:pPr>
                      <a:r>
                        <a:rPr lang="en-US" sz="1400" dirty="0">
                          <a:effectLst/>
                        </a:rPr>
                        <a:t>Total global order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Yes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Yes, outside of the “staleness window”</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No, partial “session” order</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No</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extLst>
                  <a:ext uri="{0D108BD9-81ED-4DB2-BD59-A6C34878D82A}">
                    <a16:rowId xmlns:a16="http://schemas.microsoft.com/office/drawing/2014/main" val="10001"/>
                  </a:ext>
                </a:extLst>
              </a:tr>
              <a:tr h="452374">
                <a:tc>
                  <a:txBody>
                    <a:bodyPr/>
                    <a:lstStyle/>
                    <a:p>
                      <a:pPr marL="0" marR="0">
                        <a:lnSpc>
                          <a:spcPct val="106000"/>
                        </a:lnSpc>
                        <a:spcBef>
                          <a:spcPts val="750"/>
                        </a:spcBef>
                        <a:spcAft>
                          <a:spcPts val="750"/>
                        </a:spcAft>
                      </a:pPr>
                      <a:r>
                        <a:rPr lang="en-US" sz="1400" dirty="0">
                          <a:effectLst/>
                        </a:rPr>
                        <a:t>Consistent prefix guarantee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Yes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Yes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Yes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Yes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extLst>
                  <a:ext uri="{0D108BD9-81ED-4DB2-BD59-A6C34878D82A}">
                    <a16:rowId xmlns:a16="http://schemas.microsoft.com/office/drawing/2014/main" val="10002"/>
                  </a:ext>
                </a:extLst>
              </a:tr>
              <a:tr h="678561">
                <a:tc>
                  <a:txBody>
                    <a:bodyPr/>
                    <a:lstStyle/>
                    <a:p>
                      <a:pPr marL="0" marR="0">
                        <a:lnSpc>
                          <a:spcPct val="106000"/>
                        </a:lnSpc>
                        <a:spcBef>
                          <a:spcPts val="750"/>
                        </a:spcBef>
                        <a:spcAft>
                          <a:spcPts val="750"/>
                        </a:spcAft>
                      </a:pPr>
                      <a:r>
                        <a:rPr lang="en-US" sz="1400" dirty="0">
                          <a:effectLst/>
                        </a:rPr>
                        <a:t>Monotonic reads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Yes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Yes, across regions outside of the staleness window and within a region all the time</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Yes, for the given session</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No</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extLst>
                  <a:ext uri="{0D108BD9-81ED-4DB2-BD59-A6C34878D82A}">
                    <a16:rowId xmlns:a16="http://schemas.microsoft.com/office/drawing/2014/main" val="10003"/>
                  </a:ext>
                </a:extLst>
              </a:tr>
              <a:tr h="226187">
                <a:tc>
                  <a:txBody>
                    <a:bodyPr/>
                    <a:lstStyle/>
                    <a:p>
                      <a:pPr marL="0" marR="0">
                        <a:lnSpc>
                          <a:spcPct val="106000"/>
                        </a:lnSpc>
                        <a:spcBef>
                          <a:spcPts val="750"/>
                        </a:spcBef>
                        <a:spcAft>
                          <a:spcPts val="750"/>
                        </a:spcAft>
                      </a:pPr>
                      <a:r>
                        <a:rPr lang="en-US" sz="1400" dirty="0">
                          <a:effectLst/>
                        </a:rPr>
                        <a:t>Monotonic writes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Yes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Yes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Yes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Yes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extLst>
                  <a:ext uri="{0D108BD9-81ED-4DB2-BD59-A6C34878D82A}">
                    <a16:rowId xmlns:a16="http://schemas.microsoft.com/office/drawing/2014/main" val="10004"/>
                  </a:ext>
                </a:extLst>
              </a:tr>
              <a:tr h="226187">
                <a:tc>
                  <a:txBody>
                    <a:bodyPr/>
                    <a:lstStyle/>
                    <a:p>
                      <a:pPr marL="0" marR="0">
                        <a:lnSpc>
                          <a:spcPct val="106000"/>
                        </a:lnSpc>
                        <a:spcBef>
                          <a:spcPts val="750"/>
                        </a:spcBef>
                        <a:spcAft>
                          <a:spcPts val="750"/>
                        </a:spcAft>
                      </a:pPr>
                      <a:r>
                        <a:rPr lang="en-US" sz="1400" dirty="0">
                          <a:effectLst/>
                        </a:rPr>
                        <a:t>Read your writes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Yes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Yes (in the write region)</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Yes </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6000"/>
                        </a:lnSpc>
                        <a:spcBef>
                          <a:spcPts val="750"/>
                        </a:spcBef>
                        <a:spcAft>
                          <a:spcPts val="750"/>
                        </a:spcAft>
                      </a:pPr>
                      <a:r>
                        <a:rPr lang="en-US" sz="1400" dirty="0">
                          <a:effectLst/>
                        </a:rPr>
                        <a:t>No</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2" marR="67232" marT="0" marB="0"/>
                </a:tc>
                <a:extLst>
                  <a:ext uri="{0D108BD9-81ED-4DB2-BD59-A6C34878D82A}">
                    <a16:rowId xmlns:a16="http://schemas.microsoft.com/office/drawing/2014/main" val="10005"/>
                  </a:ext>
                </a:extLst>
              </a:tr>
            </a:tbl>
          </a:graphicData>
        </a:graphic>
      </p:graphicFrame>
      <p:grpSp>
        <p:nvGrpSpPr>
          <p:cNvPr id="19" name="Group 18"/>
          <p:cNvGrpSpPr/>
          <p:nvPr/>
        </p:nvGrpSpPr>
        <p:grpSpPr>
          <a:xfrm>
            <a:off x="7260086" y="757486"/>
            <a:ext cx="4740378" cy="2606666"/>
            <a:chOff x="6439209" y="1220180"/>
            <a:chExt cx="4835432" cy="2658936"/>
          </a:xfrm>
        </p:grpSpPr>
        <p:pic>
          <p:nvPicPr>
            <p:cNvPr id="20" name="Picture 2" descr="http://counterinception.com/sites/default/files/pictures/MatrixBluePillRedPi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9209" y="1220180"/>
              <a:ext cx="4835432" cy="252349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6549012" y="3138787"/>
              <a:ext cx="1751671" cy="740329"/>
            </a:xfrm>
            <a:prstGeom prst="rect">
              <a:avLst/>
            </a:prstGeom>
            <a:solidFill>
              <a:schemeClr val="tx1"/>
            </a:solidFill>
          </p:spPr>
          <p:txBody>
            <a:bodyPr wrap="square" rtlCol="0">
              <a:spAutoFit/>
            </a:bodyPr>
            <a:lstStyle/>
            <a:p>
              <a:r>
                <a:rPr lang="en-US" sz="1372" b="1" i="1" dirty="0">
                  <a:solidFill>
                    <a:schemeClr val="bg1"/>
                  </a:solidFill>
                </a:rPr>
                <a:t>Strong consistency, High latency</a:t>
              </a:r>
              <a:endParaRPr lang="en-US" sz="1372" i="1" dirty="0">
                <a:solidFill>
                  <a:schemeClr val="bg1"/>
                </a:solidFill>
              </a:endParaRPr>
            </a:p>
          </p:txBody>
        </p:sp>
        <p:sp>
          <p:nvSpPr>
            <p:cNvPr id="22" name="TextBox 21"/>
            <p:cNvSpPr txBox="1"/>
            <p:nvPr/>
          </p:nvSpPr>
          <p:spPr>
            <a:xfrm>
              <a:off x="9171059" y="3138787"/>
              <a:ext cx="2056449" cy="523220"/>
            </a:xfrm>
            <a:prstGeom prst="rect">
              <a:avLst/>
            </a:prstGeom>
            <a:solidFill>
              <a:schemeClr val="tx1"/>
            </a:solidFill>
          </p:spPr>
          <p:txBody>
            <a:bodyPr wrap="square" rtlCol="0">
              <a:spAutoFit/>
            </a:bodyPr>
            <a:lstStyle/>
            <a:p>
              <a:r>
                <a:rPr lang="en-US" sz="1372" b="1" i="1" dirty="0">
                  <a:solidFill>
                    <a:schemeClr val="bg1"/>
                  </a:solidFill>
                </a:rPr>
                <a:t>Eventual consistency, Low latency</a:t>
              </a:r>
              <a:endParaRPr lang="en-US" sz="1372" i="1" dirty="0">
                <a:solidFill>
                  <a:schemeClr val="bg1"/>
                </a:solidFill>
              </a:endParaRPr>
            </a:p>
          </p:txBody>
        </p:sp>
      </p:grpSp>
      <p:sp>
        <p:nvSpPr>
          <p:cNvPr id="2" name="Arrow: Left-Right 1"/>
          <p:cNvSpPr/>
          <p:nvPr/>
        </p:nvSpPr>
        <p:spPr>
          <a:xfrm>
            <a:off x="2811517" y="3557752"/>
            <a:ext cx="8468583" cy="4204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221420" y="3557752"/>
            <a:ext cx="2528449" cy="369332"/>
          </a:xfrm>
          <a:prstGeom prst="rect">
            <a:avLst/>
          </a:prstGeom>
          <a:noFill/>
        </p:spPr>
        <p:txBody>
          <a:bodyPr wrap="none" rtlCol="0">
            <a:spAutoFit/>
          </a:bodyPr>
          <a:lstStyle/>
          <a:p>
            <a:r>
              <a:rPr lang="en-US" dirty="0"/>
              <a:t>More consistent queries</a:t>
            </a:r>
          </a:p>
        </p:txBody>
      </p:sp>
      <p:sp>
        <p:nvSpPr>
          <p:cNvPr id="23" name="TextBox 22"/>
          <p:cNvSpPr txBox="1"/>
          <p:nvPr/>
        </p:nvSpPr>
        <p:spPr>
          <a:xfrm>
            <a:off x="7448814" y="3553834"/>
            <a:ext cx="3497432" cy="369332"/>
          </a:xfrm>
          <a:prstGeom prst="rect">
            <a:avLst/>
          </a:prstGeom>
          <a:noFill/>
        </p:spPr>
        <p:txBody>
          <a:bodyPr wrap="none" rtlCol="0">
            <a:spAutoFit/>
          </a:bodyPr>
          <a:lstStyle/>
          <a:p>
            <a:r>
              <a:rPr lang="en-US" dirty="0"/>
              <a:t>More performance and availability</a:t>
            </a:r>
          </a:p>
        </p:txBody>
      </p:sp>
    </p:spTree>
    <p:extLst>
      <p:ext uri="{BB962C8B-B14F-4D97-AF65-F5344CB8AC3E}">
        <p14:creationId xmlns:p14="http://schemas.microsoft.com/office/powerpoint/2010/main" val="367763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GEO-REPLICATION</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45396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2399" y="223555"/>
            <a:ext cx="5957233" cy="2612314"/>
          </a:xfrm>
          <a:prstGeom prst="rect">
            <a:avLst/>
          </a:prstGeom>
        </p:spPr>
      </p:pic>
      <p:pic>
        <p:nvPicPr>
          <p:cNvPr id="3" name="Picture 2"/>
          <p:cNvPicPr>
            <a:picLocks noChangeAspect="1"/>
          </p:cNvPicPr>
          <p:nvPr/>
        </p:nvPicPr>
        <p:blipFill>
          <a:blip r:embed="rId3"/>
          <a:stretch>
            <a:fillRect/>
          </a:stretch>
        </p:blipFill>
        <p:spPr>
          <a:xfrm>
            <a:off x="1987505" y="3068727"/>
            <a:ext cx="5924550" cy="1647825"/>
          </a:xfrm>
          <a:prstGeom prst="rect">
            <a:avLst/>
          </a:prstGeom>
        </p:spPr>
      </p:pic>
      <p:pic>
        <p:nvPicPr>
          <p:cNvPr id="4" name="Picture 3"/>
          <p:cNvPicPr>
            <a:picLocks noChangeAspect="1"/>
          </p:cNvPicPr>
          <p:nvPr/>
        </p:nvPicPr>
        <p:blipFill>
          <a:blip r:embed="rId4"/>
          <a:stretch>
            <a:fillRect/>
          </a:stretch>
        </p:blipFill>
        <p:spPr>
          <a:xfrm>
            <a:off x="5483316" y="4258847"/>
            <a:ext cx="5810250" cy="1381125"/>
          </a:xfrm>
          <a:prstGeom prst="rect">
            <a:avLst/>
          </a:prstGeom>
        </p:spPr>
      </p:pic>
      <p:pic>
        <p:nvPicPr>
          <p:cNvPr id="5" name="Picture 4"/>
          <p:cNvPicPr>
            <a:picLocks noChangeAspect="1"/>
          </p:cNvPicPr>
          <p:nvPr/>
        </p:nvPicPr>
        <p:blipFill>
          <a:blip r:embed="rId5"/>
          <a:stretch>
            <a:fillRect/>
          </a:stretch>
        </p:blipFill>
        <p:spPr>
          <a:xfrm>
            <a:off x="7123695" y="1378040"/>
            <a:ext cx="4391978" cy="2019300"/>
          </a:xfrm>
          <a:prstGeom prst="rect">
            <a:avLst/>
          </a:prstGeom>
        </p:spPr>
      </p:pic>
      <p:pic>
        <p:nvPicPr>
          <p:cNvPr id="6" name="Picture 5"/>
          <p:cNvPicPr>
            <a:picLocks noChangeAspect="1"/>
          </p:cNvPicPr>
          <p:nvPr/>
        </p:nvPicPr>
        <p:blipFill>
          <a:blip r:embed="rId6"/>
          <a:stretch>
            <a:fillRect/>
          </a:stretch>
        </p:blipFill>
        <p:spPr>
          <a:xfrm>
            <a:off x="1145415" y="5344247"/>
            <a:ext cx="5791200" cy="1390650"/>
          </a:xfrm>
          <a:prstGeom prst="rect">
            <a:avLst/>
          </a:prstGeom>
        </p:spPr>
      </p:pic>
    </p:spTree>
    <p:extLst>
      <p:ext uri="{BB962C8B-B14F-4D97-AF65-F5344CB8AC3E}">
        <p14:creationId xmlns:p14="http://schemas.microsoft.com/office/powerpoint/2010/main" val="263062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You’re probably not using </a:t>
            </a:r>
            <a:r>
              <a:rPr lang="en-US" dirty="0" err="1"/>
              <a:t>DocDB</a:t>
            </a:r>
            <a:r>
              <a:rPr lang="en-US" dirty="0"/>
              <a:t>…</a:t>
            </a:r>
          </a:p>
        </p:txBody>
      </p:sp>
      <p:sp>
        <p:nvSpPr>
          <p:cNvPr id="6" name="Content Placeholder 5"/>
          <p:cNvSpPr>
            <a:spLocks noGrp="1"/>
          </p:cNvSpPr>
          <p:nvPr>
            <p:ph idx="1"/>
          </p:nvPr>
        </p:nvSpPr>
        <p:spPr/>
        <p:txBody>
          <a:bodyPr>
            <a:normAutofit/>
          </a:bodyPr>
          <a:lstStyle/>
          <a:p>
            <a:r>
              <a:rPr lang="en-US" dirty="0"/>
              <a:t>…most enterprise software still written against relational databases</a:t>
            </a:r>
          </a:p>
          <a:p>
            <a:r>
              <a:rPr lang="en-US" dirty="0"/>
              <a:t>…variety of NoSQL options out there</a:t>
            </a:r>
          </a:p>
          <a:p>
            <a:pPr lvl="1"/>
            <a:r>
              <a:rPr lang="en-US" dirty="0"/>
              <a:t>MongoDB</a:t>
            </a:r>
          </a:p>
          <a:p>
            <a:pPr lvl="1"/>
            <a:r>
              <a:rPr lang="en-US" dirty="0"/>
              <a:t>Cassandra</a:t>
            </a:r>
          </a:p>
          <a:p>
            <a:pPr lvl="1"/>
            <a:r>
              <a:rPr lang="en-US" dirty="0" err="1"/>
              <a:t>RavenDB</a:t>
            </a:r>
            <a:endParaRPr lang="en-US" dirty="0"/>
          </a:p>
          <a:p>
            <a:pPr lvl="1"/>
            <a:r>
              <a:rPr lang="en-US" dirty="0" err="1"/>
              <a:t>CouchDB</a:t>
            </a:r>
            <a:endParaRPr lang="en-US" dirty="0"/>
          </a:p>
          <a:p>
            <a:pPr lvl="1"/>
            <a:r>
              <a:rPr lang="en-US" dirty="0" err="1"/>
              <a:t>Redis</a:t>
            </a:r>
            <a:endParaRPr lang="en-US" dirty="0"/>
          </a:p>
          <a:p>
            <a:pPr lvl="1"/>
            <a:r>
              <a:rPr lang="en-US" dirty="0" err="1"/>
              <a:t>Memcache</a:t>
            </a:r>
            <a:endParaRPr lang="en-US" dirty="0"/>
          </a:p>
          <a:p>
            <a:pPr lvl="1"/>
            <a:r>
              <a:rPr lang="en-US" dirty="0"/>
              <a:t>Etc.</a:t>
            </a:r>
          </a:p>
          <a:p>
            <a:endParaRPr lang="en-US" dirty="0"/>
          </a:p>
        </p:txBody>
      </p:sp>
      <p:pic>
        <p:nvPicPr>
          <p:cNvPr id="7" name="Picture 6"/>
          <p:cNvPicPr>
            <a:picLocks noChangeAspect="1"/>
          </p:cNvPicPr>
          <p:nvPr/>
        </p:nvPicPr>
        <p:blipFill>
          <a:blip r:embed="rId2"/>
          <a:stretch>
            <a:fillRect/>
          </a:stretch>
        </p:blipFill>
        <p:spPr>
          <a:xfrm>
            <a:off x="7349358" y="3370536"/>
            <a:ext cx="4110421" cy="3082816"/>
          </a:xfrm>
          <a:prstGeom prst="rect">
            <a:avLst/>
          </a:prstGeom>
        </p:spPr>
      </p:pic>
    </p:spTree>
    <p:extLst>
      <p:ext uri="{BB962C8B-B14F-4D97-AF65-F5344CB8AC3E}">
        <p14:creationId xmlns:p14="http://schemas.microsoft.com/office/powerpoint/2010/main" val="355139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 have </a:t>
            </a:r>
            <a:r>
              <a:rPr lang="en-US" dirty="0" err="1"/>
              <a:t>aNOTHER</a:t>
            </a:r>
            <a:r>
              <a:rPr lang="en-US" dirty="0"/>
              <a:t> theory…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4970209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862</TotalTime>
  <Words>1108</Words>
  <Application>Microsoft Office PowerPoint</Application>
  <PresentationFormat>Widescreen</PresentationFormat>
  <Paragraphs>191</Paragraphs>
  <Slides>19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Consolas</vt:lpstr>
      <vt:lpstr>Franklin Gothic Book</vt:lpstr>
      <vt:lpstr>Segoe UI</vt:lpstr>
      <vt:lpstr>Segoe UI Light</vt:lpstr>
      <vt:lpstr>Times New Roman</vt:lpstr>
      <vt:lpstr>Wingdings</vt:lpstr>
      <vt:lpstr>Crop</vt:lpstr>
      <vt:lpstr>Azure DocumentDB</vt:lpstr>
      <vt:lpstr>PowerPoint Presentation</vt:lpstr>
      <vt:lpstr>PowerPoint Presentation</vt:lpstr>
      <vt:lpstr>Globally Distributed</vt:lpstr>
      <vt:lpstr>… with well-defined consistency models!</vt:lpstr>
      <vt:lpstr>GEO-REPLICATION</vt:lpstr>
      <vt:lpstr>PowerPoint Presentation</vt:lpstr>
      <vt:lpstr>You’re probably not using DocDB…</vt:lpstr>
      <vt:lpstr>I have aNOTHER theory…</vt:lpstr>
      <vt:lpstr>Relational Rob</vt:lpstr>
      <vt:lpstr>PowerPoint Presentation</vt:lpstr>
      <vt:lpstr>Server-hugger Sam</vt:lpstr>
      <vt:lpstr>PowerPoint Presentation</vt:lpstr>
      <vt:lpstr>App Dev features</vt:lpstr>
      <vt:lpstr>PowerPoint Presentation</vt:lpstr>
      <vt:lpstr>Mongodb protocol support</vt:lpstr>
      <vt:lpstr>Pricing</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DocumentDB</dc:title>
  <dc:creator>Josh Lane</dc:creator>
  <cp:lastModifiedBy>Josh Lane</cp:lastModifiedBy>
  <cp:revision>66</cp:revision>
  <dcterms:created xsi:type="dcterms:W3CDTF">2016-12-02T13:47:05Z</dcterms:created>
  <dcterms:modified xsi:type="dcterms:W3CDTF">2017-01-12T19:04:39Z</dcterms:modified>
</cp:coreProperties>
</file>