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6" r:id="rId5"/>
    <p:sldId id="258" r:id="rId6"/>
    <p:sldId id="260" r:id="rId7"/>
    <p:sldId id="262" r:id="rId8"/>
    <p:sldId id="267" r:id="rId9"/>
    <p:sldId id="263" r:id="rId10"/>
    <p:sldId id="268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1" autoAdjust="0"/>
    <p:restoredTop sz="94660"/>
  </p:normalViewPr>
  <p:slideViewPr>
    <p:cSldViewPr snapToGrid="0">
      <p:cViewPr varScale="1">
        <p:scale>
          <a:sx n="96" d="100"/>
          <a:sy n="96" d="100"/>
        </p:scale>
        <p:origin x="1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7BFE3-FAEF-47DE-8554-B8E103047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F924F2-506F-4812-AD92-24E7B52C59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E4821-87A9-4479-A0EC-12A6726EB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05EC-60ED-4F1E-BAC1-A6E9EFD70353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BCB2D-7EAE-42D6-AB22-3441A10EB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58BC0-3C6D-4010-B278-9338005F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D55ED-CA9B-492A-8D05-BC3665F22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11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783FF-2237-4EF6-9417-5FAE84F46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403A0C-FD02-49CD-A6F2-757809EBE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70082-5A97-452F-B1D4-3E27617B7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05EC-60ED-4F1E-BAC1-A6E9EFD70353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BD0AE-7C9A-4C6B-B325-96BDA6A92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849EE-E20A-4887-83B3-831EABB0F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D55ED-CA9B-492A-8D05-BC3665F22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30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08A65A-941F-453E-A791-44D44852D7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6A599A-F549-4E5A-95B8-1834DAAFB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8E982-FA22-491B-8F34-11AACCC05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05EC-60ED-4F1E-BAC1-A6E9EFD70353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0F2F9-1F22-4E33-BD8C-A5D42B150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60914-55E8-4DDC-A521-FF5D069C8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D55ED-CA9B-492A-8D05-BC3665F22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49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CC054-8B9C-453E-86C9-4B4136CE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DD93F-AEB1-4DAC-A02B-3C294A833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2B7DA-8127-46E4-BDF9-9C2F96A65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05EC-60ED-4F1E-BAC1-A6E9EFD70353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CD976-503E-4200-9859-D311F8CE6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208FF-CC1F-4BE5-BE3D-E82B4CEBA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D55ED-CA9B-492A-8D05-BC3665F22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01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EF784-FC24-44D3-93B6-312FDD39B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987F6-8D52-4BF2-B143-D2F633782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2EE71-B000-4C93-A7F9-C9EBF068E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05EC-60ED-4F1E-BAC1-A6E9EFD70353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3254E-4790-45D8-A5E8-33BC66721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53232-375A-40A1-A724-61A621DE2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D55ED-CA9B-492A-8D05-BC3665F22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22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0021C-4D7D-4574-904E-F25683EEA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6545F-5728-4ED4-B2B7-EFEDB07D82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B20090-6C2A-44E6-BEA6-8775E7348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168300-4C2C-4D77-B103-684F1C59F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05EC-60ED-4F1E-BAC1-A6E9EFD70353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409FDC-03E4-4FD1-8887-FD20CC9C0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EFA7AE-0C52-4149-AF7B-AA787C35D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D55ED-CA9B-492A-8D05-BC3665F22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43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0ACBE-6AAC-42D6-BBDC-0713ACE1E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97F38-A06B-4AFD-B80E-BE4573D0C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89A1DC-DD09-47CB-BC2A-A856F3CD7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566CBC-9D96-4E94-BC60-1638137115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B89B9D-C1BE-49D7-A56F-8A2857FB37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DA391E-F2C5-4598-AA9E-BF930EEE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05EC-60ED-4F1E-BAC1-A6E9EFD70353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9E079B-6D29-43AD-ABDA-2E7286E8F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588C78-1617-450D-9F7F-FC1924692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D55ED-CA9B-492A-8D05-BC3665F22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00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3798-B2C4-42CE-9840-CDFD9F763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1FC875-9A4C-48F2-8189-1B2033C28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05EC-60ED-4F1E-BAC1-A6E9EFD70353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90D37B-7287-438E-8811-E551B1765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4278E3-DDAE-4A9E-BD47-7503F4EDE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D55ED-CA9B-492A-8D05-BC3665F22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49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DDAE85-8274-40CA-9DD4-A2D24B20E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05EC-60ED-4F1E-BAC1-A6E9EFD70353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7BD2FB-4420-4DD2-9B90-6330B2F4B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CF17F-69BF-49D1-91CF-8B349A257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D55ED-CA9B-492A-8D05-BC3665F22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63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B16DF-B413-4BBB-9ACC-03BA79E97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EFB13-0DA3-4C02-BE18-CF786E0E6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148517-EBD7-423D-BC85-9691317D6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4F2F47-9D98-4523-8BCB-07DBF2A09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05EC-60ED-4F1E-BAC1-A6E9EFD70353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5200A-7A1C-4A1D-9B35-A195DFF37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FC5B1-ADC2-4FF7-89C5-48876AE59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D55ED-CA9B-492A-8D05-BC3665F22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4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6CF45-38AC-4223-ADAE-8B9D8C766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CE54D0-26B9-4268-9384-A8D8A68979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333D24-56B3-4F4D-A5ED-15BA3551B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AE797-F00C-41DC-AEC1-C042A1B74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05EC-60ED-4F1E-BAC1-A6E9EFD70353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0F6FA-8E4C-46A5-89A0-6548B7223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353929-2542-4B19-AB81-7E3D8D689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D55ED-CA9B-492A-8D05-BC3665F22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8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ABEB81-9515-4DD3-B83B-05633AE26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E8717-E349-44E2-A034-A6A71C2FD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2B057-8227-4ECE-BD83-2CE8EEE5B3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B05EC-60ED-4F1E-BAC1-A6E9EFD70353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A60BC-047C-464C-A4B7-B5B116D3B5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106D0-F62F-4E6F-AB67-0546F05A5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D55ED-CA9B-492A-8D05-BC3665F22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288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hyperlink" Target="http://www.namanb.com/2009/06/samsung-r522-laptop-review.html" TargetMode="Externa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hyperlink" Target="http://www.namanb.com/2009/06/samsung-r522-laptop-review.html" TargetMode="Externa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hyperlink" Target="http://www.namanb.com/2009/06/samsung-r522-laptop-review.html" TargetMode="Externa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hyperlink" Target="http://www.namanb.com/2009/06/samsung-r522-laptop-review.html" TargetMode="Externa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A3396-EBAD-4E8A-A1A5-4C70C03885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Event-based Microservices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DBCDB-D805-4C2F-8432-83D39AFB5E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Josh Lane</a:t>
            </a:r>
          </a:p>
          <a:p>
            <a:r>
              <a:rPr lang="en-US" i="1" dirty="0"/>
              <a:t>@</a:t>
            </a:r>
            <a:r>
              <a:rPr lang="en-US" i="1" dirty="0" err="1"/>
              <a:t>jplane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58224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4AE7720D-B8F8-4D44-A94E-36D962113C60}"/>
              </a:ext>
            </a:extLst>
          </p:cNvPr>
          <p:cNvGrpSpPr/>
          <p:nvPr/>
        </p:nvGrpSpPr>
        <p:grpSpPr>
          <a:xfrm>
            <a:off x="5058318" y="5297553"/>
            <a:ext cx="2026772" cy="1239520"/>
            <a:chOff x="5832243" y="4411487"/>
            <a:chExt cx="2026772" cy="1239520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A725259E-FB3C-4D9C-967B-4DF06FDA2AB5}"/>
                </a:ext>
              </a:extLst>
            </p:cNvPr>
            <p:cNvSpPr/>
            <p:nvPr/>
          </p:nvSpPr>
          <p:spPr>
            <a:xfrm>
              <a:off x="5832243" y="4411487"/>
              <a:ext cx="2026772" cy="123952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CF952F9-2FF9-4F38-A23B-F21F2BB15EEC}"/>
                </a:ext>
              </a:extLst>
            </p:cNvPr>
            <p:cNvSpPr/>
            <p:nvPr/>
          </p:nvSpPr>
          <p:spPr>
            <a:xfrm>
              <a:off x="6004963" y="4608174"/>
              <a:ext cx="1711641" cy="8461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Maintenance</a:t>
              </a:r>
            </a:p>
          </p:txBody>
        </p:sp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0D9FEFC-E02E-447D-AADC-5C8B044F9CBF}"/>
              </a:ext>
            </a:extLst>
          </p:cNvPr>
          <p:cNvSpPr/>
          <p:nvPr/>
        </p:nvSpPr>
        <p:spPr>
          <a:xfrm>
            <a:off x="2843395" y="803978"/>
            <a:ext cx="959971" cy="51584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API Facade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42E3E7C-D966-4E36-A516-16E72BFF2EB1}"/>
              </a:ext>
            </a:extLst>
          </p:cNvPr>
          <p:cNvGrpSpPr/>
          <p:nvPr/>
        </p:nvGrpSpPr>
        <p:grpSpPr>
          <a:xfrm>
            <a:off x="5058318" y="204631"/>
            <a:ext cx="2026772" cy="1239520"/>
            <a:chOff x="5196988" y="248416"/>
            <a:chExt cx="2026772" cy="1239520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F33BBCCD-2EC5-4F00-A6AD-A379A599216E}"/>
                </a:ext>
              </a:extLst>
            </p:cNvPr>
            <p:cNvSpPr/>
            <p:nvPr/>
          </p:nvSpPr>
          <p:spPr>
            <a:xfrm>
              <a:off x="5196988" y="248416"/>
              <a:ext cx="2026772" cy="123952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10518B8-804F-47F3-81C0-BB153BB274F2}"/>
                </a:ext>
              </a:extLst>
            </p:cNvPr>
            <p:cNvSpPr/>
            <p:nvPr/>
          </p:nvSpPr>
          <p:spPr>
            <a:xfrm>
              <a:off x="5354553" y="445103"/>
              <a:ext cx="1711641" cy="8461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External Inventory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1AD9305-610C-4538-8AF1-795E1F814A20}"/>
              </a:ext>
            </a:extLst>
          </p:cNvPr>
          <p:cNvGrpSpPr/>
          <p:nvPr/>
        </p:nvGrpSpPr>
        <p:grpSpPr>
          <a:xfrm>
            <a:off x="5787270" y="3545596"/>
            <a:ext cx="2026772" cy="1239520"/>
            <a:chOff x="5674678" y="2872478"/>
            <a:chExt cx="2026772" cy="1239520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EFA2EEA7-029F-4939-BA0B-B4B6876FCDBE}"/>
                </a:ext>
              </a:extLst>
            </p:cNvPr>
            <p:cNvSpPr/>
            <p:nvPr/>
          </p:nvSpPr>
          <p:spPr>
            <a:xfrm>
              <a:off x="5674678" y="2872478"/>
              <a:ext cx="2026772" cy="123952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615DA3B-D2D7-4D50-9B75-1A506A8CF44A}"/>
                </a:ext>
              </a:extLst>
            </p:cNvPr>
            <p:cNvSpPr/>
            <p:nvPr/>
          </p:nvSpPr>
          <p:spPr>
            <a:xfrm>
              <a:off x="5832243" y="3069165"/>
              <a:ext cx="1711641" cy="8461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Booking</a:t>
              </a:r>
            </a:p>
          </p:txBody>
        </p:sp>
      </p:grpSp>
      <p:pic>
        <p:nvPicPr>
          <p:cNvPr id="9" name="Picture 2" descr="Image result for azure sql database">
            <a:extLst>
              <a:ext uri="{FF2B5EF4-FFF2-40B4-BE49-F238E27FC236}">
                <a16:creationId xmlns:a16="http://schemas.microsoft.com/office/drawing/2014/main" id="{BBDA62E0-EA1C-43FA-8200-A0771F021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166" y="152540"/>
            <a:ext cx="1403590" cy="736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electronics&#10;&#10;Description generated with very high confidence">
            <a:extLst>
              <a:ext uri="{FF2B5EF4-FFF2-40B4-BE49-F238E27FC236}">
                <a16:creationId xmlns:a16="http://schemas.microsoft.com/office/drawing/2014/main" id="{A58C4920-EAF7-4F6D-BDB8-E469740063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26" y="545065"/>
            <a:ext cx="1258396" cy="1239520"/>
          </a:xfrm>
          <a:prstGeom prst="rect">
            <a:avLst/>
          </a:prstGeom>
        </p:spPr>
      </p:pic>
      <p:pic>
        <p:nvPicPr>
          <p:cNvPr id="11" name="Picture 10" descr="An open computer sitting on a table&#10;&#10;Description generated with very high confidence">
            <a:extLst>
              <a:ext uri="{FF2B5EF4-FFF2-40B4-BE49-F238E27FC236}">
                <a16:creationId xmlns:a16="http://schemas.microsoft.com/office/drawing/2014/main" id="{9DCADA53-952A-467C-A74E-6A71930259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21920" y="2839279"/>
            <a:ext cx="1258396" cy="1201150"/>
          </a:xfrm>
          <a:prstGeom prst="rect">
            <a:avLst/>
          </a:prstGeom>
        </p:spPr>
      </p:pic>
      <p:pic>
        <p:nvPicPr>
          <p:cNvPr id="12" name="Picture 4" descr="Image result for powershell">
            <a:extLst>
              <a:ext uri="{FF2B5EF4-FFF2-40B4-BE49-F238E27FC236}">
                <a16:creationId xmlns:a16="http://schemas.microsoft.com/office/drawing/2014/main" id="{D23EC7F4-A7A6-47BB-9326-0E8B595E3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3" y="5095123"/>
            <a:ext cx="1536902" cy="682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36DAAA77-8AED-47A4-9125-F63911A2FA51}"/>
              </a:ext>
            </a:extLst>
          </p:cNvPr>
          <p:cNvSpPr/>
          <p:nvPr/>
        </p:nvSpPr>
        <p:spPr>
          <a:xfrm rot="1551825">
            <a:off x="1622311" y="1516111"/>
            <a:ext cx="959971" cy="29464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36A9CD6-6A27-4D9E-800C-CA837CF5557E}"/>
              </a:ext>
            </a:extLst>
          </p:cNvPr>
          <p:cNvSpPr/>
          <p:nvPr/>
        </p:nvSpPr>
        <p:spPr>
          <a:xfrm rot="20018046">
            <a:off x="1784385" y="4969042"/>
            <a:ext cx="959971" cy="29464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9382594-BD88-447C-BF04-43BF514D032A}"/>
              </a:ext>
            </a:extLst>
          </p:cNvPr>
          <p:cNvSpPr/>
          <p:nvPr/>
        </p:nvSpPr>
        <p:spPr>
          <a:xfrm>
            <a:off x="1613275" y="3383183"/>
            <a:ext cx="959971" cy="29464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736BF2C0-01C7-48B0-8525-EFF87F137C3C}"/>
              </a:ext>
            </a:extLst>
          </p:cNvPr>
          <p:cNvSpPr/>
          <p:nvPr/>
        </p:nvSpPr>
        <p:spPr>
          <a:xfrm>
            <a:off x="7289472" y="437462"/>
            <a:ext cx="879352" cy="140128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1B4B13B-75E9-4BA2-8807-EC5987F585CC}"/>
              </a:ext>
            </a:extLst>
          </p:cNvPr>
          <p:cNvGrpSpPr/>
          <p:nvPr/>
        </p:nvGrpSpPr>
        <p:grpSpPr>
          <a:xfrm>
            <a:off x="5787270" y="1875113"/>
            <a:ext cx="2026772" cy="1239520"/>
            <a:chOff x="6530499" y="1560447"/>
            <a:chExt cx="2026772" cy="1239520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C195A881-F061-4CC7-A938-1B49720E3E18}"/>
                </a:ext>
              </a:extLst>
            </p:cNvPr>
            <p:cNvSpPr/>
            <p:nvPr/>
          </p:nvSpPr>
          <p:spPr>
            <a:xfrm>
              <a:off x="6530499" y="1560447"/>
              <a:ext cx="2026772" cy="123952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E8D150A2-8D0C-4EAB-B4FB-3C076B97A274}"/>
                </a:ext>
              </a:extLst>
            </p:cNvPr>
            <p:cNvSpPr/>
            <p:nvPr/>
          </p:nvSpPr>
          <p:spPr>
            <a:xfrm>
              <a:off x="6688064" y="1757135"/>
              <a:ext cx="1711641" cy="8461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Internal Inventory</a:t>
              </a:r>
            </a:p>
          </p:txBody>
        </p:sp>
      </p:grpSp>
      <p:pic>
        <p:nvPicPr>
          <p:cNvPr id="26" name="Picture 2" descr="Image result for azure sql database">
            <a:extLst>
              <a:ext uri="{FF2B5EF4-FFF2-40B4-BE49-F238E27FC236}">
                <a16:creationId xmlns:a16="http://schemas.microsoft.com/office/drawing/2014/main" id="{239E193C-A4E5-4456-A90F-F49ECABB7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961" y="1849625"/>
            <a:ext cx="1403590" cy="736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Arrow: Left-Right 26">
            <a:extLst>
              <a:ext uri="{FF2B5EF4-FFF2-40B4-BE49-F238E27FC236}">
                <a16:creationId xmlns:a16="http://schemas.microsoft.com/office/drawing/2014/main" id="{82D7B022-E2FC-48FD-B2C7-6DF277319EBB}"/>
              </a:ext>
            </a:extLst>
          </p:cNvPr>
          <p:cNvSpPr/>
          <p:nvPr/>
        </p:nvSpPr>
        <p:spPr>
          <a:xfrm>
            <a:off x="7921913" y="2148004"/>
            <a:ext cx="879352" cy="140128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mongodb">
            <a:extLst>
              <a:ext uri="{FF2B5EF4-FFF2-40B4-BE49-F238E27FC236}">
                <a16:creationId xmlns:a16="http://schemas.microsoft.com/office/drawing/2014/main" id="{BA8A9B08-6335-4214-A987-0ADFE67D8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352" y="3398575"/>
            <a:ext cx="896807" cy="105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Arrow: Left-Right 28">
            <a:extLst>
              <a:ext uri="{FF2B5EF4-FFF2-40B4-BE49-F238E27FC236}">
                <a16:creationId xmlns:a16="http://schemas.microsoft.com/office/drawing/2014/main" id="{AD93C855-C817-4331-86D2-08728D6EE43A}"/>
              </a:ext>
            </a:extLst>
          </p:cNvPr>
          <p:cNvSpPr/>
          <p:nvPr/>
        </p:nvSpPr>
        <p:spPr>
          <a:xfrm>
            <a:off x="7964559" y="3815970"/>
            <a:ext cx="879352" cy="140128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" descr="Image result for mongodb">
            <a:extLst>
              <a:ext uri="{FF2B5EF4-FFF2-40B4-BE49-F238E27FC236}">
                <a16:creationId xmlns:a16="http://schemas.microsoft.com/office/drawing/2014/main" id="{46596350-3191-4D0B-9B49-87D948D54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023" y="5185558"/>
            <a:ext cx="896807" cy="105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Arrow: Left-Right 30">
            <a:extLst>
              <a:ext uri="{FF2B5EF4-FFF2-40B4-BE49-F238E27FC236}">
                <a16:creationId xmlns:a16="http://schemas.microsoft.com/office/drawing/2014/main" id="{537585C4-2807-48CA-BAB5-EB829216D47C}"/>
              </a:ext>
            </a:extLst>
          </p:cNvPr>
          <p:cNvSpPr/>
          <p:nvPr/>
        </p:nvSpPr>
        <p:spPr>
          <a:xfrm>
            <a:off x="7171671" y="5615532"/>
            <a:ext cx="879352" cy="140128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D1DE3B76-7EE5-4DCF-9E04-3A0AE2C60300}"/>
              </a:ext>
            </a:extLst>
          </p:cNvPr>
          <p:cNvSpPr/>
          <p:nvPr/>
        </p:nvSpPr>
        <p:spPr>
          <a:xfrm rot="19448632">
            <a:off x="4003147" y="1481846"/>
            <a:ext cx="1026790" cy="29464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B3F765BF-DEB4-43C0-A0AA-E59EE539E24F}"/>
              </a:ext>
            </a:extLst>
          </p:cNvPr>
          <p:cNvSpPr/>
          <p:nvPr/>
        </p:nvSpPr>
        <p:spPr>
          <a:xfrm>
            <a:off x="4029247" y="2480776"/>
            <a:ext cx="1343285" cy="29464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A4EF0E33-DF9E-4401-9646-35E7B1D9B567}"/>
              </a:ext>
            </a:extLst>
          </p:cNvPr>
          <p:cNvSpPr/>
          <p:nvPr/>
        </p:nvSpPr>
        <p:spPr>
          <a:xfrm>
            <a:off x="4014147" y="4037117"/>
            <a:ext cx="1343285" cy="29464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EE5351E1-8F18-4199-B511-5C5B7C246BB1}"/>
              </a:ext>
            </a:extLst>
          </p:cNvPr>
          <p:cNvSpPr/>
          <p:nvPr/>
        </p:nvSpPr>
        <p:spPr>
          <a:xfrm rot="1563914">
            <a:off x="3992252" y="5036493"/>
            <a:ext cx="1026790" cy="29464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ECCBCED6-6AB2-4FD9-90C4-BC852B009A99}"/>
              </a:ext>
            </a:extLst>
          </p:cNvPr>
          <p:cNvSpPr/>
          <p:nvPr/>
        </p:nvSpPr>
        <p:spPr>
          <a:xfrm>
            <a:off x="10725599" y="256714"/>
            <a:ext cx="959971" cy="6248838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Event Bus</a:t>
            </a:r>
          </a:p>
        </p:txBody>
      </p:sp>
      <p:sp>
        <p:nvSpPr>
          <p:cNvPr id="41" name="Arrow: Left-Right 40">
            <a:extLst>
              <a:ext uri="{FF2B5EF4-FFF2-40B4-BE49-F238E27FC236}">
                <a16:creationId xmlns:a16="http://schemas.microsoft.com/office/drawing/2014/main" id="{9F361581-4E9A-4341-8607-8BF49769D79D}"/>
              </a:ext>
            </a:extLst>
          </p:cNvPr>
          <p:cNvSpPr/>
          <p:nvPr/>
        </p:nvSpPr>
        <p:spPr>
          <a:xfrm>
            <a:off x="7289471" y="1122988"/>
            <a:ext cx="3278561" cy="140128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Left-Right 41">
            <a:extLst>
              <a:ext uri="{FF2B5EF4-FFF2-40B4-BE49-F238E27FC236}">
                <a16:creationId xmlns:a16="http://schemas.microsoft.com/office/drawing/2014/main" id="{BC4E1143-FB97-43B7-95B9-E2DB36FA43FB}"/>
              </a:ext>
            </a:extLst>
          </p:cNvPr>
          <p:cNvSpPr/>
          <p:nvPr/>
        </p:nvSpPr>
        <p:spPr>
          <a:xfrm>
            <a:off x="7174424" y="6236537"/>
            <a:ext cx="3393608" cy="140128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Left-Right 42">
            <a:extLst>
              <a:ext uri="{FF2B5EF4-FFF2-40B4-BE49-F238E27FC236}">
                <a16:creationId xmlns:a16="http://schemas.microsoft.com/office/drawing/2014/main" id="{6F523F61-5EE5-4D94-AAA2-686691328E48}"/>
              </a:ext>
            </a:extLst>
          </p:cNvPr>
          <p:cNvSpPr/>
          <p:nvPr/>
        </p:nvSpPr>
        <p:spPr>
          <a:xfrm>
            <a:off x="7918590" y="2748274"/>
            <a:ext cx="2649441" cy="140128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Left-Right 43">
            <a:extLst>
              <a:ext uri="{FF2B5EF4-FFF2-40B4-BE49-F238E27FC236}">
                <a16:creationId xmlns:a16="http://schemas.microsoft.com/office/drawing/2014/main" id="{7BCC8D62-BB50-4FCA-8C33-848AC3866883}"/>
              </a:ext>
            </a:extLst>
          </p:cNvPr>
          <p:cNvSpPr/>
          <p:nvPr/>
        </p:nvSpPr>
        <p:spPr>
          <a:xfrm>
            <a:off x="7964560" y="4500764"/>
            <a:ext cx="2603472" cy="140128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93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B876C-7F70-48C5-92C7-887D77F36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 +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EBDA0-ADDB-483B-A06D-532E917C9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99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1" name="Picture 2" descr="Related image">
            <a:extLst>
              <a:ext uri="{FF2B5EF4-FFF2-40B4-BE49-F238E27FC236}">
                <a16:creationId xmlns:a16="http://schemas.microsoft.com/office/drawing/2014/main" id="{25B29F66-111D-4348-BCE9-CA87D82E2F5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" r="19645"/>
          <a:stretch/>
        </p:blipFill>
        <p:spPr bwMode="auto">
          <a:xfrm>
            <a:off x="4777316" y="1520764"/>
            <a:ext cx="6780700" cy="3814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A4F457-4418-408C-9B59-31034B07D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ACT I</a:t>
            </a:r>
            <a:b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000" i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Monolith</a:t>
            </a:r>
            <a:endParaRPr lang="en-US" sz="3600" i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28195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68BA582-B500-4ECC-9011-DE0083D53355}"/>
              </a:ext>
            </a:extLst>
          </p:cNvPr>
          <p:cNvGrpSpPr/>
          <p:nvPr/>
        </p:nvGrpSpPr>
        <p:grpSpPr>
          <a:xfrm>
            <a:off x="4924166" y="786847"/>
            <a:ext cx="3180522" cy="5158409"/>
            <a:chOff x="516835" y="775252"/>
            <a:chExt cx="3180522" cy="5158409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1DC8049-A658-4DC9-8B2D-6C6E7DDB19BC}"/>
                </a:ext>
              </a:extLst>
            </p:cNvPr>
            <p:cNvSpPr/>
            <p:nvPr/>
          </p:nvSpPr>
          <p:spPr>
            <a:xfrm>
              <a:off x="516835" y="775252"/>
              <a:ext cx="3180522" cy="5158409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Web API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E986F10-324E-4327-B43B-5E605A7E4A2F}"/>
                </a:ext>
              </a:extLst>
            </p:cNvPr>
            <p:cNvSpPr/>
            <p:nvPr/>
          </p:nvSpPr>
          <p:spPr>
            <a:xfrm>
              <a:off x="1033669" y="1520687"/>
              <a:ext cx="2166731" cy="10535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Inventory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F0FE71F-4C31-46C8-8E0E-2F7F9CEDD5F4}"/>
                </a:ext>
              </a:extLst>
            </p:cNvPr>
            <p:cNvSpPr/>
            <p:nvPr/>
          </p:nvSpPr>
          <p:spPr>
            <a:xfrm>
              <a:off x="1033668" y="2879035"/>
              <a:ext cx="2166731" cy="10535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Booking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D9290D5-1A49-4197-8910-DEA2FE7908DD}"/>
                </a:ext>
              </a:extLst>
            </p:cNvPr>
            <p:cNvSpPr/>
            <p:nvPr/>
          </p:nvSpPr>
          <p:spPr>
            <a:xfrm>
              <a:off x="1033668" y="4237383"/>
              <a:ext cx="2166731" cy="10535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Maintenance</a:t>
              </a:r>
            </a:p>
          </p:txBody>
        </p:sp>
      </p:grpSp>
      <p:pic>
        <p:nvPicPr>
          <p:cNvPr id="1026" name="Picture 2" descr="Image result for azure sql database">
            <a:extLst>
              <a:ext uri="{FF2B5EF4-FFF2-40B4-BE49-F238E27FC236}">
                <a16:creationId xmlns:a16="http://schemas.microsoft.com/office/drawing/2014/main" id="{3703C394-1DDF-46C2-9D2E-CB5E21F94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182" y="1865865"/>
            <a:ext cx="57150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electronics&#10;&#10;Description generated with very high confidence">
            <a:extLst>
              <a:ext uri="{FF2B5EF4-FFF2-40B4-BE49-F238E27FC236}">
                <a16:creationId xmlns:a16="http://schemas.microsoft.com/office/drawing/2014/main" id="{DD5302FB-BC37-4786-B35C-065C18701C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46" y="545065"/>
            <a:ext cx="1258396" cy="1239520"/>
          </a:xfrm>
          <a:prstGeom prst="rect">
            <a:avLst/>
          </a:prstGeom>
        </p:spPr>
      </p:pic>
      <p:pic>
        <p:nvPicPr>
          <p:cNvPr id="12" name="Picture 11" descr="An open computer sitting on a table&#10;&#10;Description generated with very high confidence">
            <a:extLst>
              <a:ext uri="{FF2B5EF4-FFF2-40B4-BE49-F238E27FC236}">
                <a16:creationId xmlns:a16="http://schemas.microsoft.com/office/drawing/2014/main" id="{F388CFCB-1178-4E2C-84CC-BF9A3A95EB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02640" y="2839279"/>
            <a:ext cx="1258396" cy="1201150"/>
          </a:xfrm>
          <a:prstGeom prst="rect">
            <a:avLst/>
          </a:prstGeom>
        </p:spPr>
      </p:pic>
      <p:pic>
        <p:nvPicPr>
          <p:cNvPr id="1028" name="Picture 4" descr="Image result for powershell">
            <a:extLst>
              <a:ext uri="{FF2B5EF4-FFF2-40B4-BE49-F238E27FC236}">
                <a16:creationId xmlns:a16="http://schemas.microsoft.com/office/drawing/2014/main" id="{AC8EBEC6-C6FE-4995-9F9E-2DF223912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093" y="5095123"/>
            <a:ext cx="1536902" cy="682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AF2C4633-7FF5-40C2-8D54-933987549B0E}"/>
              </a:ext>
            </a:extLst>
          </p:cNvPr>
          <p:cNvSpPr/>
          <p:nvPr/>
        </p:nvSpPr>
        <p:spPr>
          <a:xfrm rot="1551825">
            <a:off x="2226206" y="1850687"/>
            <a:ext cx="2493905" cy="29464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C39BE1D-ABB2-4A4F-84E3-51B62C8B772C}"/>
              </a:ext>
            </a:extLst>
          </p:cNvPr>
          <p:cNvSpPr/>
          <p:nvPr/>
        </p:nvSpPr>
        <p:spPr>
          <a:xfrm rot="20018046">
            <a:off x="2385322" y="4628431"/>
            <a:ext cx="2493905" cy="29464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E51C0CC8-65AF-4628-B037-C1EE5046975C}"/>
              </a:ext>
            </a:extLst>
          </p:cNvPr>
          <p:cNvSpPr/>
          <p:nvPr/>
        </p:nvSpPr>
        <p:spPr>
          <a:xfrm>
            <a:off x="2293995" y="3383183"/>
            <a:ext cx="2493905" cy="29464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CEA446BD-E6ED-48A1-9791-63A926191781}"/>
              </a:ext>
            </a:extLst>
          </p:cNvPr>
          <p:cNvSpPr/>
          <p:nvPr/>
        </p:nvSpPr>
        <p:spPr>
          <a:xfrm>
            <a:off x="8323138" y="3286711"/>
            <a:ext cx="1105341" cy="487583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24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B876C-7F70-48C5-92C7-887D77F36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Monolith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EBDA0-ADDB-483B-A06D-532E917C9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3" name="Picture 2" descr="Image result for buzzwords">
            <a:extLst>
              <a:ext uri="{FF2B5EF4-FFF2-40B4-BE49-F238E27FC236}">
                <a16:creationId xmlns:a16="http://schemas.microsoft.com/office/drawing/2014/main" id="{3E97750E-3956-4C8B-9A98-B498933D17A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148" y="961812"/>
            <a:ext cx="5511103" cy="49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77913F-BC7A-4D68-9944-20E77DDCC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ACT II</a:t>
            </a: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1600" i="1" dirty="0">
                <a:solidFill>
                  <a:srgbClr val="FFFFFF"/>
                </a:solidFill>
              </a:rPr>
              <a:t>Minimum Viable B</a:t>
            </a:r>
            <a:r>
              <a:rPr lang="en-US" sz="1600" i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uzzword Compliance</a:t>
            </a:r>
            <a:endParaRPr lang="en-US" sz="2600" i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72549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4AE7720D-B8F8-4D44-A94E-36D962113C60}"/>
              </a:ext>
            </a:extLst>
          </p:cNvPr>
          <p:cNvGrpSpPr/>
          <p:nvPr/>
        </p:nvGrpSpPr>
        <p:grpSpPr>
          <a:xfrm>
            <a:off x="5436003" y="5297553"/>
            <a:ext cx="2026772" cy="1239520"/>
            <a:chOff x="5832243" y="4411487"/>
            <a:chExt cx="2026772" cy="1239520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A725259E-FB3C-4D9C-967B-4DF06FDA2AB5}"/>
                </a:ext>
              </a:extLst>
            </p:cNvPr>
            <p:cNvSpPr/>
            <p:nvPr/>
          </p:nvSpPr>
          <p:spPr>
            <a:xfrm>
              <a:off x="5832243" y="4411487"/>
              <a:ext cx="2026772" cy="123952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CF952F9-2FF9-4F38-A23B-F21F2BB15EEC}"/>
                </a:ext>
              </a:extLst>
            </p:cNvPr>
            <p:cNvSpPr/>
            <p:nvPr/>
          </p:nvSpPr>
          <p:spPr>
            <a:xfrm>
              <a:off x="6004963" y="4608174"/>
              <a:ext cx="1711641" cy="8461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Maintenance</a:t>
              </a:r>
            </a:p>
          </p:txBody>
        </p:sp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0D9FEFC-E02E-447D-AADC-5C8B044F9CBF}"/>
              </a:ext>
            </a:extLst>
          </p:cNvPr>
          <p:cNvSpPr/>
          <p:nvPr/>
        </p:nvSpPr>
        <p:spPr>
          <a:xfrm>
            <a:off x="3236108" y="786847"/>
            <a:ext cx="959971" cy="51584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API Facade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42E3E7C-D966-4E36-A516-16E72BFF2EB1}"/>
              </a:ext>
            </a:extLst>
          </p:cNvPr>
          <p:cNvGrpSpPr/>
          <p:nvPr/>
        </p:nvGrpSpPr>
        <p:grpSpPr>
          <a:xfrm>
            <a:off x="5436003" y="204631"/>
            <a:ext cx="2026772" cy="1239520"/>
            <a:chOff x="5196988" y="248416"/>
            <a:chExt cx="2026772" cy="1239520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F33BBCCD-2EC5-4F00-A6AD-A379A599216E}"/>
                </a:ext>
              </a:extLst>
            </p:cNvPr>
            <p:cNvSpPr/>
            <p:nvPr/>
          </p:nvSpPr>
          <p:spPr>
            <a:xfrm>
              <a:off x="5196988" y="248416"/>
              <a:ext cx="2026772" cy="123952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10518B8-804F-47F3-81C0-BB153BB274F2}"/>
                </a:ext>
              </a:extLst>
            </p:cNvPr>
            <p:cNvSpPr/>
            <p:nvPr/>
          </p:nvSpPr>
          <p:spPr>
            <a:xfrm>
              <a:off x="5354553" y="445103"/>
              <a:ext cx="1711641" cy="8461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External Inventory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1AD9305-610C-4538-8AF1-795E1F814A20}"/>
              </a:ext>
            </a:extLst>
          </p:cNvPr>
          <p:cNvGrpSpPr/>
          <p:nvPr/>
        </p:nvGrpSpPr>
        <p:grpSpPr>
          <a:xfrm>
            <a:off x="6164955" y="3545596"/>
            <a:ext cx="2026772" cy="1239520"/>
            <a:chOff x="5674678" y="2872478"/>
            <a:chExt cx="2026772" cy="1239520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EFA2EEA7-029F-4939-BA0B-B4B6876FCDBE}"/>
                </a:ext>
              </a:extLst>
            </p:cNvPr>
            <p:cNvSpPr/>
            <p:nvPr/>
          </p:nvSpPr>
          <p:spPr>
            <a:xfrm>
              <a:off x="5674678" y="2872478"/>
              <a:ext cx="2026772" cy="123952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615DA3B-D2D7-4D50-9B75-1A506A8CF44A}"/>
                </a:ext>
              </a:extLst>
            </p:cNvPr>
            <p:cNvSpPr/>
            <p:nvPr/>
          </p:nvSpPr>
          <p:spPr>
            <a:xfrm>
              <a:off x="5832243" y="3069165"/>
              <a:ext cx="1711641" cy="8461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Booking</a:t>
              </a:r>
            </a:p>
          </p:txBody>
        </p:sp>
      </p:grpSp>
      <p:pic>
        <p:nvPicPr>
          <p:cNvPr id="9" name="Picture 2" descr="Image result for azure sql database">
            <a:extLst>
              <a:ext uri="{FF2B5EF4-FFF2-40B4-BE49-F238E27FC236}">
                <a16:creationId xmlns:a16="http://schemas.microsoft.com/office/drawing/2014/main" id="{BBDA62E0-EA1C-43FA-8200-A0771F021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6326" y="361259"/>
            <a:ext cx="1764306" cy="926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electronics&#10;&#10;Description generated with very high confidence">
            <a:extLst>
              <a:ext uri="{FF2B5EF4-FFF2-40B4-BE49-F238E27FC236}">
                <a16:creationId xmlns:a16="http://schemas.microsoft.com/office/drawing/2014/main" id="{A58C4920-EAF7-4F6D-BDB8-E469740063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26" y="545065"/>
            <a:ext cx="1258396" cy="1239520"/>
          </a:xfrm>
          <a:prstGeom prst="rect">
            <a:avLst/>
          </a:prstGeom>
        </p:spPr>
      </p:pic>
      <p:pic>
        <p:nvPicPr>
          <p:cNvPr id="11" name="Picture 10" descr="An open computer sitting on a table&#10;&#10;Description generated with very high confidence">
            <a:extLst>
              <a:ext uri="{FF2B5EF4-FFF2-40B4-BE49-F238E27FC236}">
                <a16:creationId xmlns:a16="http://schemas.microsoft.com/office/drawing/2014/main" id="{9DCADA53-952A-467C-A74E-6A71930259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21920" y="2839279"/>
            <a:ext cx="1258396" cy="1201150"/>
          </a:xfrm>
          <a:prstGeom prst="rect">
            <a:avLst/>
          </a:prstGeom>
        </p:spPr>
      </p:pic>
      <p:pic>
        <p:nvPicPr>
          <p:cNvPr id="12" name="Picture 4" descr="Image result for powershell">
            <a:extLst>
              <a:ext uri="{FF2B5EF4-FFF2-40B4-BE49-F238E27FC236}">
                <a16:creationId xmlns:a16="http://schemas.microsoft.com/office/drawing/2014/main" id="{D23EC7F4-A7A6-47BB-9326-0E8B595E3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3" y="5095123"/>
            <a:ext cx="1536902" cy="682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36DAAA77-8AED-47A4-9125-F63911A2FA51}"/>
              </a:ext>
            </a:extLst>
          </p:cNvPr>
          <p:cNvSpPr/>
          <p:nvPr/>
        </p:nvSpPr>
        <p:spPr>
          <a:xfrm rot="1551825">
            <a:off x="1603113" y="1599718"/>
            <a:ext cx="1343285" cy="29464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36A9CD6-6A27-4D9E-800C-CA837CF5557E}"/>
              </a:ext>
            </a:extLst>
          </p:cNvPr>
          <p:cNvSpPr/>
          <p:nvPr/>
        </p:nvSpPr>
        <p:spPr>
          <a:xfrm rot="20018046">
            <a:off x="1764448" y="4883927"/>
            <a:ext cx="1343285" cy="29464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9382594-BD88-447C-BF04-43BF514D032A}"/>
              </a:ext>
            </a:extLst>
          </p:cNvPr>
          <p:cNvSpPr/>
          <p:nvPr/>
        </p:nvSpPr>
        <p:spPr>
          <a:xfrm>
            <a:off x="1613275" y="3383183"/>
            <a:ext cx="1343285" cy="29464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736BF2C0-01C7-48B0-8525-EFF87F137C3C}"/>
              </a:ext>
            </a:extLst>
          </p:cNvPr>
          <p:cNvSpPr/>
          <p:nvPr/>
        </p:nvSpPr>
        <p:spPr>
          <a:xfrm>
            <a:off x="7716851" y="646180"/>
            <a:ext cx="1105341" cy="281333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1B4B13B-75E9-4BA2-8807-EC5987F585CC}"/>
              </a:ext>
            </a:extLst>
          </p:cNvPr>
          <p:cNvGrpSpPr/>
          <p:nvPr/>
        </p:nvGrpSpPr>
        <p:grpSpPr>
          <a:xfrm>
            <a:off x="6164955" y="1875113"/>
            <a:ext cx="2026772" cy="1239520"/>
            <a:chOff x="6530499" y="1560447"/>
            <a:chExt cx="2026772" cy="1239520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C195A881-F061-4CC7-A938-1B49720E3E18}"/>
                </a:ext>
              </a:extLst>
            </p:cNvPr>
            <p:cNvSpPr/>
            <p:nvPr/>
          </p:nvSpPr>
          <p:spPr>
            <a:xfrm>
              <a:off x="6530499" y="1560447"/>
              <a:ext cx="2026772" cy="123952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E8D150A2-8D0C-4EAB-B4FB-3C076B97A274}"/>
                </a:ext>
              </a:extLst>
            </p:cNvPr>
            <p:cNvSpPr/>
            <p:nvPr/>
          </p:nvSpPr>
          <p:spPr>
            <a:xfrm>
              <a:off x="6688064" y="1757135"/>
              <a:ext cx="1711641" cy="8461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Internal Inventory</a:t>
              </a:r>
            </a:p>
          </p:txBody>
        </p:sp>
      </p:grpSp>
      <p:pic>
        <p:nvPicPr>
          <p:cNvPr id="26" name="Picture 2" descr="Image result for azure sql database">
            <a:extLst>
              <a:ext uri="{FF2B5EF4-FFF2-40B4-BE49-F238E27FC236}">
                <a16:creationId xmlns:a16="http://schemas.microsoft.com/office/drawing/2014/main" id="{239E193C-A4E5-4456-A90F-F49ECABB7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8767" y="2071801"/>
            <a:ext cx="1764306" cy="926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Arrow: Left-Right 26">
            <a:extLst>
              <a:ext uri="{FF2B5EF4-FFF2-40B4-BE49-F238E27FC236}">
                <a16:creationId xmlns:a16="http://schemas.microsoft.com/office/drawing/2014/main" id="{82D7B022-E2FC-48FD-B2C7-6DF277319EBB}"/>
              </a:ext>
            </a:extLst>
          </p:cNvPr>
          <p:cNvSpPr/>
          <p:nvPr/>
        </p:nvSpPr>
        <p:spPr>
          <a:xfrm>
            <a:off x="8349292" y="2356722"/>
            <a:ext cx="1105341" cy="281333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mongodb">
            <a:extLst>
              <a:ext uri="{FF2B5EF4-FFF2-40B4-BE49-F238E27FC236}">
                <a16:creationId xmlns:a16="http://schemas.microsoft.com/office/drawing/2014/main" id="{BA8A9B08-6335-4214-A987-0ADFE67D8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7279" y="3504817"/>
            <a:ext cx="1127282" cy="132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Arrow: Left-Right 28">
            <a:extLst>
              <a:ext uri="{FF2B5EF4-FFF2-40B4-BE49-F238E27FC236}">
                <a16:creationId xmlns:a16="http://schemas.microsoft.com/office/drawing/2014/main" id="{AD93C855-C817-4331-86D2-08728D6EE43A}"/>
              </a:ext>
            </a:extLst>
          </p:cNvPr>
          <p:cNvSpPr/>
          <p:nvPr/>
        </p:nvSpPr>
        <p:spPr>
          <a:xfrm>
            <a:off x="8391938" y="4024688"/>
            <a:ext cx="1105341" cy="281333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" descr="Image result for mongodb">
            <a:extLst>
              <a:ext uri="{FF2B5EF4-FFF2-40B4-BE49-F238E27FC236}">
                <a16:creationId xmlns:a16="http://schemas.microsoft.com/office/drawing/2014/main" id="{46596350-3191-4D0B-9B49-87D948D54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4391" y="5304379"/>
            <a:ext cx="1127282" cy="132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Arrow: Left-Right 30">
            <a:extLst>
              <a:ext uri="{FF2B5EF4-FFF2-40B4-BE49-F238E27FC236}">
                <a16:creationId xmlns:a16="http://schemas.microsoft.com/office/drawing/2014/main" id="{537585C4-2807-48CA-BAB5-EB829216D47C}"/>
              </a:ext>
            </a:extLst>
          </p:cNvPr>
          <p:cNvSpPr/>
          <p:nvPr/>
        </p:nvSpPr>
        <p:spPr>
          <a:xfrm>
            <a:off x="7599050" y="5824250"/>
            <a:ext cx="1105341" cy="281333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D1DE3B76-7EE5-4DCF-9E04-3A0AE2C60300}"/>
              </a:ext>
            </a:extLst>
          </p:cNvPr>
          <p:cNvSpPr/>
          <p:nvPr/>
        </p:nvSpPr>
        <p:spPr>
          <a:xfrm rot="19448632">
            <a:off x="4380832" y="1481846"/>
            <a:ext cx="1026790" cy="29464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B3F765BF-DEB4-43C0-A0AA-E59EE539E24F}"/>
              </a:ext>
            </a:extLst>
          </p:cNvPr>
          <p:cNvSpPr/>
          <p:nvPr/>
        </p:nvSpPr>
        <p:spPr>
          <a:xfrm>
            <a:off x="4406932" y="2480776"/>
            <a:ext cx="1343285" cy="29464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A4EF0E33-DF9E-4401-9646-35E7B1D9B567}"/>
              </a:ext>
            </a:extLst>
          </p:cNvPr>
          <p:cNvSpPr/>
          <p:nvPr/>
        </p:nvSpPr>
        <p:spPr>
          <a:xfrm>
            <a:off x="4391832" y="4037117"/>
            <a:ext cx="1343285" cy="29464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EE5351E1-8F18-4199-B511-5C5B7C246BB1}"/>
              </a:ext>
            </a:extLst>
          </p:cNvPr>
          <p:cNvSpPr/>
          <p:nvPr/>
        </p:nvSpPr>
        <p:spPr>
          <a:xfrm rot="1563914">
            <a:off x="4369937" y="5036493"/>
            <a:ext cx="1026790" cy="29464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81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B876C-7F70-48C5-92C7-887D77F36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EBDA0-ADDB-483B-A06D-532E917C9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83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4AE7720D-B8F8-4D44-A94E-36D962113C60}"/>
              </a:ext>
            </a:extLst>
          </p:cNvPr>
          <p:cNvGrpSpPr/>
          <p:nvPr/>
        </p:nvGrpSpPr>
        <p:grpSpPr>
          <a:xfrm>
            <a:off x="5436003" y="5297553"/>
            <a:ext cx="2026772" cy="1239520"/>
            <a:chOff x="5832243" y="4411487"/>
            <a:chExt cx="2026772" cy="1239520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A725259E-FB3C-4D9C-967B-4DF06FDA2AB5}"/>
                </a:ext>
              </a:extLst>
            </p:cNvPr>
            <p:cNvSpPr/>
            <p:nvPr/>
          </p:nvSpPr>
          <p:spPr>
            <a:xfrm>
              <a:off x="5832243" y="4411487"/>
              <a:ext cx="2026772" cy="123952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CF952F9-2FF9-4F38-A23B-F21F2BB15EEC}"/>
                </a:ext>
              </a:extLst>
            </p:cNvPr>
            <p:cNvSpPr/>
            <p:nvPr/>
          </p:nvSpPr>
          <p:spPr>
            <a:xfrm>
              <a:off x="6004963" y="4608174"/>
              <a:ext cx="1711641" cy="8461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Maintenance</a:t>
              </a:r>
            </a:p>
          </p:txBody>
        </p:sp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0D9FEFC-E02E-447D-AADC-5C8B044F9CBF}"/>
              </a:ext>
            </a:extLst>
          </p:cNvPr>
          <p:cNvSpPr/>
          <p:nvPr/>
        </p:nvSpPr>
        <p:spPr>
          <a:xfrm>
            <a:off x="3236108" y="786847"/>
            <a:ext cx="959971" cy="51584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API Facade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42E3E7C-D966-4E36-A516-16E72BFF2EB1}"/>
              </a:ext>
            </a:extLst>
          </p:cNvPr>
          <p:cNvGrpSpPr/>
          <p:nvPr/>
        </p:nvGrpSpPr>
        <p:grpSpPr>
          <a:xfrm>
            <a:off x="5436003" y="204631"/>
            <a:ext cx="2026772" cy="1239520"/>
            <a:chOff x="5196988" y="248416"/>
            <a:chExt cx="2026772" cy="1239520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F33BBCCD-2EC5-4F00-A6AD-A379A599216E}"/>
                </a:ext>
              </a:extLst>
            </p:cNvPr>
            <p:cNvSpPr/>
            <p:nvPr/>
          </p:nvSpPr>
          <p:spPr>
            <a:xfrm>
              <a:off x="5196988" y="248416"/>
              <a:ext cx="2026772" cy="123952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10518B8-804F-47F3-81C0-BB153BB274F2}"/>
                </a:ext>
              </a:extLst>
            </p:cNvPr>
            <p:cNvSpPr/>
            <p:nvPr/>
          </p:nvSpPr>
          <p:spPr>
            <a:xfrm>
              <a:off x="5354553" y="445103"/>
              <a:ext cx="1711641" cy="8461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External Inventory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1AD9305-610C-4538-8AF1-795E1F814A20}"/>
              </a:ext>
            </a:extLst>
          </p:cNvPr>
          <p:cNvGrpSpPr/>
          <p:nvPr/>
        </p:nvGrpSpPr>
        <p:grpSpPr>
          <a:xfrm>
            <a:off x="6164955" y="3545596"/>
            <a:ext cx="2026772" cy="1239520"/>
            <a:chOff x="5674678" y="2872478"/>
            <a:chExt cx="2026772" cy="1239520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EFA2EEA7-029F-4939-BA0B-B4B6876FCDBE}"/>
                </a:ext>
              </a:extLst>
            </p:cNvPr>
            <p:cNvSpPr/>
            <p:nvPr/>
          </p:nvSpPr>
          <p:spPr>
            <a:xfrm>
              <a:off x="5674678" y="2872478"/>
              <a:ext cx="2026772" cy="123952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615DA3B-D2D7-4D50-9B75-1A506A8CF44A}"/>
                </a:ext>
              </a:extLst>
            </p:cNvPr>
            <p:cNvSpPr/>
            <p:nvPr/>
          </p:nvSpPr>
          <p:spPr>
            <a:xfrm>
              <a:off x="5832243" y="3069165"/>
              <a:ext cx="1711641" cy="8461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Booking</a:t>
              </a:r>
            </a:p>
          </p:txBody>
        </p:sp>
      </p:grpSp>
      <p:pic>
        <p:nvPicPr>
          <p:cNvPr id="9" name="Picture 2" descr="Image result for azure sql database">
            <a:extLst>
              <a:ext uri="{FF2B5EF4-FFF2-40B4-BE49-F238E27FC236}">
                <a16:creationId xmlns:a16="http://schemas.microsoft.com/office/drawing/2014/main" id="{BBDA62E0-EA1C-43FA-8200-A0771F021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6326" y="361259"/>
            <a:ext cx="1764306" cy="926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electronics&#10;&#10;Description generated with very high confidence">
            <a:extLst>
              <a:ext uri="{FF2B5EF4-FFF2-40B4-BE49-F238E27FC236}">
                <a16:creationId xmlns:a16="http://schemas.microsoft.com/office/drawing/2014/main" id="{A58C4920-EAF7-4F6D-BDB8-E469740063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26" y="545065"/>
            <a:ext cx="1258396" cy="1239520"/>
          </a:xfrm>
          <a:prstGeom prst="rect">
            <a:avLst/>
          </a:prstGeom>
        </p:spPr>
      </p:pic>
      <p:pic>
        <p:nvPicPr>
          <p:cNvPr id="11" name="Picture 10" descr="An open computer sitting on a table&#10;&#10;Description generated with very high confidence">
            <a:extLst>
              <a:ext uri="{FF2B5EF4-FFF2-40B4-BE49-F238E27FC236}">
                <a16:creationId xmlns:a16="http://schemas.microsoft.com/office/drawing/2014/main" id="{9DCADA53-952A-467C-A74E-6A71930259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21920" y="2839279"/>
            <a:ext cx="1258396" cy="1201150"/>
          </a:xfrm>
          <a:prstGeom prst="rect">
            <a:avLst/>
          </a:prstGeom>
        </p:spPr>
      </p:pic>
      <p:pic>
        <p:nvPicPr>
          <p:cNvPr id="12" name="Picture 4" descr="Image result for powershell">
            <a:extLst>
              <a:ext uri="{FF2B5EF4-FFF2-40B4-BE49-F238E27FC236}">
                <a16:creationId xmlns:a16="http://schemas.microsoft.com/office/drawing/2014/main" id="{D23EC7F4-A7A6-47BB-9326-0E8B595E3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3" y="5095123"/>
            <a:ext cx="1536902" cy="682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36DAAA77-8AED-47A4-9125-F63911A2FA51}"/>
              </a:ext>
            </a:extLst>
          </p:cNvPr>
          <p:cNvSpPr/>
          <p:nvPr/>
        </p:nvSpPr>
        <p:spPr>
          <a:xfrm rot="1551825">
            <a:off x="1603113" y="1599718"/>
            <a:ext cx="1343285" cy="29464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36A9CD6-6A27-4D9E-800C-CA837CF5557E}"/>
              </a:ext>
            </a:extLst>
          </p:cNvPr>
          <p:cNvSpPr/>
          <p:nvPr/>
        </p:nvSpPr>
        <p:spPr>
          <a:xfrm rot="20018046">
            <a:off x="1764448" y="4883927"/>
            <a:ext cx="1343285" cy="29464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9382594-BD88-447C-BF04-43BF514D032A}"/>
              </a:ext>
            </a:extLst>
          </p:cNvPr>
          <p:cNvSpPr/>
          <p:nvPr/>
        </p:nvSpPr>
        <p:spPr>
          <a:xfrm>
            <a:off x="1613275" y="3383183"/>
            <a:ext cx="1343285" cy="29464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736BF2C0-01C7-48B0-8525-EFF87F137C3C}"/>
              </a:ext>
            </a:extLst>
          </p:cNvPr>
          <p:cNvSpPr/>
          <p:nvPr/>
        </p:nvSpPr>
        <p:spPr>
          <a:xfrm>
            <a:off x="7716851" y="646180"/>
            <a:ext cx="1105341" cy="281333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1B4B13B-75E9-4BA2-8807-EC5987F585CC}"/>
              </a:ext>
            </a:extLst>
          </p:cNvPr>
          <p:cNvGrpSpPr/>
          <p:nvPr/>
        </p:nvGrpSpPr>
        <p:grpSpPr>
          <a:xfrm>
            <a:off x="6164955" y="1875113"/>
            <a:ext cx="2026772" cy="1239520"/>
            <a:chOff x="6530499" y="1560447"/>
            <a:chExt cx="2026772" cy="1239520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C195A881-F061-4CC7-A938-1B49720E3E18}"/>
                </a:ext>
              </a:extLst>
            </p:cNvPr>
            <p:cNvSpPr/>
            <p:nvPr/>
          </p:nvSpPr>
          <p:spPr>
            <a:xfrm>
              <a:off x="6530499" y="1560447"/>
              <a:ext cx="2026772" cy="123952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E8D150A2-8D0C-4EAB-B4FB-3C076B97A274}"/>
                </a:ext>
              </a:extLst>
            </p:cNvPr>
            <p:cNvSpPr/>
            <p:nvPr/>
          </p:nvSpPr>
          <p:spPr>
            <a:xfrm>
              <a:off x="6688064" y="1757135"/>
              <a:ext cx="1711641" cy="8461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Internal Inventory</a:t>
              </a:r>
            </a:p>
          </p:txBody>
        </p:sp>
      </p:grpSp>
      <p:pic>
        <p:nvPicPr>
          <p:cNvPr id="26" name="Picture 2" descr="Image result for azure sql database">
            <a:extLst>
              <a:ext uri="{FF2B5EF4-FFF2-40B4-BE49-F238E27FC236}">
                <a16:creationId xmlns:a16="http://schemas.microsoft.com/office/drawing/2014/main" id="{239E193C-A4E5-4456-A90F-F49ECABB7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8767" y="2071801"/>
            <a:ext cx="1764306" cy="926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Arrow: Left-Right 26">
            <a:extLst>
              <a:ext uri="{FF2B5EF4-FFF2-40B4-BE49-F238E27FC236}">
                <a16:creationId xmlns:a16="http://schemas.microsoft.com/office/drawing/2014/main" id="{82D7B022-E2FC-48FD-B2C7-6DF277319EBB}"/>
              </a:ext>
            </a:extLst>
          </p:cNvPr>
          <p:cNvSpPr/>
          <p:nvPr/>
        </p:nvSpPr>
        <p:spPr>
          <a:xfrm>
            <a:off x="8349292" y="2356722"/>
            <a:ext cx="1105341" cy="281333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mongodb">
            <a:extLst>
              <a:ext uri="{FF2B5EF4-FFF2-40B4-BE49-F238E27FC236}">
                <a16:creationId xmlns:a16="http://schemas.microsoft.com/office/drawing/2014/main" id="{BA8A9B08-6335-4214-A987-0ADFE67D8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7279" y="3504817"/>
            <a:ext cx="1127282" cy="132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Arrow: Left-Right 28">
            <a:extLst>
              <a:ext uri="{FF2B5EF4-FFF2-40B4-BE49-F238E27FC236}">
                <a16:creationId xmlns:a16="http://schemas.microsoft.com/office/drawing/2014/main" id="{AD93C855-C817-4331-86D2-08728D6EE43A}"/>
              </a:ext>
            </a:extLst>
          </p:cNvPr>
          <p:cNvSpPr/>
          <p:nvPr/>
        </p:nvSpPr>
        <p:spPr>
          <a:xfrm>
            <a:off x="8391938" y="4024688"/>
            <a:ext cx="1105341" cy="281333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" descr="Image result for mongodb">
            <a:extLst>
              <a:ext uri="{FF2B5EF4-FFF2-40B4-BE49-F238E27FC236}">
                <a16:creationId xmlns:a16="http://schemas.microsoft.com/office/drawing/2014/main" id="{46596350-3191-4D0B-9B49-87D948D54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4391" y="5304379"/>
            <a:ext cx="1127282" cy="132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Arrow: Left-Right 30">
            <a:extLst>
              <a:ext uri="{FF2B5EF4-FFF2-40B4-BE49-F238E27FC236}">
                <a16:creationId xmlns:a16="http://schemas.microsoft.com/office/drawing/2014/main" id="{537585C4-2807-48CA-BAB5-EB829216D47C}"/>
              </a:ext>
            </a:extLst>
          </p:cNvPr>
          <p:cNvSpPr/>
          <p:nvPr/>
        </p:nvSpPr>
        <p:spPr>
          <a:xfrm>
            <a:off x="7599050" y="5824250"/>
            <a:ext cx="1105341" cy="281333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D1DE3B76-7EE5-4DCF-9E04-3A0AE2C60300}"/>
              </a:ext>
            </a:extLst>
          </p:cNvPr>
          <p:cNvSpPr/>
          <p:nvPr/>
        </p:nvSpPr>
        <p:spPr>
          <a:xfrm rot="19448632">
            <a:off x="4380832" y="1481846"/>
            <a:ext cx="1026790" cy="29464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B3F765BF-DEB4-43C0-A0AA-E59EE539E24F}"/>
              </a:ext>
            </a:extLst>
          </p:cNvPr>
          <p:cNvSpPr/>
          <p:nvPr/>
        </p:nvSpPr>
        <p:spPr>
          <a:xfrm>
            <a:off x="4406932" y="2480776"/>
            <a:ext cx="1343285" cy="29464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A4EF0E33-DF9E-4401-9646-35E7B1D9B567}"/>
              </a:ext>
            </a:extLst>
          </p:cNvPr>
          <p:cNvSpPr/>
          <p:nvPr/>
        </p:nvSpPr>
        <p:spPr>
          <a:xfrm>
            <a:off x="4391832" y="4037117"/>
            <a:ext cx="1343285" cy="29464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EE5351E1-8F18-4199-B511-5C5B7C246BB1}"/>
              </a:ext>
            </a:extLst>
          </p:cNvPr>
          <p:cNvSpPr/>
          <p:nvPr/>
        </p:nvSpPr>
        <p:spPr>
          <a:xfrm rot="1563914">
            <a:off x="4369937" y="5036493"/>
            <a:ext cx="1026790" cy="29464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EE63B303-C577-45E3-8A7E-511B92D6903F}"/>
              </a:ext>
            </a:extLst>
          </p:cNvPr>
          <p:cNvSpPr/>
          <p:nvPr/>
        </p:nvSpPr>
        <p:spPr>
          <a:xfrm rot="15927404">
            <a:off x="3598911" y="3165084"/>
            <a:ext cx="4689001" cy="29464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95E5692D-2CCB-4451-89F1-2F46DB610E43}"/>
              </a:ext>
            </a:extLst>
          </p:cNvPr>
          <p:cNvSpPr/>
          <p:nvPr/>
        </p:nvSpPr>
        <p:spPr>
          <a:xfrm rot="16634177">
            <a:off x="4724466" y="4055067"/>
            <a:ext cx="3531470" cy="29464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DAEC7CD1-F234-4E6D-AEBB-16D624C9DC2F}"/>
              </a:ext>
            </a:extLst>
          </p:cNvPr>
          <p:cNvSpPr/>
          <p:nvPr/>
        </p:nvSpPr>
        <p:spPr>
          <a:xfrm rot="15927404">
            <a:off x="5500783" y="2382803"/>
            <a:ext cx="3155196" cy="29464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2A517AEB-0C81-497C-AEB5-F1A6DE24E1DC}"/>
              </a:ext>
            </a:extLst>
          </p:cNvPr>
          <p:cNvSpPr/>
          <p:nvPr/>
        </p:nvSpPr>
        <p:spPr>
          <a:xfrm rot="16634177">
            <a:off x="6555920" y="3367753"/>
            <a:ext cx="1798749" cy="29464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60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Image result for let's be independent together">
            <a:extLst>
              <a:ext uri="{FF2B5EF4-FFF2-40B4-BE49-F238E27FC236}">
                <a16:creationId xmlns:a16="http://schemas.microsoft.com/office/drawing/2014/main" id="{B61813C1-E1E8-4DB3-BDFB-95AD400E98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6" r="25086"/>
          <a:stretch/>
        </p:blipFill>
        <p:spPr bwMode="auto"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9A45BF-DAB7-47E5-8920-BCC05BF06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 dirty="0"/>
              <a:t>Let’s Be Independent,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9C07F-D917-4E9B-A4BA-5991D707B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448022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51</Words>
  <Application>Microsoft Office PowerPoint</Application>
  <PresentationFormat>Widescreen</PresentationFormat>
  <Paragraphs>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Event-based Microservices</vt:lpstr>
      <vt:lpstr>ACT I  The Monolith</vt:lpstr>
      <vt:lpstr>PowerPoint Presentation</vt:lpstr>
      <vt:lpstr>Monolith</vt:lpstr>
      <vt:lpstr>ACT II  Minimum Viable Buzzword Compliance</vt:lpstr>
      <vt:lpstr>PowerPoint Presentation</vt:lpstr>
      <vt:lpstr>Microservices</vt:lpstr>
      <vt:lpstr>PowerPoint Presentation</vt:lpstr>
      <vt:lpstr>Let’s Be Independent, Together</vt:lpstr>
      <vt:lpstr>PowerPoint Presentation</vt:lpstr>
      <vt:lpstr>Microservices + Events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Event-based Microservices</dc:title>
  <dc:creator>Josh Lane</dc:creator>
  <cp:lastModifiedBy>Josh Lane</cp:lastModifiedBy>
  <cp:revision>11</cp:revision>
  <dcterms:created xsi:type="dcterms:W3CDTF">2018-05-29T23:48:09Z</dcterms:created>
  <dcterms:modified xsi:type="dcterms:W3CDTF">2018-05-30T22:25:56Z</dcterms:modified>
</cp:coreProperties>
</file>