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Inter SemiBold"/>
      <p:regular r:id="rId22"/>
      <p:bold r:id="rId23"/>
    </p:embeddedFont>
    <p:embeddedFont>
      <p:font typeface="Nunito"/>
      <p:regular r:id="rId24"/>
      <p:bold r:id="rId25"/>
      <p:italic r:id="rId26"/>
      <p:boldItalic r:id="rId27"/>
    </p:embeddedFont>
    <p:embeddedFont>
      <p:font typeface="Inter"/>
      <p:regular r:id="rId28"/>
      <p:bold r:id="rId29"/>
    </p:embeddedFont>
    <p:embeddedFont>
      <p:font typeface="Nunito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InterSemiBold-regular.fntdata"/><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font" Target="fonts/Inter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Inter-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Medium-bold.fntdata"/><Relationship Id="rId30" Type="http://schemas.openxmlformats.org/officeDocument/2006/relationships/font" Target="fonts/NunitoMedium-regular.fntdata"/><Relationship Id="rId11" Type="http://schemas.openxmlformats.org/officeDocument/2006/relationships/slide" Target="slides/slide6.xml"/><Relationship Id="rId33" Type="http://schemas.openxmlformats.org/officeDocument/2006/relationships/font" Target="fonts/NunitoMedium-boldItalic.fntdata"/><Relationship Id="rId10" Type="http://schemas.openxmlformats.org/officeDocument/2006/relationships/slide" Target="slides/slide5.xml"/><Relationship Id="rId32" Type="http://schemas.openxmlformats.org/officeDocument/2006/relationships/font" Target="fonts/NunitoMedium-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3a43e4157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3a43e415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we’re the Busch Consulting Group and we did an </a:t>
            </a:r>
            <a:r>
              <a:rPr lang="en"/>
              <a:t>analysis of fake job postings for our submission for the BITS Fall 2022 Datathon.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3a43e4157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3a43e4157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created </a:t>
            </a:r>
            <a:r>
              <a:rPr lang="en"/>
              <a:t>a global heat map to visualize</a:t>
            </a:r>
            <a:r>
              <a:rPr lang="en"/>
              <a:t> the countries represented in the dataset. As you can see, the majority of the fraudulent job listings in the dataset were located in the United States. </a:t>
            </a:r>
            <a:r>
              <a:rPr lang="en">
                <a:solidFill>
                  <a:schemeClr val="dk1"/>
                </a:solidFill>
              </a:rPr>
              <a:t>Of the 800+ fake job postings that we analyzed, we found that the United States had the highest number of fake job postings, at a whopping  730 posts.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83a43e4157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83a43e4157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back to the US, we found that the majority of fake job postings in the United States were found in Texas, followed closely by California and New York.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6a5de111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a5de111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Anish - We analyzed job title keywords by creating a word cloud and the keyword data entry had the most </a:t>
            </a:r>
            <a:r>
              <a:rPr lang="en"/>
              <a:t>occurrences followed by the keyword assistant.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836143047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836143047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analysis, we concluded that the majority of fake job postings tend to be unspecified in their target industry. It appears that most of these malicious parties intend to primarily target those with no experience or education based on their minimal requirements in their fake postings. If a job seems too good to be true with overly generous salaries and minimal job requirements, it most likely is fake! Cyber criminals will stop at nothing in order to steal sensitive information such as social security numbers and other personal documents. With that being said, the majority of these </a:t>
            </a:r>
            <a:r>
              <a:rPr lang="en"/>
              <a:t>fraudulent</a:t>
            </a:r>
            <a:r>
              <a:rPr lang="en"/>
              <a:t> job postings were listed in the oil and energy sector and were located in the U.S., specifically in the states of Texas, California, and New York. Those looking at jobs in the human resources department may see offerings of $60-90K. These fake listings were all advertised as full-time positions and required at least a high school diploma.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836143047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836143047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another weekend of late nights and lengthy research, the Busch Consulting Group was happy to come together to create another project. </a:t>
            </a:r>
            <a:r>
              <a:rPr lang="en"/>
              <a:t>Throughout</a:t>
            </a:r>
            <a:r>
              <a:rPr lang="en"/>
              <a:t> the course of the project, we learned and implemented a variety of new data analysis techniques. Our dataset, which we sourced from Kaggle, contained numerous misspellings and improperly formatted data. Using Excel, we normalized the data to a format consistent for us to use for analysis. We also generated the longitude and latitude for the locations in the dataset, which assisted us in plotting the data on the map. For our analysis, we primarily used R. We learned how to utilize new libraries such as ggplotly and tidyverse in order to make our graphs interactable, which was a huge step from our static visualizations from the last datathon. However, we did run into some difficulties while completing our project. We attempted to create a prediction model; however cleaning and separating the data </a:t>
            </a:r>
            <a:r>
              <a:rPr lang="en"/>
              <a:t>would</a:t>
            </a:r>
            <a:r>
              <a:rPr lang="en"/>
              <a:t> have required too much time, so we decided to prioritize more important tasks. We also </a:t>
            </a:r>
            <a:r>
              <a:rPr lang="en"/>
              <a:t>attempted</a:t>
            </a:r>
            <a:r>
              <a:rPr lang="en"/>
              <a:t> to create spider charts, which while visually appealing, can be hard to read and may misrepresent information, so we made the decision to stick to easier-to-read visualizations for the sake of our audience.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83a43e4157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83a43e4157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hope that after our presentation that the audience walks away better informed on this epidemic of fake job listings. Especially as we are in the midst of the recruiting season for Spring 2023 internships and co-ops, we wish everyone the best of luck in finding new opportunities. When looking on LinkedIn, Handshake, or other job search engines, everyone should remain vigilant and proactive when researching possible places of employment and be careful when distributing personal information.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83a43e4157_0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83a43e415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3614304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3614304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recent years, reports of fraudulent job postings on the internet have surged as more and more people rely on the internet when searching for employment opportunities. These fake job postings are typically used to steal personal information and identities from unassuming applicants for malicious purposes. In 2020, it was reported that 16,000 people fell victim to these employment scams, which led to losses of over $59 million dollars. In Texas alone, $4.5 </a:t>
            </a:r>
            <a:r>
              <a:rPr lang="en"/>
              <a:t>million</a:t>
            </a:r>
            <a:r>
              <a:rPr lang="en"/>
              <a:t> dollars were lost from over 1,700 victims.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836143047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836143047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 for this analysis was to identify the signs of a fake job posting. We proposed 6 questions regarding fake job postings to answer with our analysis: What employment type is most common in the dataset, which industries are they most likely to appear in, what experience and education are required, what are the average salary ranges offered by industry, where do fake job listings appear the most, and what common word tags are used across these posts. </a:t>
            </a:r>
            <a:endParaRPr/>
          </a:p>
          <a:p>
            <a:pPr indent="0" lvl="0" marL="0" rtl="0" algn="l">
              <a:spcBef>
                <a:spcPts val="0"/>
              </a:spcBef>
              <a:spcAft>
                <a:spcPts val="0"/>
              </a:spcAft>
              <a:buNone/>
            </a:pPr>
            <a:r>
              <a:rPr lang="en"/>
              <a:t>By answering these questions, we hoped to identify a pattern that allows one to spot a job posting as fraudulent.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83a43e4157_0_2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83a43e415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that we’ve introduced to you the premise of our research, let us now look at our findings.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83a43e4157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83a43e4157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analysis of over 800 </a:t>
            </a:r>
            <a:r>
              <a:rPr lang="en"/>
              <a:t>fraudulent</a:t>
            </a:r>
            <a:r>
              <a:rPr lang="en"/>
              <a:t> job postings online, we found that the majority of these fake job postings were advertised as full-time </a:t>
            </a:r>
            <a:r>
              <a:rPr lang="en"/>
              <a:t>positions</a:t>
            </a:r>
            <a:r>
              <a:rPr lang="en"/>
              <a:t>, followed by unspecified unemployment type.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83a43e4157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83a43e4157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Note from Joann to Joann change the graph w colors +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836143047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836143047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analysis also found that many of these fraudulent job postings did not require any experience or education for their positions. However, for the job postings that required experience or education, we found that they required at least a high school diploma.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83a43e4157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83a43e4157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fraudulent job posting data we cleaned, we wanted to analyze the five points summary for each industry. We found that within the human resources department, they had the highest average of $60K-$90K. Many of the other industries had outliers that went into the hundreds of thousands range.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83a43e4157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83a43e4157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Anish - This is an interactive world map that </a:t>
            </a:r>
            <a:r>
              <a:rPr lang="en">
                <a:solidFill>
                  <a:schemeClr val="dk1"/>
                </a:solidFill>
              </a:rPr>
              <a:t>shows all the fake jobs in our dataset on a world map. It appears that most of the fake jobs are clustered in the United States. When we click on individual jobs, we are able to view all of the details of the job posting.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dk1"/>
            </a:gs>
          </a:gsLst>
          <a:lin ang="8100019" scaled="0"/>
        </a:gradFill>
      </p:bgPr>
    </p:bg>
    <p:spTree>
      <p:nvGrpSpPr>
        <p:cNvPr id="9" name="Shape 9"/>
        <p:cNvGrpSpPr/>
        <p:nvPr/>
      </p:nvGrpSpPr>
      <p:grpSpPr>
        <a:xfrm>
          <a:off x="0" y="0"/>
          <a:ext cx="0" cy="0"/>
          <a:chOff x="0" y="0"/>
          <a:chExt cx="0" cy="0"/>
        </a:xfrm>
      </p:grpSpPr>
      <p:sp>
        <p:nvSpPr>
          <p:cNvPr id="10" name="Google Shape;10;p2"/>
          <p:cNvSpPr/>
          <p:nvPr/>
        </p:nvSpPr>
        <p:spPr>
          <a:xfrm>
            <a:off x="-1" y="234877"/>
            <a:ext cx="9144000" cy="4673746"/>
          </a:xfrm>
          <a:custGeom>
            <a:rect b="b" l="l" r="r" t="t"/>
            <a:pathLst>
              <a:path extrusionOk="0" h="6231661" w="1219200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 name="Google Shape;11;p2"/>
          <p:cNvSpPr txBox="1"/>
          <p:nvPr>
            <p:ph type="ctrTitle"/>
          </p:nvPr>
        </p:nvSpPr>
        <p:spPr>
          <a:xfrm>
            <a:off x="1037875" y="1662450"/>
            <a:ext cx="7068300" cy="181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1"/>
          <p:cNvSpPr/>
          <p:nvPr/>
        </p:nvSpPr>
        <p:spPr>
          <a:xfrm>
            <a:off x="0" y="2625823"/>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11"/>
          <p:cNvSpPr txBox="1"/>
          <p:nvPr>
            <p:ph idx="1" type="body"/>
          </p:nvPr>
        </p:nvSpPr>
        <p:spPr>
          <a:xfrm>
            <a:off x="1037875" y="4177700"/>
            <a:ext cx="7068300" cy="3936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SzPts val="1800"/>
              <a:buNone/>
              <a:defRPr sz="1800"/>
            </a:lvl1pPr>
          </a:lstStyle>
          <a:p/>
        </p:txBody>
      </p:sp>
      <p:sp>
        <p:nvSpPr>
          <p:cNvPr id="52" name="Google Shape;52;p11"/>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bg>
      <p:bgPr>
        <a:solidFill>
          <a:schemeClr val="accent3"/>
        </a:solidFill>
      </p:bgPr>
    </p:bg>
    <p:spTree>
      <p:nvGrpSpPr>
        <p:cNvPr id="53" name="Shape 53"/>
        <p:cNvGrpSpPr/>
        <p:nvPr/>
      </p:nvGrpSpPr>
      <p:grpSpPr>
        <a:xfrm>
          <a:off x="0" y="0"/>
          <a:ext cx="0" cy="0"/>
          <a:chOff x="0" y="0"/>
          <a:chExt cx="0" cy="0"/>
        </a:xfrm>
      </p:grpSpPr>
      <p:grpSp>
        <p:nvGrpSpPr>
          <p:cNvPr id="54" name="Google Shape;54;p12"/>
          <p:cNvGrpSpPr/>
          <p:nvPr/>
        </p:nvGrpSpPr>
        <p:grpSpPr>
          <a:xfrm>
            <a:off x="7343003" y="3409675"/>
            <a:ext cx="1691422" cy="1732548"/>
            <a:chOff x="7343003" y="3409675"/>
            <a:chExt cx="1691422" cy="1732548"/>
          </a:xfrm>
        </p:grpSpPr>
        <p:grpSp>
          <p:nvGrpSpPr>
            <p:cNvPr id="55" name="Google Shape;55;p12"/>
            <p:cNvGrpSpPr/>
            <p:nvPr/>
          </p:nvGrpSpPr>
          <p:grpSpPr>
            <a:xfrm>
              <a:off x="7343003" y="4453711"/>
              <a:ext cx="316800" cy="688513"/>
              <a:chOff x="7343003" y="4453711"/>
              <a:chExt cx="316800" cy="688513"/>
            </a:xfrm>
          </p:grpSpPr>
          <p:sp>
            <p:nvSpPr>
              <p:cNvPr id="56" name="Google Shape;56;p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12"/>
            <p:cNvGrpSpPr/>
            <p:nvPr/>
          </p:nvGrpSpPr>
          <p:grpSpPr>
            <a:xfrm>
              <a:off x="7801210" y="4105700"/>
              <a:ext cx="316800" cy="1036523"/>
              <a:chOff x="7801210" y="4105700"/>
              <a:chExt cx="316800" cy="1036523"/>
            </a:xfrm>
          </p:grpSpPr>
          <p:sp>
            <p:nvSpPr>
              <p:cNvPr id="59" name="Google Shape;59;p1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12"/>
            <p:cNvGrpSpPr/>
            <p:nvPr/>
          </p:nvGrpSpPr>
          <p:grpSpPr>
            <a:xfrm>
              <a:off x="8259418" y="3757688"/>
              <a:ext cx="316800" cy="1384535"/>
              <a:chOff x="8259418" y="3757688"/>
              <a:chExt cx="316800" cy="1384535"/>
            </a:xfrm>
          </p:grpSpPr>
          <p:sp>
            <p:nvSpPr>
              <p:cNvPr id="63" name="Google Shape;63;p1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2"/>
            <p:cNvGrpSpPr/>
            <p:nvPr/>
          </p:nvGrpSpPr>
          <p:grpSpPr>
            <a:xfrm>
              <a:off x="8717625" y="3409675"/>
              <a:ext cx="316800" cy="1732548"/>
              <a:chOff x="8717625" y="3409675"/>
              <a:chExt cx="316800" cy="1732548"/>
            </a:xfrm>
          </p:grpSpPr>
          <p:sp>
            <p:nvSpPr>
              <p:cNvPr id="68" name="Google Shape;68;p1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 name="Google Shape;73;p12"/>
          <p:cNvGrpSpPr/>
          <p:nvPr/>
        </p:nvGrpSpPr>
        <p:grpSpPr>
          <a:xfrm>
            <a:off x="5043503" y="0"/>
            <a:ext cx="3814072" cy="3839102"/>
            <a:chOff x="5043503" y="0"/>
            <a:chExt cx="3814072" cy="3839102"/>
          </a:xfrm>
        </p:grpSpPr>
        <p:sp>
          <p:nvSpPr>
            <p:cNvPr id="74" name="Google Shape;74;p1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12"/>
            <p:cNvGrpSpPr/>
            <p:nvPr/>
          </p:nvGrpSpPr>
          <p:grpSpPr>
            <a:xfrm>
              <a:off x="7647812" y="2704283"/>
              <a:ext cx="635219" cy="635219"/>
              <a:chOff x="6725724" y="2701260"/>
              <a:chExt cx="1208101" cy="1208100"/>
            </a:xfrm>
          </p:grpSpPr>
          <p:sp>
            <p:nvSpPr>
              <p:cNvPr id="77" name="Google Shape;77;p1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12"/>
            <p:cNvGrpSpPr/>
            <p:nvPr/>
          </p:nvGrpSpPr>
          <p:grpSpPr>
            <a:xfrm>
              <a:off x="7952720" y="179238"/>
              <a:ext cx="873165" cy="873003"/>
              <a:chOff x="7754428" y="208725"/>
              <a:chExt cx="541800" cy="541800"/>
            </a:xfrm>
          </p:grpSpPr>
          <p:sp>
            <p:nvSpPr>
              <p:cNvPr id="82" name="Google Shape;82;p1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2"/>
          <p:cNvSpPr txBox="1"/>
          <p:nvPr>
            <p:ph type="ctrTitle"/>
          </p:nvPr>
        </p:nvSpPr>
        <p:spPr>
          <a:xfrm>
            <a:off x="824000" y="1613813"/>
            <a:ext cx="4255500" cy="18729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1" name="Google Shape;91;p12"/>
          <p:cNvSpPr txBox="1"/>
          <p:nvPr>
            <p:ph idx="1" type="subTitle"/>
          </p:nvPr>
        </p:nvSpPr>
        <p:spPr>
          <a:xfrm>
            <a:off x="824000" y="3596300"/>
            <a:ext cx="4255500" cy="695400"/>
          </a:xfrm>
          <a:prstGeom prst="rect">
            <a:avLst/>
          </a:prstGeom>
        </p:spPr>
        <p:txBody>
          <a:bodyPr anchorCtr="0" anchor="t" bIns="0" lIns="0" spcFirstLastPara="1" rIns="0" wrap="square" tIns="0">
            <a:noAutofit/>
          </a:bodyPr>
          <a:lstStyle>
            <a:lvl1pPr lvl="0" rtl="0">
              <a:lnSpc>
                <a:spcPct val="100000"/>
              </a:lnSpc>
              <a:spcBef>
                <a:spcPts val="60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92" name="Google Shape;92;p12"/>
          <p:cNvSpPr txBox="1"/>
          <p:nvPr>
            <p:ph idx="12" type="sldNum"/>
          </p:nvPr>
        </p:nvSpPr>
        <p:spPr>
          <a:xfrm>
            <a:off x="8451046" y="4736976"/>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 name="Shape 12"/>
        <p:cNvGrpSpPr/>
        <p:nvPr/>
      </p:nvGrpSpPr>
      <p:grpSpPr>
        <a:xfrm>
          <a:off x="0" y="0"/>
          <a:ext cx="0" cy="0"/>
          <a:chOff x="0" y="0"/>
          <a:chExt cx="0" cy="0"/>
        </a:xfrm>
      </p:grpSpPr>
      <p:sp>
        <p:nvSpPr>
          <p:cNvPr id="13" name="Google Shape;13;p3"/>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3"/>
          <p:cNvSpPr txBox="1"/>
          <p:nvPr>
            <p:ph type="title"/>
          </p:nvPr>
        </p:nvSpPr>
        <p:spPr>
          <a:xfrm>
            <a:off x="1037875" y="836000"/>
            <a:ext cx="70683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5" name="Google Shape;15;p3"/>
          <p:cNvSpPr txBox="1"/>
          <p:nvPr>
            <p:ph idx="1" type="body"/>
          </p:nvPr>
        </p:nvSpPr>
        <p:spPr>
          <a:xfrm>
            <a:off x="1037825" y="1353950"/>
            <a:ext cx="3302400" cy="31554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6" name="Google Shape;16;p3"/>
          <p:cNvSpPr txBox="1"/>
          <p:nvPr>
            <p:ph idx="2" type="body"/>
          </p:nvPr>
        </p:nvSpPr>
        <p:spPr>
          <a:xfrm>
            <a:off x="4803623" y="1353950"/>
            <a:ext cx="3302400" cy="31554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7" name="Google Shape;17;p3"/>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Light" type="blank">
  <p:cSld name="BLANK">
    <p:spTree>
      <p:nvGrpSpPr>
        <p:cNvPr id="18" name="Shape 18"/>
        <p:cNvGrpSpPr/>
        <p:nvPr/>
      </p:nvGrpSpPr>
      <p:grpSpPr>
        <a:xfrm>
          <a:off x="0" y="0"/>
          <a:ext cx="0" cy="0"/>
          <a:chOff x="0" y="0"/>
          <a:chExt cx="0" cy="0"/>
        </a:xfrm>
      </p:grpSpPr>
      <p:sp>
        <p:nvSpPr>
          <p:cNvPr id="19" name="Google Shape;19;p4"/>
          <p:cNvSpPr/>
          <p:nvPr/>
        </p:nvSpPr>
        <p:spPr>
          <a:xfrm>
            <a:off x="0" y="1455585"/>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4"/>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chemeClr val="accent2"/>
            </a:gs>
          </a:gsLst>
          <a:lin ang="8100019" scaled="0"/>
        </a:gradFill>
      </p:bgPr>
    </p:bg>
    <p:spTree>
      <p:nvGrpSpPr>
        <p:cNvPr id="21" name="Shape 21"/>
        <p:cNvGrpSpPr/>
        <p:nvPr/>
      </p:nvGrpSpPr>
      <p:grpSpPr>
        <a:xfrm>
          <a:off x="0" y="0"/>
          <a:ext cx="0" cy="0"/>
          <a:chOff x="0" y="0"/>
          <a:chExt cx="0" cy="0"/>
        </a:xfrm>
      </p:grpSpPr>
      <p:sp>
        <p:nvSpPr>
          <p:cNvPr id="22" name="Google Shape;22;p5"/>
          <p:cNvSpPr/>
          <p:nvPr/>
        </p:nvSpPr>
        <p:spPr>
          <a:xfrm>
            <a:off x="-1" y="234877"/>
            <a:ext cx="9144000" cy="4673746"/>
          </a:xfrm>
          <a:custGeom>
            <a:rect b="b" l="l" r="r" t="t"/>
            <a:pathLst>
              <a:path extrusionOk="0" h="6231661" w="1219200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5"/>
          <p:cNvSpPr txBox="1"/>
          <p:nvPr>
            <p:ph type="ctrTitle"/>
          </p:nvPr>
        </p:nvSpPr>
        <p:spPr>
          <a:xfrm>
            <a:off x="1037875" y="2066800"/>
            <a:ext cx="7068300" cy="6105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2"/>
              </a:buClr>
              <a:buSzPts val="4800"/>
              <a:buNone/>
              <a:defRPr sz="4800">
                <a:solidFill>
                  <a:schemeClr val="lt2"/>
                </a:solidFill>
              </a:defRPr>
            </a:lvl1pPr>
            <a:lvl2pPr lvl="1" algn="l">
              <a:lnSpc>
                <a:spcPct val="90000"/>
              </a:lnSpc>
              <a:spcBef>
                <a:spcPts val="0"/>
              </a:spcBef>
              <a:spcAft>
                <a:spcPts val="0"/>
              </a:spcAft>
              <a:buClr>
                <a:schemeClr val="lt2"/>
              </a:buClr>
              <a:buSzPts val="4800"/>
              <a:buNone/>
              <a:defRPr sz="4800">
                <a:solidFill>
                  <a:schemeClr val="lt2"/>
                </a:solidFill>
              </a:defRPr>
            </a:lvl2pPr>
            <a:lvl3pPr lvl="2" algn="l">
              <a:lnSpc>
                <a:spcPct val="90000"/>
              </a:lnSpc>
              <a:spcBef>
                <a:spcPts val="0"/>
              </a:spcBef>
              <a:spcAft>
                <a:spcPts val="0"/>
              </a:spcAft>
              <a:buClr>
                <a:schemeClr val="lt2"/>
              </a:buClr>
              <a:buSzPts val="4800"/>
              <a:buNone/>
              <a:defRPr sz="4800">
                <a:solidFill>
                  <a:schemeClr val="lt2"/>
                </a:solidFill>
              </a:defRPr>
            </a:lvl3pPr>
            <a:lvl4pPr lvl="3" algn="l">
              <a:lnSpc>
                <a:spcPct val="90000"/>
              </a:lnSpc>
              <a:spcBef>
                <a:spcPts val="0"/>
              </a:spcBef>
              <a:spcAft>
                <a:spcPts val="0"/>
              </a:spcAft>
              <a:buClr>
                <a:schemeClr val="lt2"/>
              </a:buClr>
              <a:buSzPts val="4800"/>
              <a:buNone/>
              <a:defRPr sz="4800">
                <a:solidFill>
                  <a:schemeClr val="lt2"/>
                </a:solidFill>
              </a:defRPr>
            </a:lvl4pPr>
            <a:lvl5pPr lvl="4" algn="l">
              <a:lnSpc>
                <a:spcPct val="90000"/>
              </a:lnSpc>
              <a:spcBef>
                <a:spcPts val="0"/>
              </a:spcBef>
              <a:spcAft>
                <a:spcPts val="0"/>
              </a:spcAft>
              <a:buClr>
                <a:schemeClr val="lt2"/>
              </a:buClr>
              <a:buSzPts val="4800"/>
              <a:buNone/>
              <a:defRPr sz="4800">
                <a:solidFill>
                  <a:schemeClr val="lt2"/>
                </a:solidFill>
              </a:defRPr>
            </a:lvl5pPr>
            <a:lvl6pPr lvl="5" algn="l">
              <a:lnSpc>
                <a:spcPct val="90000"/>
              </a:lnSpc>
              <a:spcBef>
                <a:spcPts val="0"/>
              </a:spcBef>
              <a:spcAft>
                <a:spcPts val="0"/>
              </a:spcAft>
              <a:buClr>
                <a:schemeClr val="lt2"/>
              </a:buClr>
              <a:buSzPts val="4800"/>
              <a:buNone/>
              <a:defRPr sz="4800">
                <a:solidFill>
                  <a:schemeClr val="lt2"/>
                </a:solidFill>
              </a:defRPr>
            </a:lvl6pPr>
            <a:lvl7pPr lvl="6" algn="l">
              <a:lnSpc>
                <a:spcPct val="90000"/>
              </a:lnSpc>
              <a:spcBef>
                <a:spcPts val="0"/>
              </a:spcBef>
              <a:spcAft>
                <a:spcPts val="0"/>
              </a:spcAft>
              <a:buClr>
                <a:schemeClr val="lt2"/>
              </a:buClr>
              <a:buSzPts val="4800"/>
              <a:buNone/>
              <a:defRPr sz="4800">
                <a:solidFill>
                  <a:schemeClr val="lt2"/>
                </a:solidFill>
              </a:defRPr>
            </a:lvl7pPr>
            <a:lvl8pPr lvl="7" algn="l">
              <a:lnSpc>
                <a:spcPct val="90000"/>
              </a:lnSpc>
              <a:spcBef>
                <a:spcPts val="0"/>
              </a:spcBef>
              <a:spcAft>
                <a:spcPts val="0"/>
              </a:spcAft>
              <a:buClr>
                <a:schemeClr val="lt2"/>
              </a:buClr>
              <a:buSzPts val="4800"/>
              <a:buNone/>
              <a:defRPr sz="4800">
                <a:solidFill>
                  <a:schemeClr val="lt2"/>
                </a:solidFill>
              </a:defRPr>
            </a:lvl8pPr>
            <a:lvl9pPr lvl="8" algn="l">
              <a:lnSpc>
                <a:spcPct val="90000"/>
              </a:lnSpc>
              <a:spcBef>
                <a:spcPts val="0"/>
              </a:spcBef>
              <a:spcAft>
                <a:spcPts val="0"/>
              </a:spcAft>
              <a:buClr>
                <a:schemeClr val="lt2"/>
              </a:buClr>
              <a:buSzPts val="4800"/>
              <a:buNone/>
              <a:defRPr sz="4800">
                <a:solidFill>
                  <a:schemeClr val="lt2"/>
                </a:solidFill>
              </a:defRPr>
            </a:lvl9pPr>
          </a:lstStyle>
          <a:p/>
        </p:txBody>
      </p:sp>
      <p:sp>
        <p:nvSpPr>
          <p:cNvPr id="24" name="Google Shape;24;p5"/>
          <p:cNvSpPr txBox="1"/>
          <p:nvPr>
            <p:ph idx="1" type="subTitle"/>
          </p:nvPr>
        </p:nvSpPr>
        <p:spPr>
          <a:xfrm>
            <a:off x="1037875" y="2774327"/>
            <a:ext cx="7068300" cy="3840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accent1"/>
              </a:buClr>
              <a:buSzPts val="2400"/>
              <a:buNone/>
              <a:defRPr>
                <a:solidFill>
                  <a:schemeClr val="accent1"/>
                </a:solidFill>
              </a:defRPr>
            </a:lvl1pPr>
            <a:lvl2pPr lvl="1" algn="l">
              <a:lnSpc>
                <a:spcPct val="115000"/>
              </a:lnSpc>
              <a:spcBef>
                <a:spcPts val="0"/>
              </a:spcBef>
              <a:spcAft>
                <a:spcPts val="0"/>
              </a:spcAft>
              <a:buClr>
                <a:schemeClr val="accent1"/>
              </a:buClr>
              <a:buSzPts val="3000"/>
              <a:buNone/>
              <a:defRPr sz="3000">
                <a:solidFill>
                  <a:schemeClr val="accent1"/>
                </a:solidFill>
              </a:defRPr>
            </a:lvl2pPr>
            <a:lvl3pPr lvl="2" algn="l">
              <a:lnSpc>
                <a:spcPct val="115000"/>
              </a:lnSpc>
              <a:spcBef>
                <a:spcPts val="0"/>
              </a:spcBef>
              <a:spcAft>
                <a:spcPts val="0"/>
              </a:spcAft>
              <a:buClr>
                <a:schemeClr val="accent1"/>
              </a:buClr>
              <a:buSzPts val="3000"/>
              <a:buNone/>
              <a:defRPr sz="3000">
                <a:solidFill>
                  <a:schemeClr val="accent1"/>
                </a:solidFill>
              </a:defRPr>
            </a:lvl3pPr>
            <a:lvl4pPr lvl="3" algn="l">
              <a:lnSpc>
                <a:spcPct val="115000"/>
              </a:lnSpc>
              <a:spcBef>
                <a:spcPts val="0"/>
              </a:spcBef>
              <a:spcAft>
                <a:spcPts val="0"/>
              </a:spcAft>
              <a:buClr>
                <a:schemeClr val="accent1"/>
              </a:buClr>
              <a:buSzPts val="3000"/>
              <a:buNone/>
              <a:defRPr sz="3000">
                <a:solidFill>
                  <a:schemeClr val="accent1"/>
                </a:solidFill>
              </a:defRPr>
            </a:lvl4pPr>
            <a:lvl5pPr lvl="4" algn="l">
              <a:lnSpc>
                <a:spcPct val="115000"/>
              </a:lnSpc>
              <a:spcBef>
                <a:spcPts val="0"/>
              </a:spcBef>
              <a:spcAft>
                <a:spcPts val="0"/>
              </a:spcAft>
              <a:buClr>
                <a:schemeClr val="accent1"/>
              </a:buClr>
              <a:buSzPts val="3000"/>
              <a:buNone/>
              <a:defRPr sz="3000">
                <a:solidFill>
                  <a:schemeClr val="accent1"/>
                </a:solidFill>
              </a:defRPr>
            </a:lvl5pPr>
            <a:lvl6pPr lvl="5" algn="l">
              <a:lnSpc>
                <a:spcPct val="115000"/>
              </a:lnSpc>
              <a:spcBef>
                <a:spcPts val="0"/>
              </a:spcBef>
              <a:spcAft>
                <a:spcPts val="0"/>
              </a:spcAft>
              <a:buClr>
                <a:schemeClr val="accent1"/>
              </a:buClr>
              <a:buSzPts val="3000"/>
              <a:buNone/>
              <a:defRPr sz="3000">
                <a:solidFill>
                  <a:schemeClr val="accent1"/>
                </a:solidFill>
              </a:defRPr>
            </a:lvl6pPr>
            <a:lvl7pPr lvl="6" algn="l">
              <a:lnSpc>
                <a:spcPct val="115000"/>
              </a:lnSpc>
              <a:spcBef>
                <a:spcPts val="0"/>
              </a:spcBef>
              <a:spcAft>
                <a:spcPts val="0"/>
              </a:spcAft>
              <a:buClr>
                <a:schemeClr val="accent1"/>
              </a:buClr>
              <a:buSzPts val="3000"/>
              <a:buNone/>
              <a:defRPr sz="3000">
                <a:solidFill>
                  <a:schemeClr val="accent1"/>
                </a:solidFill>
              </a:defRPr>
            </a:lvl7pPr>
            <a:lvl8pPr lvl="7" algn="l">
              <a:lnSpc>
                <a:spcPct val="115000"/>
              </a:lnSpc>
              <a:spcBef>
                <a:spcPts val="0"/>
              </a:spcBef>
              <a:spcAft>
                <a:spcPts val="0"/>
              </a:spcAft>
              <a:buClr>
                <a:schemeClr val="accent1"/>
              </a:buClr>
              <a:buSzPts val="3000"/>
              <a:buNone/>
              <a:defRPr sz="3000">
                <a:solidFill>
                  <a:schemeClr val="accent1"/>
                </a:solidFill>
              </a:defRPr>
            </a:lvl8pPr>
            <a:lvl9pPr lvl="8" algn="l">
              <a:lnSpc>
                <a:spcPct val="115000"/>
              </a:lnSpc>
              <a:spcBef>
                <a:spcPts val="0"/>
              </a:spcBef>
              <a:spcAft>
                <a:spcPts val="0"/>
              </a:spcAft>
              <a:buClr>
                <a:schemeClr val="accent1"/>
              </a:buClr>
              <a:buSzPts val="3000"/>
              <a:buNone/>
              <a:defRPr sz="3000">
                <a:solidFill>
                  <a:schemeClr val="accen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lt2"/>
            </a:gs>
            <a:gs pos="50000">
              <a:schemeClr val="accent1"/>
            </a:gs>
            <a:gs pos="100000">
              <a:schemeClr val="accent2"/>
            </a:gs>
          </a:gsLst>
          <a:lin ang="8099331" scaled="0"/>
        </a:gradFill>
      </p:bgPr>
    </p:bg>
    <p:spTree>
      <p:nvGrpSpPr>
        <p:cNvPr id="25" name="Shape 25"/>
        <p:cNvGrpSpPr/>
        <p:nvPr/>
      </p:nvGrpSpPr>
      <p:grpSpPr>
        <a:xfrm>
          <a:off x="0" y="0"/>
          <a:ext cx="0" cy="0"/>
          <a:chOff x="0" y="0"/>
          <a:chExt cx="0" cy="0"/>
        </a:xfrm>
      </p:grpSpPr>
      <p:sp>
        <p:nvSpPr>
          <p:cNvPr id="26" name="Google Shape;26;p6"/>
          <p:cNvSpPr txBox="1"/>
          <p:nvPr>
            <p:ph idx="1" type="body"/>
          </p:nvPr>
        </p:nvSpPr>
        <p:spPr>
          <a:xfrm>
            <a:off x="1037875" y="1323600"/>
            <a:ext cx="5654700" cy="2970900"/>
          </a:xfrm>
          <a:prstGeom prst="rect">
            <a:avLst/>
          </a:prstGeom>
          <a:noFill/>
          <a:ln>
            <a:noFill/>
          </a:ln>
        </p:spPr>
        <p:txBody>
          <a:bodyPr anchorCtr="0" anchor="t" bIns="0" lIns="0" spcFirstLastPara="1" rIns="0" wrap="square" tIns="0">
            <a:noAutofit/>
          </a:bodyPr>
          <a:lstStyle>
            <a:lvl1pPr indent="-412750" lvl="0" marL="457200" algn="l">
              <a:lnSpc>
                <a:spcPct val="115000"/>
              </a:lnSpc>
              <a:spcBef>
                <a:spcPts val="600"/>
              </a:spcBef>
              <a:spcAft>
                <a:spcPts val="0"/>
              </a:spcAft>
              <a:buClr>
                <a:schemeClr val="lt1"/>
              </a:buClr>
              <a:buSzPts val="2900"/>
              <a:buFont typeface="Inter"/>
              <a:buChar char="●"/>
              <a:defRPr sz="2900">
                <a:solidFill>
                  <a:schemeClr val="lt1"/>
                </a:solidFill>
                <a:latin typeface="Inter"/>
                <a:ea typeface="Inter"/>
                <a:cs typeface="Inter"/>
                <a:sym typeface="Inter"/>
              </a:defRPr>
            </a:lvl1pPr>
            <a:lvl2pPr indent="-412750" lvl="1" marL="914400" algn="l">
              <a:lnSpc>
                <a:spcPct val="115000"/>
              </a:lnSpc>
              <a:spcBef>
                <a:spcPts val="0"/>
              </a:spcBef>
              <a:spcAft>
                <a:spcPts val="0"/>
              </a:spcAft>
              <a:buClr>
                <a:schemeClr val="lt1"/>
              </a:buClr>
              <a:buSzPts val="2900"/>
              <a:buFont typeface="Inter"/>
              <a:buChar char="○"/>
              <a:defRPr sz="2900">
                <a:solidFill>
                  <a:schemeClr val="lt1"/>
                </a:solidFill>
                <a:latin typeface="Inter"/>
                <a:ea typeface="Inter"/>
                <a:cs typeface="Inter"/>
                <a:sym typeface="Inter"/>
              </a:defRPr>
            </a:lvl2pPr>
            <a:lvl3pPr indent="-412750" lvl="2" marL="1371600" algn="l">
              <a:lnSpc>
                <a:spcPct val="115000"/>
              </a:lnSpc>
              <a:spcBef>
                <a:spcPts val="0"/>
              </a:spcBef>
              <a:spcAft>
                <a:spcPts val="0"/>
              </a:spcAft>
              <a:buClr>
                <a:schemeClr val="lt1"/>
              </a:buClr>
              <a:buSzPts val="2900"/>
              <a:buFont typeface="Inter"/>
              <a:buChar char="■"/>
              <a:defRPr sz="2900">
                <a:solidFill>
                  <a:schemeClr val="lt1"/>
                </a:solidFill>
                <a:latin typeface="Inter"/>
                <a:ea typeface="Inter"/>
                <a:cs typeface="Inter"/>
                <a:sym typeface="Inter"/>
              </a:defRPr>
            </a:lvl3pPr>
            <a:lvl4pPr indent="-412750" lvl="3" marL="1828800" algn="l">
              <a:lnSpc>
                <a:spcPct val="115000"/>
              </a:lnSpc>
              <a:spcBef>
                <a:spcPts val="0"/>
              </a:spcBef>
              <a:spcAft>
                <a:spcPts val="0"/>
              </a:spcAft>
              <a:buClr>
                <a:schemeClr val="lt1"/>
              </a:buClr>
              <a:buSzPts val="2900"/>
              <a:buFont typeface="Inter"/>
              <a:buChar char="●"/>
              <a:defRPr sz="2900">
                <a:solidFill>
                  <a:schemeClr val="lt1"/>
                </a:solidFill>
                <a:latin typeface="Inter"/>
                <a:ea typeface="Inter"/>
                <a:cs typeface="Inter"/>
                <a:sym typeface="Inter"/>
              </a:defRPr>
            </a:lvl4pPr>
            <a:lvl5pPr indent="-412750" lvl="4" marL="2286000" algn="l">
              <a:lnSpc>
                <a:spcPct val="115000"/>
              </a:lnSpc>
              <a:spcBef>
                <a:spcPts val="0"/>
              </a:spcBef>
              <a:spcAft>
                <a:spcPts val="0"/>
              </a:spcAft>
              <a:buClr>
                <a:schemeClr val="lt1"/>
              </a:buClr>
              <a:buSzPts val="2900"/>
              <a:buFont typeface="Inter"/>
              <a:buChar char="○"/>
              <a:defRPr sz="2900">
                <a:solidFill>
                  <a:schemeClr val="lt1"/>
                </a:solidFill>
                <a:latin typeface="Inter"/>
                <a:ea typeface="Inter"/>
                <a:cs typeface="Inter"/>
                <a:sym typeface="Inter"/>
              </a:defRPr>
            </a:lvl5pPr>
            <a:lvl6pPr indent="-412750" lvl="5" marL="2743200" algn="l">
              <a:lnSpc>
                <a:spcPct val="115000"/>
              </a:lnSpc>
              <a:spcBef>
                <a:spcPts val="0"/>
              </a:spcBef>
              <a:spcAft>
                <a:spcPts val="0"/>
              </a:spcAft>
              <a:buClr>
                <a:schemeClr val="lt1"/>
              </a:buClr>
              <a:buSzPts val="2900"/>
              <a:buFont typeface="Inter"/>
              <a:buChar char="■"/>
              <a:defRPr sz="2900">
                <a:solidFill>
                  <a:schemeClr val="lt1"/>
                </a:solidFill>
                <a:latin typeface="Inter"/>
                <a:ea typeface="Inter"/>
                <a:cs typeface="Inter"/>
                <a:sym typeface="Inter"/>
              </a:defRPr>
            </a:lvl6pPr>
            <a:lvl7pPr indent="-412750" lvl="6" marL="3200400" algn="l">
              <a:lnSpc>
                <a:spcPct val="115000"/>
              </a:lnSpc>
              <a:spcBef>
                <a:spcPts val="0"/>
              </a:spcBef>
              <a:spcAft>
                <a:spcPts val="0"/>
              </a:spcAft>
              <a:buClr>
                <a:schemeClr val="lt1"/>
              </a:buClr>
              <a:buSzPts val="2900"/>
              <a:buFont typeface="Inter"/>
              <a:buChar char="●"/>
              <a:defRPr sz="2900">
                <a:solidFill>
                  <a:schemeClr val="lt1"/>
                </a:solidFill>
                <a:latin typeface="Inter"/>
                <a:ea typeface="Inter"/>
                <a:cs typeface="Inter"/>
                <a:sym typeface="Inter"/>
              </a:defRPr>
            </a:lvl7pPr>
            <a:lvl8pPr indent="-412750" lvl="7" marL="3657600" algn="l">
              <a:lnSpc>
                <a:spcPct val="115000"/>
              </a:lnSpc>
              <a:spcBef>
                <a:spcPts val="0"/>
              </a:spcBef>
              <a:spcAft>
                <a:spcPts val="0"/>
              </a:spcAft>
              <a:buClr>
                <a:schemeClr val="lt1"/>
              </a:buClr>
              <a:buSzPts val="2900"/>
              <a:buFont typeface="Inter"/>
              <a:buChar char="○"/>
              <a:defRPr sz="2900">
                <a:solidFill>
                  <a:schemeClr val="lt1"/>
                </a:solidFill>
                <a:latin typeface="Inter"/>
                <a:ea typeface="Inter"/>
                <a:cs typeface="Inter"/>
                <a:sym typeface="Inter"/>
              </a:defRPr>
            </a:lvl8pPr>
            <a:lvl9pPr indent="-412750" lvl="8" marL="4114800" algn="l">
              <a:lnSpc>
                <a:spcPct val="115000"/>
              </a:lnSpc>
              <a:spcBef>
                <a:spcPts val="0"/>
              </a:spcBef>
              <a:spcAft>
                <a:spcPts val="0"/>
              </a:spcAft>
              <a:buClr>
                <a:schemeClr val="lt1"/>
              </a:buClr>
              <a:buSzPts val="2900"/>
              <a:buFont typeface="Inter"/>
              <a:buChar char="■"/>
              <a:defRPr sz="2900">
                <a:solidFill>
                  <a:schemeClr val="lt1"/>
                </a:solidFill>
                <a:latin typeface="Inter"/>
                <a:ea typeface="Inter"/>
                <a:cs typeface="Inter"/>
                <a:sym typeface="Inter"/>
              </a:defRPr>
            </a:lvl9pPr>
          </a:lstStyle>
          <a:p/>
        </p:txBody>
      </p:sp>
      <p:sp>
        <p:nvSpPr>
          <p:cNvPr id="27" name="Google Shape;27;p6"/>
          <p:cNvSpPr txBox="1"/>
          <p:nvPr/>
        </p:nvSpPr>
        <p:spPr>
          <a:xfrm>
            <a:off x="961675" y="527994"/>
            <a:ext cx="1957200" cy="65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600"/>
              <a:buFont typeface="Arial"/>
              <a:buNone/>
            </a:pPr>
            <a:r>
              <a:rPr b="1" i="0" lang="en" sz="9600" u="none" cap="none" strike="noStrike">
                <a:solidFill>
                  <a:schemeClr val="accent2"/>
                </a:solidFill>
                <a:latin typeface="Arial"/>
                <a:ea typeface="Arial"/>
                <a:cs typeface="Arial"/>
                <a:sym typeface="Arial"/>
              </a:rPr>
              <a:t>“</a:t>
            </a:r>
            <a:endParaRPr b="1" i="0" sz="9600" u="none" cap="none" strike="noStrike">
              <a:solidFill>
                <a:schemeClr val="accent2"/>
              </a:solidFill>
              <a:latin typeface="Arial"/>
              <a:ea typeface="Arial"/>
              <a:cs typeface="Arial"/>
              <a:sym typeface="Arial"/>
            </a:endParaRPr>
          </a:p>
        </p:txBody>
      </p:sp>
      <p:sp>
        <p:nvSpPr>
          <p:cNvPr id="28" name="Google Shape;28;p6"/>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6"/>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13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sp>
        <p:nvSpPr>
          <p:cNvPr id="31" name="Google Shape;31;p7"/>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7"/>
          <p:cNvSpPr txBox="1"/>
          <p:nvPr>
            <p:ph type="title"/>
          </p:nvPr>
        </p:nvSpPr>
        <p:spPr>
          <a:xfrm>
            <a:off x="1037875" y="836000"/>
            <a:ext cx="70683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33" name="Google Shape;33;p7"/>
          <p:cNvSpPr txBox="1"/>
          <p:nvPr>
            <p:ph idx="1" type="body"/>
          </p:nvPr>
        </p:nvSpPr>
        <p:spPr>
          <a:xfrm>
            <a:off x="1037875" y="1353948"/>
            <a:ext cx="7068300" cy="30339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600"/>
              </a:spcBef>
              <a:spcAft>
                <a:spcPts val="0"/>
              </a:spcAft>
              <a:buSzPts val="24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34" name="Google Shape;34;p7"/>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p:cSld name="BLANK_1">
    <p:bg>
      <p:bgPr>
        <a:gradFill>
          <a:gsLst>
            <a:gs pos="0">
              <a:schemeClr val="accent1"/>
            </a:gs>
            <a:gs pos="100000">
              <a:schemeClr val="accent2"/>
            </a:gs>
          </a:gsLst>
          <a:lin ang="8099331" scaled="0"/>
        </a:gradFill>
      </p:bgPr>
    </p:bg>
    <p:spTree>
      <p:nvGrpSpPr>
        <p:cNvPr id="35" name="Shape 35"/>
        <p:cNvGrpSpPr/>
        <p:nvPr/>
      </p:nvGrpSpPr>
      <p:grpSpPr>
        <a:xfrm>
          <a:off x="0" y="0"/>
          <a:ext cx="0" cy="0"/>
          <a:chOff x="0" y="0"/>
          <a:chExt cx="0" cy="0"/>
        </a:xfrm>
      </p:grpSpPr>
      <p:sp>
        <p:nvSpPr>
          <p:cNvPr id="36" name="Google Shape;36;p8"/>
          <p:cNvSpPr/>
          <p:nvPr/>
        </p:nvSpPr>
        <p:spPr>
          <a:xfrm>
            <a:off x="0" y="1455585"/>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13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8"/>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8" name="Shape 38"/>
        <p:cNvGrpSpPr/>
        <p:nvPr/>
      </p:nvGrpSpPr>
      <p:grpSpPr>
        <a:xfrm>
          <a:off x="0" y="0"/>
          <a:ext cx="0" cy="0"/>
          <a:chOff x="0" y="0"/>
          <a:chExt cx="0" cy="0"/>
        </a:xfrm>
      </p:grpSpPr>
      <p:sp>
        <p:nvSpPr>
          <p:cNvPr id="39" name="Google Shape;39;p9"/>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9"/>
          <p:cNvSpPr txBox="1"/>
          <p:nvPr>
            <p:ph type="title"/>
          </p:nvPr>
        </p:nvSpPr>
        <p:spPr>
          <a:xfrm>
            <a:off x="1037875" y="836000"/>
            <a:ext cx="70683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41" name="Google Shape;41;p9"/>
          <p:cNvSpPr txBox="1"/>
          <p:nvPr>
            <p:ph idx="1" type="body"/>
          </p:nvPr>
        </p:nvSpPr>
        <p:spPr>
          <a:xfrm>
            <a:off x="1037875" y="1353950"/>
            <a:ext cx="2191800" cy="30300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sz="1800"/>
            </a:lvl1pPr>
            <a:lvl2pPr indent="-342900" lvl="1" marL="914400" algn="l">
              <a:lnSpc>
                <a:spcPct val="115000"/>
              </a:lnSpc>
              <a:spcBef>
                <a:spcPts val="0"/>
              </a:spcBef>
              <a:spcAft>
                <a:spcPts val="0"/>
              </a:spcAft>
              <a:buSzPts val="1800"/>
              <a:buChar char="○"/>
              <a:defRPr sz="1800"/>
            </a:lvl2pPr>
            <a:lvl3pPr indent="-342900" lvl="2" marL="1371600" algn="l">
              <a:lnSpc>
                <a:spcPct val="115000"/>
              </a:lnSpc>
              <a:spcBef>
                <a:spcPts val="0"/>
              </a:spcBef>
              <a:spcAft>
                <a:spcPts val="0"/>
              </a:spcAft>
              <a:buSzPts val="1800"/>
              <a:buChar char="■"/>
              <a:defRPr sz="1800"/>
            </a:lvl3pPr>
            <a:lvl4pPr indent="-342900" lvl="3" marL="1828800" algn="l">
              <a:lnSpc>
                <a:spcPct val="115000"/>
              </a:lnSpc>
              <a:spcBef>
                <a:spcPts val="0"/>
              </a:spcBef>
              <a:spcAft>
                <a:spcPts val="0"/>
              </a:spcAft>
              <a:buSzPts val="1800"/>
              <a:buChar char="●"/>
              <a:defRPr sz="1800"/>
            </a:lvl4pPr>
            <a:lvl5pPr indent="-342900" lvl="4" marL="2286000" algn="l">
              <a:lnSpc>
                <a:spcPct val="115000"/>
              </a:lnSpc>
              <a:spcBef>
                <a:spcPts val="0"/>
              </a:spcBef>
              <a:spcAft>
                <a:spcPts val="0"/>
              </a:spcAft>
              <a:buSzPts val="1800"/>
              <a:buChar char="○"/>
              <a:defRPr sz="1800"/>
            </a:lvl5pPr>
            <a:lvl6pPr indent="-342900" lvl="5" marL="2743200" algn="l">
              <a:lnSpc>
                <a:spcPct val="115000"/>
              </a:lnSpc>
              <a:spcBef>
                <a:spcPts val="0"/>
              </a:spcBef>
              <a:spcAft>
                <a:spcPts val="0"/>
              </a:spcAft>
              <a:buSzPts val="1800"/>
              <a:buChar char="■"/>
              <a:defRPr sz="1800"/>
            </a:lvl6pPr>
            <a:lvl7pPr indent="-342900" lvl="6" marL="3200400" algn="l">
              <a:lnSpc>
                <a:spcPct val="115000"/>
              </a:lnSpc>
              <a:spcBef>
                <a:spcPts val="0"/>
              </a:spcBef>
              <a:spcAft>
                <a:spcPts val="0"/>
              </a:spcAft>
              <a:buSzPts val="1800"/>
              <a:buChar char="●"/>
              <a:defRPr sz="1800"/>
            </a:lvl7pPr>
            <a:lvl8pPr indent="-342900" lvl="7" marL="3657600" algn="l">
              <a:lnSpc>
                <a:spcPct val="115000"/>
              </a:lnSpc>
              <a:spcBef>
                <a:spcPts val="0"/>
              </a:spcBef>
              <a:spcAft>
                <a:spcPts val="0"/>
              </a:spcAft>
              <a:buSzPts val="1800"/>
              <a:buChar char="○"/>
              <a:defRPr sz="1800"/>
            </a:lvl8pPr>
            <a:lvl9pPr indent="-342900" lvl="8" marL="4114800" algn="l">
              <a:lnSpc>
                <a:spcPct val="115000"/>
              </a:lnSpc>
              <a:spcBef>
                <a:spcPts val="0"/>
              </a:spcBef>
              <a:spcAft>
                <a:spcPts val="0"/>
              </a:spcAft>
              <a:buSzPts val="1800"/>
              <a:buChar char="■"/>
              <a:defRPr sz="1800"/>
            </a:lvl9pPr>
          </a:lstStyle>
          <a:p/>
        </p:txBody>
      </p:sp>
      <p:sp>
        <p:nvSpPr>
          <p:cNvPr id="42" name="Google Shape;42;p9"/>
          <p:cNvSpPr txBox="1"/>
          <p:nvPr>
            <p:ph idx="2" type="body"/>
          </p:nvPr>
        </p:nvSpPr>
        <p:spPr>
          <a:xfrm>
            <a:off x="3460026" y="1353950"/>
            <a:ext cx="2191800" cy="30300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sz="1800"/>
            </a:lvl1pPr>
            <a:lvl2pPr indent="-342900" lvl="1" marL="914400" algn="l">
              <a:lnSpc>
                <a:spcPct val="115000"/>
              </a:lnSpc>
              <a:spcBef>
                <a:spcPts val="0"/>
              </a:spcBef>
              <a:spcAft>
                <a:spcPts val="0"/>
              </a:spcAft>
              <a:buSzPts val="1800"/>
              <a:buChar char="○"/>
              <a:defRPr sz="1800"/>
            </a:lvl2pPr>
            <a:lvl3pPr indent="-342900" lvl="2" marL="1371600" algn="l">
              <a:lnSpc>
                <a:spcPct val="115000"/>
              </a:lnSpc>
              <a:spcBef>
                <a:spcPts val="0"/>
              </a:spcBef>
              <a:spcAft>
                <a:spcPts val="0"/>
              </a:spcAft>
              <a:buSzPts val="1800"/>
              <a:buChar char="■"/>
              <a:defRPr sz="1800"/>
            </a:lvl3pPr>
            <a:lvl4pPr indent="-342900" lvl="3" marL="1828800" algn="l">
              <a:lnSpc>
                <a:spcPct val="115000"/>
              </a:lnSpc>
              <a:spcBef>
                <a:spcPts val="0"/>
              </a:spcBef>
              <a:spcAft>
                <a:spcPts val="0"/>
              </a:spcAft>
              <a:buSzPts val="1800"/>
              <a:buChar char="●"/>
              <a:defRPr sz="1800"/>
            </a:lvl4pPr>
            <a:lvl5pPr indent="-342900" lvl="4" marL="2286000" algn="l">
              <a:lnSpc>
                <a:spcPct val="115000"/>
              </a:lnSpc>
              <a:spcBef>
                <a:spcPts val="0"/>
              </a:spcBef>
              <a:spcAft>
                <a:spcPts val="0"/>
              </a:spcAft>
              <a:buSzPts val="1800"/>
              <a:buChar char="○"/>
              <a:defRPr sz="1800"/>
            </a:lvl5pPr>
            <a:lvl6pPr indent="-342900" lvl="5" marL="2743200" algn="l">
              <a:lnSpc>
                <a:spcPct val="115000"/>
              </a:lnSpc>
              <a:spcBef>
                <a:spcPts val="0"/>
              </a:spcBef>
              <a:spcAft>
                <a:spcPts val="0"/>
              </a:spcAft>
              <a:buSzPts val="1800"/>
              <a:buChar char="■"/>
              <a:defRPr sz="1800"/>
            </a:lvl6pPr>
            <a:lvl7pPr indent="-342900" lvl="6" marL="3200400" algn="l">
              <a:lnSpc>
                <a:spcPct val="115000"/>
              </a:lnSpc>
              <a:spcBef>
                <a:spcPts val="0"/>
              </a:spcBef>
              <a:spcAft>
                <a:spcPts val="0"/>
              </a:spcAft>
              <a:buSzPts val="1800"/>
              <a:buChar char="●"/>
              <a:defRPr sz="1800"/>
            </a:lvl7pPr>
            <a:lvl8pPr indent="-342900" lvl="7" marL="3657600" algn="l">
              <a:lnSpc>
                <a:spcPct val="115000"/>
              </a:lnSpc>
              <a:spcBef>
                <a:spcPts val="0"/>
              </a:spcBef>
              <a:spcAft>
                <a:spcPts val="0"/>
              </a:spcAft>
              <a:buSzPts val="1800"/>
              <a:buChar char="○"/>
              <a:defRPr sz="1800"/>
            </a:lvl8pPr>
            <a:lvl9pPr indent="-342900" lvl="8" marL="4114800" algn="l">
              <a:lnSpc>
                <a:spcPct val="115000"/>
              </a:lnSpc>
              <a:spcBef>
                <a:spcPts val="0"/>
              </a:spcBef>
              <a:spcAft>
                <a:spcPts val="0"/>
              </a:spcAft>
              <a:buSzPts val="1800"/>
              <a:buChar char="■"/>
              <a:defRPr sz="1800"/>
            </a:lvl9pPr>
          </a:lstStyle>
          <a:p/>
        </p:txBody>
      </p:sp>
      <p:sp>
        <p:nvSpPr>
          <p:cNvPr id="43" name="Google Shape;43;p9"/>
          <p:cNvSpPr txBox="1"/>
          <p:nvPr>
            <p:ph idx="3" type="body"/>
          </p:nvPr>
        </p:nvSpPr>
        <p:spPr>
          <a:xfrm>
            <a:off x="5882177" y="1353950"/>
            <a:ext cx="2191800" cy="30300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sz="1800"/>
            </a:lvl1pPr>
            <a:lvl2pPr indent="-342900" lvl="1" marL="914400" algn="l">
              <a:lnSpc>
                <a:spcPct val="115000"/>
              </a:lnSpc>
              <a:spcBef>
                <a:spcPts val="0"/>
              </a:spcBef>
              <a:spcAft>
                <a:spcPts val="0"/>
              </a:spcAft>
              <a:buSzPts val="1800"/>
              <a:buChar char="○"/>
              <a:defRPr sz="1800"/>
            </a:lvl2pPr>
            <a:lvl3pPr indent="-342900" lvl="2" marL="1371600" algn="l">
              <a:lnSpc>
                <a:spcPct val="115000"/>
              </a:lnSpc>
              <a:spcBef>
                <a:spcPts val="0"/>
              </a:spcBef>
              <a:spcAft>
                <a:spcPts val="0"/>
              </a:spcAft>
              <a:buSzPts val="1800"/>
              <a:buChar char="■"/>
              <a:defRPr sz="1800"/>
            </a:lvl3pPr>
            <a:lvl4pPr indent="-342900" lvl="3" marL="1828800" algn="l">
              <a:lnSpc>
                <a:spcPct val="115000"/>
              </a:lnSpc>
              <a:spcBef>
                <a:spcPts val="0"/>
              </a:spcBef>
              <a:spcAft>
                <a:spcPts val="0"/>
              </a:spcAft>
              <a:buSzPts val="1800"/>
              <a:buChar char="●"/>
              <a:defRPr sz="1800"/>
            </a:lvl4pPr>
            <a:lvl5pPr indent="-342900" lvl="4" marL="2286000" algn="l">
              <a:lnSpc>
                <a:spcPct val="115000"/>
              </a:lnSpc>
              <a:spcBef>
                <a:spcPts val="0"/>
              </a:spcBef>
              <a:spcAft>
                <a:spcPts val="0"/>
              </a:spcAft>
              <a:buSzPts val="1800"/>
              <a:buChar char="○"/>
              <a:defRPr sz="1800"/>
            </a:lvl5pPr>
            <a:lvl6pPr indent="-342900" lvl="5" marL="2743200" algn="l">
              <a:lnSpc>
                <a:spcPct val="115000"/>
              </a:lnSpc>
              <a:spcBef>
                <a:spcPts val="0"/>
              </a:spcBef>
              <a:spcAft>
                <a:spcPts val="0"/>
              </a:spcAft>
              <a:buSzPts val="1800"/>
              <a:buChar char="■"/>
              <a:defRPr sz="1800"/>
            </a:lvl6pPr>
            <a:lvl7pPr indent="-342900" lvl="6" marL="3200400" algn="l">
              <a:lnSpc>
                <a:spcPct val="115000"/>
              </a:lnSpc>
              <a:spcBef>
                <a:spcPts val="0"/>
              </a:spcBef>
              <a:spcAft>
                <a:spcPts val="0"/>
              </a:spcAft>
              <a:buSzPts val="1800"/>
              <a:buChar char="●"/>
              <a:defRPr sz="1800"/>
            </a:lvl7pPr>
            <a:lvl8pPr indent="-342900" lvl="7" marL="3657600" algn="l">
              <a:lnSpc>
                <a:spcPct val="115000"/>
              </a:lnSpc>
              <a:spcBef>
                <a:spcPts val="0"/>
              </a:spcBef>
              <a:spcAft>
                <a:spcPts val="0"/>
              </a:spcAft>
              <a:buSzPts val="1800"/>
              <a:buChar char="○"/>
              <a:defRPr sz="1800"/>
            </a:lvl8pPr>
            <a:lvl9pPr indent="-342900" lvl="8" marL="4114800" algn="l">
              <a:lnSpc>
                <a:spcPct val="115000"/>
              </a:lnSpc>
              <a:spcBef>
                <a:spcPts val="0"/>
              </a:spcBef>
              <a:spcAft>
                <a:spcPts val="0"/>
              </a:spcAft>
              <a:buSzPts val="1800"/>
              <a:buChar char="■"/>
              <a:defRPr sz="1800"/>
            </a:lvl9pPr>
          </a:lstStyle>
          <a:p/>
        </p:txBody>
      </p:sp>
      <p:sp>
        <p:nvSpPr>
          <p:cNvPr id="44" name="Google Shape;44;p9"/>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0"/>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10"/>
          <p:cNvSpPr txBox="1"/>
          <p:nvPr>
            <p:ph type="title"/>
          </p:nvPr>
        </p:nvSpPr>
        <p:spPr>
          <a:xfrm>
            <a:off x="1037875" y="836000"/>
            <a:ext cx="70683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48" name="Google Shape;48;p10"/>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2700006"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37875" y="836000"/>
            <a:ext cx="7068300" cy="396300"/>
          </a:xfrm>
          <a:prstGeom prst="rect">
            <a:avLst/>
          </a:prstGeom>
          <a:noFill/>
          <a:ln>
            <a:noFill/>
          </a:ln>
        </p:spPr>
        <p:txBody>
          <a:bodyPr anchorCtr="0" anchor="b" bIns="0" lIns="0" spcFirstLastPara="1" rIns="0" wrap="square" tIns="0">
            <a:noAutofit/>
          </a:bodyPr>
          <a:lstStyle>
            <a:lvl1pPr lvl="0"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1pPr>
            <a:lvl2pPr lvl="1"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2pPr>
            <a:lvl3pPr lvl="2"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3pPr>
            <a:lvl4pPr lvl="3"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4pPr>
            <a:lvl5pPr lvl="4"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5pPr>
            <a:lvl6pPr lvl="5"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6pPr>
            <a:lvl7pPr lvl="6"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7pPr>
            <a:lvl8pPr lvl="7"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8pPr>
            <a:lvl9pPr lvl="8"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9pPr>
          </a:lstStyle>
          <a:p/>
        </p:txBody>
      </p:sp>
      <p:sp>
        <p:nvSpPr>
          <p:cNvPr id="7" name="Google Shape;7;p1"/>
          <p:cNvSpPr txBox="1"/>
          <p:nvPr>
            <p:ph idx="1" type="body"/>
          </p:nvPr>
        </p:nvSpPr>
        <p:spPr>
          <a:xfrm>
            <a:off x="1037875" y="1353948"/>
            <a:ext cx="7068300" cy="30339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600"/>
              </a:spcBef>
              <a:spcAft>
                <a:spcPts val="0"/>
              </a:spcAft>
              <a:buClr>
                <a:schemeClr val="accent1"/>
              </a:buClr>
              <a:buSzPts val="2400"/>
              <a:buFont typeface="Inter"/>
              <a:buChar char="●"/>
              <a:defRPr b="0" i="0" sz="2400" u="none" cap="none" strike="noStrike">
                <a:solidFill>
                  <a:schemeClr val="dk1"/>
                </a:solidFill>
                <a:latin typeface="Inter"/>
                <a:ea typeface="Inter"/>
                <a:cs typeface="Inter"/>
                <a:sym typeface="Inter"/>
              </a:defRPr>
            </a:lvl1pPr>
            <a:lvl2pPr indent="-381000" lvl="1" marL="914400" marR="0" rtl="0" algn="l">
              <a:lnSpc>
                <a:spcPct val="115000"/>
              </a:lnSpc>
              <a:spcBef>
                <a:spcPts val="0"/>
              </a:spcBef>
              <a:spcAft>
                <a:spcPts val="0"/>
              </a:spcAft>
              <a:buClr>
                <a:schemeClr val="accent1"/>
              </a:buClr>
              <a:buSzPts val="2400"/>
              <a:buFont typeface="Inter"/>
              <a:buChar char="○"/>
              <a:defRPr b="0" i="0" sz="2400" u="none" cap="none" strike="noStrike">
                <a:solidFill>
                  <a:schemeClr val="dk1"/>
                </a:solidFill>
                <a:latin typeface="Inter"/>
                <a:ea typeface="Inter"/>
                <a:cs typeface="Inter"/>
                <a:sym typeface="Inter"/>
              </a:defRPr>
            </a:lvl2pPr>
            <a:lvl3pPr indent="-381000" lvl="2" marL="1371600" marR="0" rtl="0" algn="l">
              <a:lnSpc>
                <a:spcPct val="115000"/>
              </a:lnSpc>
              <a:spcBef>
                <a:spcPts val="0"/>
              </a:spcBef>
              <a:spcAft>
                <a:spcPts val="0"/>
              </a:spcAft>
              <a:buClr>
                <a:schemeClr val="lt2"/>
              </a:buClr>
              <a:buSzPts val="2400"/>
              <a:buFont typeface="Inter"/>
              <a:buChar char="■"/>
              <a:defRPr b="0" i="0" sz="2400" u="none" cap="none" strike="noStrike">
                <a:solidFill>
                  <a:schemeClr val="dk1"/>
                </a:solidFill>
                <a:latin typeface="Inter"/>
                <a:ea typeface="Inter"/>
                <a:cs typeface="Inter"/>
                <a:sym typeface="Inter"/>
              </a:defRPr>
            </a:lvl3pPr>
            <a:lvl4pPr indent="-381000" lvl="3" marL="18288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4pPr>
            <a:lvl5pPr indent="-381000" lvl="4" marL="22860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5pPr>
            <a:lvl6pPr indent="-381000" lvl="5" marL="27432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6pPr>
            <a:lvl7pPr indent="-381000" lvl="6" marL="32004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7pPr>
            <a:lvl8pPr indent="-381000" lvl="7" marL="36576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8pPr>
            <a:lvl9pPr indent="-381000" lvl="8" marL="41148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9pPr>
          </a:lstStyle>
          <a:p/>
        </p:txBody>
      </p:sp>
      <p:sp>
        <p:nvSpPr>
          <p:cNvPr id="8" name="Google Shape;8;p1"/>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hyperlink" Target="https://www.kaggle.com/datasets/shivamb/real-or-fake-fake-jobposting-prediction" TargetMode="External"/><Relationship Id="rId4" Type="http://schemas.openxmlformats.org/officeDocument/2006/relationships/hyperlink" Target="https://github.com/jplariza/Analysis-of-Fake-Job-Postings" TargetMode="External"/><Relationship Id="rId5" Type="http://schemas.openxmlformats.org/officeDocument/2006/relationships/hyperlink" Target="https://www.linkedin.com/in/joann-pauline-lariza/" TargetMode="External"/><Relationship Id="rId6" Type="http://schemas.openxmlformats.org/officeDocument/2006/relationships/hyperlink" Target="http://www.linkedin.com/in/anish-gupta-b67865237" TargetMode="External"/><Relationship Id="rId7" Type="http://schemas.openxmlformats.org/officeDocument/2006/relationships/hyperlink" Target="https://www.linkedin.com/in/yingfan-h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type="ctrTitle"/>
          </p:nvPr>
        </p:nvSpPr>
        <p:spPr>
          <a:xfrm>
            <a:off x="714375" y="1144875"/>
            <a:ext cx="7068300" cy="1818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4700"/>
              <a:t>Fake Job Postings</a:t>
            </a:r>
            <a:endParaRPr b="1" sz="4200"/>
          </a:p>
        </p:txBody>
      </p:sp>
      <p:sp>
        <p:nvSpPr>
          <p:cNvPr id="98" name="Google Shape;98;p13"/>
          <p:cNvSpPr txBox="1"/>
          <p:nvPr/>
        </p:nvSpPr>
        <p:spPr>
          <a:xfrm>
            <a:off x="657850" y="2963475"/>
            <a:ext cx="525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Inter SemiBold"/>
                <a:ea typeface="Inter SemiBold"/>
                <a:cs typeface="Inter SemiBold"/>
                <a:sym typeface="Inter SemiBold"/>
              </a:rPr>
              <a:t>BITS Datathon Fall 2022</a:t>
            </a:r>
            <a:endParaRPr>
              <a:solidFill>
                <a:srgbClr val="FFFFFF"/>
              </a:solidFill>
              <a:latin typeface="Inter SemiBold"/>
              <a:ea typeface="Inter SemiBold"/>
              <a:cs typeface="Inter SemiBold"/>
              <a:sym typeface="Inter SemiBold"/>
            </a:endParaRPr>
          </a:p>
          <a:p>
            <a:pPr indent="0" lvl="0" marL="0" rtl="0" algn="l">
              <a:spcBef>
                <a:spcPts val="0"/>
              </a:spcBef>
              <a:spcAft>
                <a:spcPts val="0"/>
              </a:spcAft>
              <a:buNone/>
            </a:pPr>
            <a:r>
              <a:t/>
            </a:r>
            <a:endParaRPr>
              <a:solidFill>
                <a:srgbClr val="FFFFFF"/>
              </a:solidFill>
              <a:latin typeface="Inter SemiBold"/>
              <a:ea typeface="Inter SemiBold"/>
              <a:cs typeface="Inter SemiBold"/>
              <a:sym typeface="Inter SemiBold"/>
            </a:endParaRPr>
          </a:p>
          <a:p>
            <a:pPr indent="0" lvl="0" marL="0" rtl="0" algn="l">
              <a:spcBef>
                <a:spcPts val="0"/>
              </a:spcBef>
              <a:spcAft>
                <a:spcPts val="0"/>
              </a:spcAft>
              <a:buNone/>
            </a:pPr>
            <a:r>
              <a:rPr lang="en">
                <a:solidFill>
                  <a:srgbClr val="FFFFFF"/>
                </a:solidFill>
                <a:latin typeface="Inter SemiBold"/>
                <a:ea typeface="Inter SemiBold"/>
                <a:cs typeface="Inter SemiBold"/>
                <a:sym typeface="Inter SemiBold"/>
              </a:rPr>
              <a:t>Busch Consulting Group</a:t>
            </a:r>
            <a:endParaRPr>
              <a:solidFill>
                <a:srgbClr val="FFFFFF"/>
              </a:solidFill>
              <a:latin typeface="Inter SemiBold"/>
              <a:ea typeface="Inter SemiBold"/>
              <a:cs typeface="Inter SemiBold"/>
              <a:sym typeface="Inter SemiBold"/>
            </a:endParaRPr>
          </a:p>
          <a:p>
            <a:pPr indent="0" lvl="0" marL="0" rtl="0" algn="l">
              <a:spcBef>
                <a:spcPts val="0"/>
              </a:spcBef>
              <a:spcAft>
                <a:spcPts val="0"/>
              </a:spcAft>
              <a:buNone/>
            </a:pPr>
            <a:r>
              <a:rPr lang="en">
                <a:solidFill>
                  <a:srgbClr val="FFFFFF"/>
                </a:solidFill>
                <a:latin typeface="Inter SemiBold"/>
                <a:ea typeface="Inter SemiBold"/>
                <a:cs typeface="Inter SemiBold"/>
                <a:sym typeface="Inter SemiBold"/>
              </a:rPr>
              <a:t>Joann Lariza, Anish Gupta, Yingfan He</a:t>
            </a:r>
            <a:endParaRPr>
              <a:solidFill>
                <a:srgbClr val="FFFFFF"/>
              </a:solidFill>
              <a:latin typeface="Inter SemiBold"/>
              <a:ea typeface="Inter SemiBold"/>
              <a:cs typeface="Inter SemiBold"/>
              <a:sym typeface="Inter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755275" y="372725"/>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200"/>
              <a:t>Fraudulent</a:t>
            </a:r>
            <a:r>
              <a:rPr b="1" lang="en" sz="2200"/>
              <a:t> job postings around the world (cont.)</a:t>
            </a:r>
            <a:endParaRPr b="1" sz="2200"/>
          </a:p>
        </p:txBody>
      </p:sp>
      <p:sp>
        <p:nvSpPr>
          <p:cNvPr id="158" name="Google Shape;158;p22"/>
          <p:cNvSpPr txBox="1"/>
          <p:nvPr>
            <p:ph idx="1" type="body"/>
          </p:nvPr>
        </p:nvSpPr>
        <p:spPr>
          <a:xfrm>
            <a:off x="809275" y="820550"/>
            <a:ext cx="7296900" cy="3105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pic>
        <p:nvPicPr>
          <p:cNvPr id="159" name="Google Shape;159;p22"/>
          <p:cNvPicPr preferRelativeResize="0"/>
          <p:nvPr/>
        </p:nvPicPr>
        <p:blipFill>
          <a:blip r:embed="rId3">
            <a:alphaModFix/>
          </a:blip>
          <a:stretch>
            <a:fillRect/>
          </a:stretch>
        </p:blipFill>
        <p:spPr>
          <a:xfrm>
            <a:off x="755275" y="779950"/>
            <a:ext cx="7350899" cy="3203389"/>
          </a:xfrm>
          <a:prstGeom prst="rect">
            <a:avLst/>
          </a:prstGeom>
          <a:noFill/>
          <a:ln>
            <a:noFill/>
          </a:ln>
        </p:spPr>
      </p:pic>
      <p:sp>
        <p:nvSpPr>
          <p:cNvPr id="160" name="Google Shape;160;p22"/>
          <p:cNvSpPr txBox="1"/>
          <p:nvPr>
            <p:ph idx="1" type="body"/>
          </p:nvPr>
        </p:nvSpPr>
        <p:spPr>
          <a:xfrm>
            <a:off x="580200" y="4111450"/>
            <a:ext cx="7983600" cy="954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We discovered that, of the job listings we tested, the </a:t>
            </a:r>
            <a:r>
              <a:rPr b="1" lang="en" sz="1800"/>
              <a:t>United States</a:t>
            </a:r>
            <a:r>
              <a:rPr lang="en" sz="1800"/>
              <a:t> had the highest number of fake postings, at 730. </a:t>
            </a:r>
            <a:br>
              <a:rPr lang="en" sz="1800"/>
            </a:b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684625" y="821875"/>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700"/>
              <a:t>Fraudulent</a:t>
            </a:r>
            <a:r>
              <a:rPr b="1" lang="en" sz="2700"/>
              <a:t> job postings in the US</a:t>
            </a:r>
            <a:endParaRPr b="1" sz="2700"/>
          </a:p>
        </p:txBody>
      </p:sp>
      <p:sp>
        <p:nvSpPr>
          <p:cNvPr id="166" name="Google Shape;166;p23"/>
          <p:cNvSpPr txBox="1"/>
          <p:nvPr>
            <p:ph idx="1" type="body"/>
          </p:nvPr>
        </p:nvSpPr>
        <p:spPr>
          <a:xfrm>
            <a:off x="6140875" y="1308213"/>
            <a:ext cx="24258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800"/>
          </a:p>
          <a:p>
            <a:pPr indent="0" lvl="0" marL="0" rtl="0" algn="l">
              <a:spcBef>
                <a:spcPts val="600"/>
              </a:spcBef>
              <a:spcAft>
                <a:spcPts val="0"/>
              </a:spcAft>
              <a:buNone/>
            </a:pPr>
            <a:r>
              <a:rPr lang="en" sz="1800"/>
              <a:t>Within the U.S., most fake job postings were found in </a:t>
            </a:r>
            <a:r>
              <a:rPr b="1" lang="en" sz="1800"/>
              <a:t>Texas</a:t>
            </a:r>
            <a:r>
              <a:rPr lang="en" sz="1800"/>
              <a:t>, followed closely by </a:t>
            </a:r>
            <a:r>
              <a:rPr b="1" lang="en" sz="1800"/>
              <a:t>California </a:t>
            </a:r>
            <a:r>
              <a:rPr lang="en" sz="1800"/>
              <a:t>and </a:t>
            </a:r>
            <a:r>
              <a:rPr b="1" lang="en" sz="1800"/>
              <a:t>New York</a:t>
            </a:r>
            <a:endParaRPr b="1" sz="1800"/>
          </a:p>
          <a:p>
            <a:pPr indent="0" lvl="0" marL="0" rtl="0" algn="l">
              <a:spcBef>
                <a:spcPts val="600"/>
              </a:spcBef>
              <a:spcAft>
                <a:spcPts val="0"/>
              </a:spcAft>
              <a:buNone/>
            </a:pPr>
            <a:r>
              <a:rPr lang="en" sz="1300"/>
              <a:t>*interactive graph found on the repository</a:t>
            </a:r>
            <a:endParaRPr sz="1300"/>
          </a:p>
        </p:txBody>
      </p:sp>
      <p:pic>
        <p:nvPicPr>
          <p:cNvPr id="167" name="Google Shape;167;p23"/>
          <p:cNvPicPr preferRelativeResize="0"/>
          <p:nvPr/>
        </p:nvPicPr>
        <p:blipFill>
          <a:blip r:embed="rId3">
            <a:alphaModFix/>
          </a:blip>
          <a:stretch>
            <a:fillRect/>
          </a:stretch>
        </p:blipFill>
        <p:spPr>
          <a:xfrm>
            <a:off x="684625" y="1488550"/>
            <a:ext cx="5286701" cy="267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656350" y="511000"/>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800"/>
              <a:t>Word Cloud of Job Titles</a:t>
            </a:r>
            <a:endParaRPr b="1" sz="2800"/>
          </a:p>
        </p:txBody>
      </p:sp>
      <p:sp>
        <p:nvSpPr>
          <p:cNvPr id="173" name="Google Shape;173;p24"/>
          <p:cNvSpPr txBox="1"/>
          <p:nvPr>
            <p:ph idx="1" type="body"/>
          </p:nvPr>
        </p:nvSpPr>
        <p:spPr>
          <a:xfrm>
            <a:off x="1037875" y="1353948"/>
            <a:ext cx="70683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pic>
        <p:nvPicPr>
          <p:cNvPr id="174" name="Google Shape;174;p24"/>
          <p:cNvPicPr preferRelativeResize="0"/>
          <p:nvPr/>
        </p:nvPicPr>
        <p:blipFill>
          <a:blip r:embed="rId3">
            <a:alphaModFix/>
          </a:blip>
          <a:stretch>
            <a:fillRect/>
          </a:stretch>
        </p:blipFill>
        <p:spPr>
          <a:xfrm>
            <a:off x="656350" y="1071125"/>
            <a:ext cx="4366850" cy="3599550"/>
          </a:xfrm>
          <a:prstGeom prst="rect">
            <a:avLst/>
          </a:prstGeom>
          <a:noFill/>
          <a:ln>
            <a:noFill/>
          </a:ln>
        </p:spPr>
      </p:pic>
      <p:sp>
        <p:nvSpPr>
          <p:cNvPr id="175" name="Google Shape;175;p24"/>
          <p:cNvSpPr txBox="1"/>
          <p:nvPr/>
        </p:nvSpPr>
        <p:spPr>
          <a:xfrm>
            <a:off x="5129375" y="1533025"/>
            <a:ext cx="28962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Inter"/>
                <a:ea typeface="Inter"/>
                <a:cs typeface="Inter"/>
                <a:sym typeface="Inter"/>
              </a:rPr>
              <a:t>The word cloud shows that </a:t>
            </a:r>
            <a:r>
              <a:rPr b="1" lang="en" sz="1900">
                <a:latin typeface="Inter"/>
                <a:ea typeface="Inter"/>
                <a:cs typeface="Inter"/>
                <a:sym typeface="Inter"/>
              </a:rPr>
              <a:t>data entry</a:t>
            </a:r>
            <a:r>
              <a:rPr lang="en" sz="1900">
                <a:latin typeface="Inter"/>
                <a:ea typeface="Inter"/>
                <a:cs typeface="Inter"/>
                <a:sym typeface="Inter"/>
              </a:rPr>
              <a:t> is the most common job title among fake jobs.</a:t>
            </a:r>
            <a:endParaRPr sz="1900">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468075" y="301675"/>
            <a:ext cx="7030500" cy="99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Conclusions</a:t>
            </a:r>
            <a:endParaRPr/>
          </a:p>
        </p:txBody>
      </p:sp>
      <p:sp>
        <p:nvSpPr>
          <p:cNvPr id="181" name="Google Shape;181;p25"/>
          <p:cNvSpPr txBox="1"/>
          <p:nvPr>
            <p:ph idx="1" type="body"/>
          </p:nvPr>
        </p:nvSpPr>
        <p:spPr>
          <a:xfrm>
            <a:off x="536950" y="1511975"/>
            <a:ext cx="8040300" cy="2875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t>Many job postings that are fake are often </a:t>
            </a:r>
            <a:r>
              <a:rPr b="1" lang="en" sz="1500"/>
              <a:t>unspecified</a:t>
            </a:r>
            <a:r>
              <a:rPr lang="en" sz="1500"/>
              <a:t> in their target industry. That means </a:t>
            </a:r>
            <a:r>
              <a:rPr b="1" lang="en" sz="1500"/>
              <a:t>no experience nor any education </a:t>
            </a:r>
            <a:r>
              <a:rPr lang="en" sz="1500"/>
              <a:t>(which sounds too good to be true!) Their main objective is to catch anyone and everyone if possible to obtain any type of personal information. </a:t>
            </a:r>
            <a:endParaRPr sz="1500"/>
          </a:p>
          <a:p>
            <a:pPr indent="0" lvl="0" marL="0" rtl="0" algn="l">
              <a:spcBef>
                <a:spcPts val="600"/>
              </a:spcBef>
              <a:spcAft>
                <a:spcPts val="0"/>
              </a:spcAft>
              <a:buNone/>
            </a:pPr>
            <a:br>
              <a:rPr lang="en" sz="1500"/>
            </a:br>
            <a:r>
              <a:rPr lang="en" sz="1500"/>
              <a:t>That being said, many fraudulent job postings are listed in the </a:t>
            </a:r>
            <a:r>
              <a:rPr b="1" lang="en" sz="1500"/>
              <a:t>oil and energy </a:t>
            </a:r>
            <a:r>
              <a:rPr lang="en" sz="1500"/>
              <a:t>industry, and are located in the </a:t>
            </a:r>
            <a:r>
              <a:rPr b="1" lang="en" sz="1500"/>
              <a:t>U.S., </a:t>
            </a:r>
            <a:r>
              <a:rPr lang="en" sz="1500"/>
              <a:t>specifically in </a:t>
            </a:r>
            <a:r>
              <a:rPr b="1" lang="en" sz="1500"/>
              <a:t>Texas, California, </a:t>
            </a:r>
            <a:r>
              <a:rPr lang="en" sz="1500"/>
              <a:t>or </a:t>
            </a:r>
            <a:r>
              <a:rPr b="1" lang="en" sz="1500"/>
              <a:t>New York. </a:t>
            </a:r>
            <a:r>
              <a:rPr lang="en" sz="1500"/>
              <a:t>For those looking in the </a:t>
            </a:r>
            <a:r>
              <a:rPr b="1" lang="en" sz="1500"/>
              <a:t>human resources department</a:t>
            </a:r>
            <a:r>
              <a:rPr lang="en" sz="1500"/>
              <a:t>, they may tempt you by offering a </a:t>
            </a:r>
            <a:r>
              <a:rPr b="1" lang="en" sz="1500"/>
              <a:t>$60K-$90k salary</a:t>
            </a:r>
            <a:r>
              <a:rPr lang="en" sz="1500"/>
              <a:t>. They are looking for people interested in </a:t>
            </a:r>
            <a:r>
              <a:rPr b="1" lang="en" sz="1500"/>
              <a:t>full-time employment </a:t>
            </a:r>
            <a:r>
              <a:rPr lang="en" sz="1500"/>
              <a:t>and require at least a </a:t>
            </a:r>
            <a:r>
              <a:rPr b="1" lang="en" sz="1500"/>
              <a:t>high school diploma </a:t>
            </a:r>
            <a:endParaRPr b="1"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569025" y="536975"/>
            <a:ext cx="7030500" cy="480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500"/>
              <a:t>Takeaways from the Busch Consulting Group</a:t>
            </a:r>
            <a:endParaRPr sz="2500"/>
          </a:p>
        </p:txBody>
      </p:sp>
      <p:sp>
        <p:nvSpPr>
          <p:cNvPr id="187" name="Google Shape;187;p26"/>
          <p:cNvSpPr txBox="1"/>
          <p:nvPr>
            <p:ph idx="1" type="body"/>
          </p:nvPr>
        </p:nvSpPr>
        <p:spPr>
          <a:xfrm>
            <a:off x="624450" y="1201750"/>
            <a:ext cx="7895100" cy="3136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After another weekend of late nights and looking up articles, the Busch Consulting Group was happy to come together to create another project.</a:t>
            </a:r>
            <a:endParaRPr sz="1200"/>
          </a:p>
          <a:p>
            <a:pPr indent="-304800" lvl="0" marL="457200" rtl="0" algn="l">
              <a:spcBef>
                <a:spcPts val="600"/>
              </a:spcBef>
              <a:spcAft>
                <a:spcPts val="0"/>
              </a:spcAft>
              <a:buSzPts val="1200"/>
              <a:buChar char="●"/>
            </a:pPr>
            <a:r>
              <a:rPr lang="en" sz="1200"/>
              <a:t>Cleaning the dataset in Excel</a:t>
            </a:r>
            <a:endParaRPr sz="1200"/>
          </a:p>
          <a:p>
            <a:pPr indent="-304800" lvl="1" marL="914400" rtl="0" algn="l">
              <a:spcBef>
                <a:spcPts val="0"/>
              </a:spcBef>
              <a:spcAft>
                <a:spcPts val="0"/>
              </a:spcAft>
              <a:buSzPts val="1200"/>
              <a:buChar char="○"/>
            </a:pPr>
            <a:r>
              <a:rPr lang="en" sz="1200"/>
              <a:t>Numerous locations in the dataset were spelled or formatted incorrectly</a:t>
            </a:r>
            <a:endParaRPr sz="1200"/>
          </a:p>
          <a:p>
            <a:pPr indent="-304800" lvl="1" marL="914400" rtl="0" algn="l">
              <a:spcBef>
                <a:spcPts val="0"/>
              </a:spcBef>
              <a:spcAft>
                <a:spcPts val="0"/>
              </a:spcAft>
              <a:buSzPts val="1200"/>
              <a:buChar char="○"/>
            </a:pPr>
            <a:r>
              <a:rPr lang="en" sz="1200"/>
              <a:t>We normalized the location data to a consistent format and also generated coordinates for each location to assist in visualization</a:t>
            </a:r>
            <a:endParaRPr sz="1200"/>
          </a:p>
          <a:p>
            <a:pPr indent="-304800" lvl="0" marL="457200" rtl="0" algn="l">
              <a:spcBef>
                <a:spcPts val="0"/>
              </a:spcBef>
              <a:spcAft>
                <a:spcPts val="0"/>
              </a:spcAft>
              <a:buSzPts val="1200"/>
              <a:buChar char="●"/>
            </a:pPr>
            <a:r>
              <a:rPr lang="en" sz="1200"/>
              <a:t>Creating advanced graphs in R</a:t>
            </a:r>
            <a:endParaRPr sz="1200"/>
          </a:p>
          <a:p>
            <a:pPr indent="-304800" lvl="1" marL="914400" rtl="0" algn="l">
              <a:spcBef>
                <a:spcPts val="0"/>
              </a:spcBef>
              <a:spcAft>
                <a:spcPts val="0"/>
              </a:spcAft>
              <a:buSzPts val="1200"/>
              <a:buChar char="○"/>
            </a:pPr>
            <a:r>
              <a:rPr lang="en" sz="1200"/>
              <a:t>We learned how to utilize new libraries (such as ggplotly and tidyverse) to make our graphs interactable, which is a lot more than what we accomplished last datathon</a:t>
            </a:r>
            <a:endParaRPr sz="1200"/>
          </a:p>
          <a:p>
            <a:pPr indent="0" lvl="0" marL="0" rtl="0" algn="l">
              <a:spcBef>
                <a:spcPts val="600"/>
              </a:spcBef>
              <a:spcAft>
                <a:spcPts val="0"/>
              </a:spcAft>
              <a:buNone/>
            </a:pPr>
            <a:r>
              <a:rPr lang="en" sz="1200"/>
              <a:t>However</a:t>
            </a:r>
            <a:endParaRPr sz="1200"/>
          </a:p>
          <a:p>
            <a:pPr indent="-304800" lvl="0" marL="457200" rtl="0" algn="l">
              <a:spcBef>
                <a:spcPts val="600"/>
              </a:spcBef>
              <a:spcAft>
                <a:spcPts val="0"/>
              </a:spcAft>
              <a:buSzPts val="1200"/>
              <a:buChar char="●"/>
            </a:pPr>
            <a:r>
              <a:rPr lang="en" sz="1200"/>
              <a:t>Attempted to create a prediction model</a:t>
            </a:r>
            <a:endParaRPr sz="1200"/>
          </a:p>
          <a:p>
            <a:pPr indent="-304800" lvl="1" marL="914400" rtl="0" algn="l">
              <a:spcBef>
                <a:spcPts val="0"/>
              </a:spcBef>
              <a:spcAft>
                <a:spcPts val="0"/>
              </a:spcAft>
              <a:buSzPts val="1200"/>
              <a:buChar char="○"/>
            </a:pPr>
            <a:r>
              <a:rPr lang="en" sz="1200"/>
              <a:t>Cleaning and separating the data would take up too much time, so we decided to delegate our time to more important tasks</a:t>
            </a:r>
            <a:endParaRPr sz="1200"/>
          </a:p>
          <a:p>
            <a:pPr indent="-304800" lvl="0" marL="457200" rtl="0" algn="l">
              <a:spcBef>
                <a:spcPts val="0"/>
              </a:spcBef>
              <a:spcAft>
                <a:spcPts val="0"/>
              </a:spcAft>
              <a:buSzPts val="1200"/>
              <a:buChar char="●"/>
            </a:pPr>
            <a:r>
              <a:rPr lang="en" sz="1200"/>
              <a:t>Attempted to create spider/radar charts </a:t>
            </a:r>
            <a:endParaRPr sz="1200"/>
          </a:p>
          <a:p>
            <a:pPr indent="-304800" lvl="1" marL="914400" rtl="0" algn="l">
              <a:spcBef>
                <a:spcPts val="0"/>
              </a:spcBef>
              <a:spcAft>
                <a:spcPts val="0"/>
              </a:spcAft>
              <a:buSzPts val="1200"/>
              <a:buChar char="○"/>
            </a:pPr>
            <a:r>
              <a:rPr lang="en" sz="1200"/>
              <a:t>The layout of a typical radar chart is hard to read and may </a:t>
            </a:r>
            <a:r>
              <a:rPr lang="en" sz="1200"/>
              <a:t>misrepresent</a:t>
            </a:r>
            <a:r>
              <a:rPr lang="en" sz="1200"/>
              <a:t> information, so we decided to stick to easier to read visualizations for the sake of our audience</a:t>
            </a:r>
            <a:endParaRPr sz="1200"/>
          </a:p>
          <a:p>
            <a:pPr indent="0" lvl="0" marL="0" rtl="0" algn="l">
              <a:spcBef>
                <a:spcPts val="600"/>
              </a:spcBef>
              <a:spcAft>
                <a:spcPts val="0"/>
              </a:spcAft>
              <a:buNone/>
            </a:pPr>
            <a:r>
              <a:t/>
            </a:r>
            <a:endParaRPr sz="1300"/>
          </a:p>
          <a:p>
            <a:pPr indent="0" lvl="0" marL="0" rtl="0" algn="l">
              <a:spcBef>
                <a:spcPts val="600"/>
              </a:spcBef>
              <a:spcAft>
                <a:spcPts val="0"/>
              </a:spcAft>
              <a:buNone/>
            </a:pPr>
            <a:r>
              <a:t/>
            </a:r>
            <a:endParaRPr b="1"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624450" y="847850"/>
            <a:ext cx="7030500" cy="480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500"/>
              <a:t>Our hopes for this project	</a:t>
            </a:r>
            <a:endParaRPr sz="2500"/>
          </a:p>
        </p:txBody>
      </p:sp>
      <p:sp>
        <p:nvSpPr>
          <p:cNvPr id="193" name="Google Shape;193;p27"/>
          <p:cNvSpPr txBox="1"/>
          <p:nvPr>
            <p:ph idx="1" type="body"/>
          </p:nvPr>
        </p:nvSpPr>
        <p:spPr>
          <a:xfrm>
            <a:off x="624450" y="1569125"/>
            <a:ext cx="7895100" cy="3136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900"/>
              <a:t>We hope that our audience will be able to take away knowledge of the attributes of fake job postings. Especially as we are in the midst of recruiting season for Spring 2023 internships and co-ops, we wish everyone the best of luck finding new opportunities. When looking on LinkedIn, Handshake, or other job search engines, everyone should remain vigilant and proactive when researching possible places of employment and be careful when distributing personal information. We hope that if you see any suspicious postings, you report them immediately by using the conclusions we provided.</a:t>
            </a:r>
            <a:endParaRPr b="1"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99" name="Google Shape;199;p28"/>
          <p:cNvSpPr txBox="1"/>
          <p:nvPr>
            <p:ph idx="4294967295" type="body"/>
          </p:nvPr>
        </p:nvSpPr>
        <p:spPr>
          <a:xfrm>
            <a:off x="926850" y="1094300"/>
            <a:ext cx="7290300" cy="3597000"/>
          </a:xfrm>
          <a:prstGeom prst="rect">
            <a:avLst/>
          </a:prstGeom>
        </p:spPr>
        <p:txBody>
          <a:bodyPr anchorCtr="0" anchor="ctr" bIns="0" lIns="0" spcFirstLastPara="1" rIns="0" wrap="square" tIns="0">
            <a:noAutofit/>
          </a:bodyPr>
          <a:lstStyle/>
          <a:p>
            <a:pPr indent="0" lvl="0" marL="0" rtl="0" algn="ctr">
              <a:spcBef>
                <a:spcPts val="600"/>
              </a:spcBef>
              <a:spcAft>
                <a:spcPts val="0"/>
              </a:spcAft>
              <a:buNone/>
            </a:pPr>
            <a:r>
              <a:rPr lang="en" sz="6000">
                <a:solidFill>
                  <a:schemeClr val="lt1"/>
                </a:solidFill>
                <a:latin typeface="Inter SemiBold"/>
                <a:ea typeface="Inter SemiBold"/>
                <a:cs typeface="Inter SemiBold"/>
                <a:sym typeface="Inter SemiBold"/>
              </a:rPr>
              <a:t>Thank you!</a:t>
            </a:r>
            <a:br>
              <a:rPr lang="en" sz="6000">
                <a:solidFill>
                  <a:schemeClr val="lt1"/>
                </a:solidFill>
                <a:latin typeface="Inter SemiBold"/>
                <a:ea typeface="Inter SemiBold"/>
                <a:cs typeface="Inter SemiBold"/>
                <a:sym typeface="Inter SemiBold"/>
              </a:rPr>
            </a:br>
            <a:r>
              <a:rPr lang="en" sz="1000">
                <a:solidFill>
                  <a:schemeClr val="lt1"/>
                </a:solidFill>
                <a:latin typeface="Inter SemiBold"/>
                <a:ea typeface="Inter SemiBold"/>
                <a:cs typeface="Inter SemiBold"/>
                <a:sym typeface="Inter SemiBold"/>
              </a:rPr>
              <a:t>Dataset: </a:t>
            </a:r>
            <a:r>
              <a:rPr lang="en" sz="1000" u="sng">
                <a:solidFill>
                  <a:schemeClr val="hlink"/>
                </a:solidFill>
                <a:latin typeface="Inter SemiBold"/>
                <a:ea typeface="Inter SemiBold"/>
                <a:cs typeface="Inter SemiBold"/>
                <a:sym typeface="Inter SemiBold"/>
                <a:hlinkClick r:id="rId3"/>
              </a:rPr>
              <a:t>https://www.kaggle.com/datasets/shivamb/real-or-fake-fake-jobposting-prediction</a:t>
            </a:r>
            <a:r>
              <a:rPr lang="en" sz="1000">
                <a:solidFill>
                  <a:schemeClr val="lt1"/>
                </a:solidFill>
                <a:latin typeface="Inter SemiBold"/>
                <a:ea typeface="Inter SemiBold"/>
                <a:cs typeface="Inter SemiBold"/>
                <a:sym typeface="Inter SemiBold"/>
              </a:rPr>
              <a:t> </a:t>
            </a:r>
            <a:br>
              <a:rPr lang="en" sz="1000">
                <a:solidFill>
                  <a:schemeClr val="lt1"/>
                </a:solidFill>
                <a:latin typeface="Inter SemiBold"/>
                <a:ea typeface="Inter SemiBold"/>
                <a:cs typeface="Inter SemiBold"/>
                <a:sym typeface="Inter SemiBold"/>
              </a:rPr>
            </a:br>
            <a:r>
              <a:rPr b="1" lang="en" sz="1000">
                <a:solidFill>
                  <a:schemeClr val="lt1"/>
                </a:solidFill>
              </a:rPr>
              <a:t>Github Repository</a:t>
            </a:r>
            <a:r>
              <a:rPr lang="en" sz="1000">
                <a:solidFill>
                  <a:schemeClr val="lt1"/>
                </a:solidFill>
                <a:latin typeface="Inter SemiBold"/>
                <a:ea typeface="Inter SemiBold"/>
                <a:cs typeface="Inter SemiBold"/>
                <a:sym typeface="Inter SemiBold"/>
              </a:rPr>
              <a:t>: </a:t>
            </a:r>
            <a:r>
              <a:rPr lang="en" sz="1000" u="sng">
                <a:solidFill>
                  <a:schemeClr val="hlink"/>
                </a:solidFill>
                <a:latin typeface="Inter SemiBold"/>
                <a:ea typeface="Inter SemiBold"/>
                <a:cs typeface="Inter SemiBold"/>
                <a:sym typeface="Inter SemiBold"/>
                <a:hlinkClick r:id="rId4"/>
              </a:rPr>
              <a:t>https://github.com/jplariza/Analysis-of-Fake-Job-Postings</a:t>
            </a:r>
            <a:r>
              <a:rPr lang="en" sz="1000">
                <a:solidFill>
                  <a:schemeClr val="lt1"/>
                </a:solidFill>
                <a:latin typeface="Inter SemiBold"/>
                <a:ea typeface="Inter SemiBold"/>
                <a:cs typeface="Inter SemiBold"/>
                <a:sym typeface="Inter SemiBold"/>
              </a:rPr>
              <a:t> </a:t>
            </a:r>
            <a:endParaRPr sz="1000">
              <a:solidFill>
                <a:schemeClr val="lt1"/>
              </a:solidFill>
              <a:latin typeface="Inter SemiBold"/>
              <a:ea typeface="Inter SemiBold"/>
              <a:cs typeface="Inter SemiBold"/>
              <a:sym typeface="Inter SemiBold"/>
            </a:endParaRPr>
          </a:p>
          <a:p>
            <a:pPr indent="0" lvl="0" marL="0" rtl="0" algn="ctr">
              <a:spcBef>
                <a:spcPts val="600"/>
              </a:spcBef>
              <a:spcAft>
                <a:spcPts val="0"/>
              </a:spcAft>
              <a:buNone/>
            </a:pPr>
            <a:r>
              <a:t/>
            </a:r>
            <a:endParaRPr sz="1000">
              <a:solidFill>
                <a:schemeClr val="lt1"/>
              </a:solidFill>
              <a:latin typeface="Inter SemiBold"/>
              <a:ea typeface="Inter SemiBold"/>
              <a:cs typeface="Inter SemiBold"/>
              <a:sym typeface="Inter SemiBold"/>
            </a:endParaRPr>
          </a:p>
          <a:p>
            <a:pPr indent="0" lvl="0" marL="0" rtl="0" algn="ctr">
              <a:spcBef>
                <a:spcPts val="600"/>
              </a:spcBef>
              <a:spcAft>
                <a:spcPts val="0"/>
              </a:spcAft>
              <a:buNone/>
            </a:pPr>
            <a:r>
              <a:t/>
            </a:r>
            <a:endParaRPr sz="1000">
              <a:solidFill>
                <a:schemeClr val="lt1"/>
              </a:solidFill>
              <a:latin typeface="Inter SemiBold"/>
              <a:ea typeface="Inter SemiBold"/>
              <a:cs typeface="Inter SemiBold"/>
              <a:sym typeface="Inter SemiBold"/>
            </a:endParaRPr>
          </a:p>
          <a:p>
            <a:pPr indent="0" lvl="0" marL="0" rtl="0" algn="l">
              <a:spcBef>
                <a:spcPts val="600"/>
              </a:spcBef>
              <a:spcAft>
                <a:spcPts val="0"/>
              </a:spcAft>
              <a:buNone/>
            </a:pPr>
            <a:r>
              <a:rPr lang="en" sz="1000">
                <a:solidFill>
                  <a:schemeClr val="lt1"/>
                </a:solidFill>
                <a:latin typeface="Inter SemiBold"/>
                <a:ea typeface="Inter SemiBold"/>
                <a:cs typeface="Inter SemiBold"/>
                <a:sym typeface="Inter SemiBold"/>
              </a:rPr>
              <a:t>Find us on LinkedIn: </a:t>
            </a:r>
            <a:br>
              <a:rPr lang="en" sz="1000">
                <a:solidFill>
                  <a:schemeClr val="lt1"/>
                </a:solidFill>
                <a:latin typeface="Inter SemiBold"/>
                <a:ea typeface="Inter SemiBold"/>
                <a:cs typeface="Inter SemiBold"/>
                <a:sym typeface="Inter SemiBold"/>
              </a:rPr>
            </a:br>
            <a:r>
              <a:rPr lang="en" sz="1000">
                <a:solidFill>
                  <a:schemeClr val="lt1"/>
                </a:solidFill>
                <a:latin typeface="Inter SemiBold"/>
                <a:ea typeface="Inter SemiBold"/>
                <a:cs typeface="Inter SemiBold"/>
                <a:sym typeface="Inter SemiBold"/>
              </a:rPr>
              <a:t>Joann Lariza: </a:t>
            </a:r>
            <a:r>
              <a:rPr lang="en" sz="1000" u="sng">
                <a:solidFill>
                  <a:schemeClr val="hlink"/>
                </a:solidFill>
                <a:latin typeface="Inter SemiBold"/>
                <a:ea typeface="Inter SemiBold"/>
                <a:cs typeface="Inter SemiBold"/>
                <a:sym typeface="Inter SemiBold"/>
                <a:hlinkClick r:id="rId5"/>
              </a:rPr>
              <a:t>https://www.linkedin.com/in/joann-pauline-lariza/</a:t>
            </a:r>
            <a:r>
              <a:rPr lang="en" sz="1000">
                <a:solidFill>
                  <a:schemeClr val="lt1"/>
                </a:solidFill>
                <a:latin typeface="Inter SemiBold"/>
                <a:ea typeface="Inter SemiBold"/>
                <a:cs typeface="Inter SemiBold"/>
                <a:sym typeface="Inter SemiBold"/>
              </a:rPr>
              <a:t> </a:t>
            </a:r>
            <a:br>
              <a:rPr lang="en" sz="1000">
                <a:solidFill>
                  <a:schemeClr val="lt1"/>
                </a:solidFill>
                <a:latin typeface="Inter SemiBold"/>
                <a:ea typeface="Inter SemiBold"/>
                <a:cs typeface="Inter SemiBold"/>
                <a:sym typeface="Inter SemiBold"/>
              </a:rPr>
            </a:br>
            <a:r>
              <a:rPr lang="en" sz="1000">
                <a:solidFill>
                  <a:schemeClr val="lt1"/>
                </a:solidFill>
                <a:latin typeface="Inter SemiBold"/>
                <a:ea typeface="Inter SemiBold"/>
                <a:cs typeface="Inter SemiBold"/>
                <a:sym typeface="Inter SemiBold"/>
              </a:rPr>
              <a:t>Anish Gupta: </a:t>
            </a:r>
            <a:r>
              <a:rPr lang="en" sz="1200" u="sng">
                <a:solidFill>
                  <a:schemeClr val="hlink"/>
                </a:solidFill>
                <a:latin typeface="Arial"/>
                <a:ea typeface="Arial"/>
                <a:cs typeface="Arial"/>
                <a:sym typeface="Arial"/>
                <a:hlinkClick r:id="rId6"/>
              </a:rPr>
              <a:t>www.linkedin.com/in/anish-gupta-b67865237</a:t>
            </a:r>
            <a:r>
              <a:rPr lang="en" sz="1200">
                <a:solidFill>
                  <a:srgbClr val="2E3338"/>
                </a:solidFill>
                <a:latin typeface="Arial"/>
                <a:ea typeface="Arial"/>
                <a:cs typeface="Arial"/>
                <a:sym typeface="Arial"/>
              </a:rPr>
              <a:t> </a:t>
            </a:r>
            <a:br>
              <a:rPr lang="en" sz="1200">
                <a:solidFill>
                  <a:srgbClr val="2E3338"/>
                </a:solidFill>
                <a:latin typeface="Arial"/>
                <a:ea typeface="Arial"/>
                <a:cs typeface="Arial"/>
                <a:sym typeface="Arial"/>
              </a:rPr>
            </a:br>
            <a:r>
              <a:rPr lang="en" sz="1000">
                <a:solidFill>
                  <a:schemeClr val="lt1"/>
                </a:solidFill>
                <a:latin typeface="Inter SemiBold"/>
                <a:ea typeface="Inter SemiBold"/>
                <a:cs typeface="Inter SemiBold"/>
                <a:sym typeface="Inter SemiBold"/>
              </a:rPr>
              <a:t>Yingfan He</a:t>
            </a:r>
            <a:r>
              <a:rPr lang="en" sz="1000">
                <a:solidFill>
                  <a:schemeClr val="lt1"/>
                </a:solidFill>
                <a:latin typeface="Inter SemiBold"/>
                <a:ea typeface="Inter SemiBold"/>
                <a:cs typeface="Inter SemiBold"/>
                <a:sym typeface="Inter SemiBold"/>
              </a:rPr>
              <a:t>: </a:t>
            </a:r>
            <a:r>
              <a:rPr lang="en" sz="1000" u="sng">
                <a:solidFill>
                  <a:schemeClr val="hlink"/>
                </a:solidFill>
                <a:latin typeface="Inter SemiBold"/>
                <a:ea typeface="Inter SemiBold"/>
                <a:cs typeface="Inter SemiBold"/>
                <a:sym typeface="Inter SemiBold"/>
                <a:hlinkClick r:id="rId7"/>
              </a:rPr>
              <a:t>https://www.linkedin.com/in/yingfan-he/</a:t>
            </a:r>
            <a:r>
              <a:rPr lang="en" sz="1000">
                <a:solidFill>
                  <a:schemeClr val="lt1"/>
                </a:solidFill>
                <a:latin typeface="Inter SemiBold"/>
                <a:ea typeface="Inter SemiBold"/>
                <a:cs typeface="Inter SemiBold"/>
                <a:sym typeface="Inter SemiBold"/>
              </a:rPr>
              <a:t> </a:t>
            </a:r>
            <a:endParaRPr sz="1200">
              <a:solidFill>
                <a:srgbClr val="2E3338"/>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1056750" y="369900"/>
            <a:ext cx="7030500" cy="99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Abstract</a:t>
            </a:r>
            <a:endParaRPr/>
          </a:p>
        </p:txBody>
      </p:sp>
      <p:sp>
        <p:nvSpPr>
          <p:cNvPr id="104" name="Google Shape;104;p14"/>
          <p:cNvSpPr txBox="1"/>
          <p:nvPr>
            <p:ph idx="1" type="body"/>
          </p:nvPr>
        </p:nvSpPr>
        <p:spPr>
          <a:xfrm>
            <a:off x="1056750" y="1652175"/>
            <a:ext cx="7030500" cy="2541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000"/>
              <a:t>Fake job postings are becoming more commonplace, as many individuals are seeking out opportunities online. These are often created to steal people’s information and identities for one’s own benefit. </a:t>
            </a:r>
            <a:endParaRPr sz="2000"/>
          </a:p>
          <a:p>
            <a:pPr indent="-342900" lvl="0" marL="457200" rtl="0" algn="l">
              <a:spcBef>
                <a:spcPts val="600"/>
              </a:spcBef>
              <a:spcAft>
                <a:spcPts val="0"/>
              </a:spcAft>
              <a:buSzPts val="1800"/>
              <a:buChar char="●"/>
            </a:pPr>
            <a:r>
              <a:rPr lang="en" sz="1800"/>
              <a:t>In 2020, 16,021 people reported being victims of employment scams, with losses totalling over $59 million</a:t>
            </a:r>
            <a:endParaRPr sz="1800"/>
          </a:p>
          <a:p>
            <a:pPr indent="-342900" lvl="0" marL="457200" rtl="0" algn="l">
              <a:spcBef>
                <a:spcPts val="0"/>
              </a:spcBef>
              <a:spcAft>
                <a:spcPts val="0"/>
              </a:spcAft>
              <a:buSzPts val="1800"/>
              <a:buChar char="●"/>
            </a:pPr>
            <a:r>
              <a:rPr lang="en" sz="1800"/>
              <a:t>Specifically in Texas, 1,720 victims reported $4.5 million in losses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1037875" y="836000"/>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3100"/>
              <a:t>Objective</a:t>
            </a:r>
            <a:endParaRPr b="1" sz="3100"/>
          </a:p>
        </p:txBody>
      </p:sp>
      <p:sp>
        <p:nvSpPr>
          <p:cNvPr id="110" name="Google Shape;110;p15"/>
          <p:cNvSpPr txBox="1"/>
          <p:nvPr>
            <p:ph idx="1" type="body"/>
          </p:nvPr>
        </p:nvSpPr>
        <p:spPr>
          <a:xfrm>
            <a:off x="1056750" y="1693275"/>
            <a:ext cx="7030500" cy="2541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300">
                <a:solidFill>
                  <a:srgbClr val="2E3338"/>
                </a:solidFill>
                <a:latin typeface="Nunito"/>
                <a:ea typeface="Nunito"/>
                <a:cs typeface="Nunito"/>
                <a:sym typeface="Nunito"/>
              </a:rPr>
              <a:t>What are the signs of fake job postings?</a:t>
            </a:r>
            <a:r>
              <a:rPr lang="en" sz="2300">
                <a:solidFill>
                  <a:srgbClr val="2E3338"/>
                </a:solidFill>
                <a:latin typeface="Nunito Medium"/>
                <a:ea typeface="Nunito Medium"/>
                <a:cs typeface="Nunito Medium"/>
                <a:sym typeface="Nunito Medium"/>
              </a:rPr>
              <a:t>	</a:t>
            </a:r>
            <a:endParaRPr sz="2300">
              <a:solidFill>
                <a:srgbClr val="2E3338"/>
              </a:solidFill>
              <a:latin typeface="Nunito Medium"/>
              <a:ea typeface="Nunito Medium"/>
              <a:cs typeface="Nunito Medium"/>
              <a:sym typeface="Nunito Medium"/>
            </a:endParaRPr>
          </a:p>
          <a:p>
            <a:pPr indent="-342900" lvl="1" marL="914400" rtl="0" algn="l">
              <a:spcBef>
                <a:spcPts val="0"/>
              </a:spcBef>
              <a:spcAft>
                <a:spcPts val="0"/>
              </a:spcAft>
              <a:buClr>
                <a:srgbClr val="2E3338"/>
              </a:buClr>
              <a:buSzPts val="1800"/>
              <a:buFont typeface="Nunito Medium"/>
              <a:buAutoNum type="alphaLcPeriod"/>
            </a:pPr>
            <a:r>
              <a:rPr lang="en" sz="1800">
                <a:solidFill>
                  <a:srgbClr val="2E3338"/>
                </a:solidFill>
                <a:latin typeface="Nunito Medium"/>
                <a:ea typeface="Nunito Medium"/>
                <a:cs typeface="Nunito Medium"/>
                <a:sym typeface="Nunito Medium"/>
              </a:rPr>
              <a:t>What employment type do they most often list?</a:t>
            </a:r>
            <a:endParaRPr sz="1800">
              <a:solidFill>
                <a:srgbClr val="2E3338"/>
              </a:solidFill>
              <a:latin typeface="Nunito Medium"/>
              <a:ea typeface="Nunito Medium"/>
              <a:cs typeface="Nunito Medium"/>
              <a:sym typeface="Nunito Medium"/>
            </a:endParaRPr>
          </a:p>
          <a:p>
            <a:pPr indent="-342900" lvl="1" marL="914400" rtl="0" algn="l">
              <a:spcBef>
                <a:spcPts val="0"/>
              </a:spcBef>
              <a:spcAft>
                <a:spcPts val="0"/>
              </a:spcAft>
              <a:buClr>
                <a:srgbClr val="2E3338"/>
              </a:buClr>
              <a:buSzPts val="1800"/>
              <a:buFont typeface="Nunito Medium"/>
              <a:buAutoNum type="alphaLcPeriod"/>
            </a:pPr>
            <a:r>
              <a:rPr lang="en" sz="1800">
                <a:solidFill>
                  <a:srgbClr val="2E3338"/>
                </a:solidFill>
                <a:latin typeface="Nunito Medium"/>
                <a:ea typeface="Nunito Medium"/>
                <a:cs typeface="Nunito Medium"/>
                <a:sym typeface="Nunito Medium"/>
              </a:rPr>
              <a:t>Which industries are they more likely to appear in?</a:t>
            </a:r>
            <a:endParaRPr sz="1800">
              <a:solidFill>
                <a:srgbClr val="2E3338"/>
              </a:solidFill>
              <a:latin typeface="Nunito Medium"/>
              <a:ea typeface="Nunito Medium"/>
              <a:cs typeface="Nunito Medium"/>
              <a:sym typeface="Nunito Medium"/>
            </a:endParaRPr>
          </a:p>
          <a:p>
            <a:pPr indent="-342900" lvl="1" marL="914400" rtl="0" algn="l">
              <a:spcBef>
                <a:spcPts val="0"/>
              </a:spcBef>
              <a:spcAft>
                <a:spcPts val="0"/>
              </a:spcAft>
              <a:buClr>
                <a:srgbClr val="2E3338"/>
              </a:buClr>
              <a:buSzPts val="1800"/>
              <a:buFont typeface="Nunito Medium"/>
              <a:buAutoNum type="alphaLcPeriod"/>
            </a:pPr>
            <a:r>
              <a:rPr lang="en" sz="1800">
                <a:solidFill>
                  <a:srgbClr val="2E3338"/>
                </a:solidFill>
                <a:latin typeface="Nunito Medium"/>
                <a:ea typeface="Nunito Medium"/>
                <a:cs typeface="Nunito Medium"/>
                <a:sym typeface="Nunito Medium"/>
              </a:rPr>
              <a:t>What experience and education do they require?</a:t>
            </a:r>
            <a:endParaRPr sz="1800">
              <a:solidFill>
                <a:srgbClr val="2E3338"/>
              </a:solidFill>
              <a:latin typeface="Nunito Medium"/>
              <a:ea typeface="Nunito Medium"/>
              <a:cs typeface="Nunito Medium"/>
              <a:sym typeface="Nunito Medium"/>
            </a:endParaRPr>
          </a:p>
          <a:p>
            <a:pPr indent="-342900" lvl="1" marL="914400" rtl="0" algn="l">
              <a:spcBef>
                <a:spcPts val="0"/>
              </a:spcBef>
              <a:spcAft>
                <a:spcPts val="0"/>
              </a:spcAft>
              <a:buClr>
                <a:srgbClr val="2E3338"/>
              </a:buClr>
              <a:buSzPts val="1800"/>
              <a:buFont typeface="Nunito Medium"/>
              <a:buAutoNum type="alphaLcPeriod"/>
            </a:pPr>
            <a:r>
              <a:rPr lang="en" sz="1800">
                <a:solidFill>
                  <a:srgbClr val="2E3338"/>
                </a:solidFill>
                <a:latin typeface="Nunito Medium"/>
                <a:ea typeface="Nunito Medium"/>
                <a:cs typeface="Nunito Medium"/>
                <a:sym typeface="Nunito Medium"/>
              </a:rPr>
              <a:t>What are the average salary ranges offered by industry?</a:t>
            </a:r>
            <a:endParaRPr sz="1800">
              <a:solidFill>
                <a:srgbClr val="2E3338"/>
              </a:solidFill>
              <a:latin typeface="Nunito Medium"/>
              <a:ea typeface="Nunito Medium"/>
              <a:cs typeface="Nunito Medium"/>
              <a:sym typeface="Nunito Medium"/>
            </a:endParaRPr>
          </a:p>
          <a:p>
            <a:pPr indent="-342900" lvl="1" marL="914400" rtl="0" algn="l">
              <a:spcBef>
                <a:spcPts val="0"/>
              </a:spcBef>
              <a:spcAft>
                <a:spcPts val="0"/>
              </a:spcAft>
              <a:buClr>
                <a:srgbClr val="2E3338"/>
              </a:buClr>
              <a:buSzPts val="1800"/>
              <a:buFont typeface="Nunito Medium"/>
              <a:buAutoNum type="alphaLcPeriod"/>
            </a:pPr>
            <a:r>
              <a:rPr lang="en" sz="1800">
                <a:solidFill>
                  <a:srgbClr val="2E3338"/>
                </a:solidFill>
                <a:latin typeface="Nunito Medium"/>
                <a:ea typeface="Nunito Medium"/>
                <a:cs typeface="Nunito Medium"/>
                <a:sym typeface="Nunito Medium"/>
              </a:rPr>
              <a:t>Where do fake job listings appear most frequently?</a:t>
            </a:r>
            <a:endParaRPr sz="1800">
              <a:solidFill>
                <a:srgbClr val="2E3338"/>
              </a:solidFill>
              <a:latin typeface="Nunito Medium"/>
              <a:ea typeface="Nunito Medium"/>
              <a:cs typeface="Nunito Medium"/>
              <a:sym typeface="Nunito Medium"/>
            </a:endParaRPr>
          </a:p>
          <a:p>
            <a:pPr indent="-342900" lvl="1" marL="914400" rtl="0" algn="l">
              <a:spcBef>
                <a:spcPts val="0"/>
              </a:spcBef>
              <a:spcAft>
                <a:spcPts val="0"/>
              </a:spcAft>
              <a:buClr>
                <a:srgbClr val="2E3338"/>
              </a:buClr>
              <a:buSzPts val="1800"/>
              <a:buFont typeface="Nunito Medium"/>
              <a:buAutoNum type="alphaLcPeriod"/>
            </a:pPr>
            <a:r>
              <a:rPr lang="en" sz="1800">
                <a:solidFill>
                  <a:srgbClr val="2E3338"/>
                </a:solidFill>
                <a:latin typeface="Nunito Medium"/>
                <a:ea typeface="Nunito Medium"/>
                <a:cs typeface="Nunito Medium"/>
                <a:sym typeface="Nunito Medium"/>
              </a:rPr>
              <a:t>Common word tags used?</a:t>
            </a:r>
            <a:endParaRPr sz="1800">
              <a:solidFill>
                <a:srgbClr val="2E3338"/>
              </a:solidFill>
              <a:latin typeface="Nunito Medium"/>
              <a:ea typeface="Nunito Medium"/>
              <a:cs typeface="Nunito Medium"/>
              <a:sym typeface="Nunito Medium"/>
            </a:endParaRPr>
          </a:p>
          <a:p>
            <a:pPr indent="0" lvl="0" marL="0" rtl="0" algn="l">
              <a:spcBef>
                <a:spcPts val="600"/>
              </a:spcBef>
              <a:spcAft>
                <a:spcPts val="0"/>
              </a:spcAft>
              <a:buNone/>
            </a:pPr>
            <a:r>
              <a:t/>
            </a:r>
            <a:endParaRPr sz="2100">
              <a:solidFill>
                <a:srgbClr val="2E3338"/>
              </a:solidFill>
              <a:latin typeface="Nunito Medium"/>
              <a:ea typeface="Nunito Medium"/>
              <a:cs typeface="Nunito Medium"/>
              <a:sym typeface="Nunito Medium"/>
            </a:endParaRPr>
          </a:p>
          <a:p>
            <a:pPr indent="0" lvl="0" marL="0" rtl="0" algn="l">
              <a:spcBef>
                <a:spcPts val="600"/>
              </a:spcBef>
              <a:spcAft>
                <a:spcPts val="0"/>
              </a:spcAft>
              <a:buNone/>
            </a:pPr>
            <a:r>
              <a:t/>
            </a:r>
            <a:endParaRPr sz="2100">
              <a:solidFill>
                <a:srgbClr val="2E3338"/>
              </a:solidFill>
              <a:latin typeface="Nunito Medium"/>
              <a:ea typeface="Nunito Medium"/>
              <a:cs typeface="Nunito Medium"/>
              <a:sym typeface="Nuni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ctrTitle"/>
          </p:nvPr>
        </p:nvSpPr>
        <p:spPr>
          <a:xfrm>
            <a:off x="1037875" y="2066800"/>
            <a:ext cx="7068300" cy="610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Our findings</a:t>
            </a:r>
            <a:endParaRPr/>
          </a:p>
        </p:txBody>
      </p:sp>
      <p:sp>
        <p:nvSpPr>
          <p:cNvPr id="116" name="Google Shape;116;p16"/>
          <p:cNvSpPr txBox="1"/>
          <p:nvPr>
            <p:ph idx="1" type="subTitle"/>
          </p:nvPr>
        </p:nvSpPr>
        <p:spPr>
          <a:xfrm>
            <a:off x="1102575" y="2774327"/>
            <a:ext cx="7068300" cy="38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solidFill>
                  <a:schemeClr val="lt2"/>
                </a:solidFill>
              </a:rPr>
              <a:t>Let’s dive deeper</a:t>
            </a:r>
            <a:endParaRPr b="1">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62050" y="595775"/>
            <a:ext cx="8019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100"/>
              <a:t>Looking at the employment types in </a:t>
            </a:r>
            <a:r>
              <a:rPr b="1" lang="en" sz="2100"/>
              <a:t>fraudulent</a:t>
            </a:r>
            <a:r>
              <a:rPr b="1" lang="en" sz="2100"/>
              <a:t> job postings</a:t>
            </a:r>
            <a:endParaRPr b="1" sz="2100"/>
          </a:p>
        </p:txBody>
      </p:sp>
      <p:sp>
        <p:nvSpPr>
          <p:cNvPr id="122" name="Google Shape;122;p17"/>
          <p:cNvSpPr txBox="1"/>
          <p:nvPr>
            <p:ph idx="1" type="body"/>
          </p:nvPr>
        </p:nvSpPr>
        <p:spPr>
          <a:xfrm>
            <a:off x="6273950" y="1411625"/>
            <a:ext cx="25575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100"/>
              <a:t>Amongst fake job postings, </a:t>
            </a:r>
            <a:r>
              <a:rPr b="1" lang="en" sz="2100"/>
              <a:t>full-time</a:t>
            </a:r>
            <a:r>
              <a:rPr lang="en" sz="2100"/>
              <a:t> employment were most common, followed by </a:t>
            </a:r>
            <a:r>
              <a:rPr b="1" lang="en" sz="2100"/>
              <a:t>unspecified </a:t>
            </a:r>
            <a:r>
              <a:rPr lang="en" sz="2100"/>
              <a:t>employment.</a:t>
            </a:r>
            <a:endParaRPr sz="2100"/>
          </a:p>
        </p:txBody>
      </p:sp>
      <p:pic>
        <p:nvPicPr>
          <p:cNvPr id="123" name="Google Shape;123;p17"/>
          <p:cNvPicPr preferRelativeResize="0"/>
          <p:nvPr/>
        </p:nvPicPr>
        <p:blipFill rotWithShape="1">
          <a:blip r:embed="rId3">
            <a:alphaModFix/>
          </a:blip>
          <a:srcRect b="32373" l="836" r="25177" t="0"/>
          <a:stretch/>
        </p:blipFill>
        <p:spPr>
          <a:xfrm>
            <a:off x="557425" y="1267975"/>
            <a:ext cx="5419776" cy="309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43300" y="468575"/>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700"/>
              <a:t>Fake Jobs in different industries</a:t>
            </a:r>
            <a:endParaRPr b="1" sz="2700"/>
          </a:p>
        </p:txBody>
      </p:sp>
      <p:sp>
        <p:nvSpPr>
          <p:cNvPr id="129" name="Google Shape;129;p18"/>
          <p:cNvSpPr txBox="1"/>
          <p:nvPr>
            <p:ph idx="1" type="body"/>
          </p:nvPr>
        </p:nvSpPr>
        <p:spPr>
          <a:xfrm>
            <a:off x="5369575" y="1070250"/>
            <a:ext cx="3235800" cy="3003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100"/>
              <a:t>Many </a:t>
            </a:r>
            <a:r>
              <a:rPr lang="en" sz="2100"/>
              <a:t>fraudulent</a:t>
            </a:r>
            <a:r>
              <a:rPr lang="en" sz="2100"/>
              <a:t> job postings were </a:t>
            </a:r>
            <a:r>
              <a:rPr b="1" lang="en" sz="2100"/>
              <a:t>unspecified</a:t>
            </a:r>
            <a:r>
              <a:rPr lang="en" sz="2100"/>
              <a:t>, however there was a large portion of job listings that was listed under </a:t>
            </a:r>
            <a:r>
              <a:rPr b="1" lang="en" sz="2100"/>
              <a:t>oil and</a:t>
            </a:r>
            <a:r>
              <a:rPr lang="en" sz="2100"/>
              <a:t> </a:t>
            </a:r>
            <a:r>
              <a:rPr b="1" lang="en" sz="2100"/>
              <a:t>energy</a:t>
            </a:r>
            <a:endParaRPr b="1" sz="2100"/>
          </a:p>
          <a:p>
            <a:pPr indent="0" lvl="0" marL="0" rtl="0" algn="l">
              <a:spcBef>
                <a:spcPts val="600"/>
              </a:spcBef>
              <a:spcAft>
                <a:spcPts val="0"/>
              </a:spcAft>
              <a:buNone/>
            </a:pPr>
            <a:r>
              <a:t/>
            </a:r>
            <a:endParaRPr b="1" sz="1800"/>
          </a:p>
          <a:p>
            <a:pPr indent="0" lvl="0" marL="0" rtl="0" algn="l">
              <a:spcBef>
                <a:spcPts val="600"/>
              </a:spcBef>
              <a:spcAft>
                <a:spcPts val="0"/>
              </a:spcAft>
              <a:buNone/>
            </a:pPr>
            <a:r>
              <a:rPr lang="en" sz="1400"/>
              <a:t>* interactive graph can be found in the repository</a:t>
            </a:r>
            <a:endParaRPr sz="1400"/>
          </a:p>
        </p:txBody>
      </p:sp>
      <p:pic>
        <p:nvPicPr>
          <p:cNvPr id="130" name="Google Shape;130;p18"/>
          <p:cNvPicPr preferRelativeResize="0"/>
          <p:nvPr/>
        </p:nvPicPr>
        <p:blipFill>
          <a:blip r:embed="rId3">
            <a:alphaModFix/>
          </a:blip>
          <a:stretch>
            <a:fillRect/>
          </a:stretch>
        </p:blipFill>
        <p:spPr>
          <a:xfrm>
            <a:off x="220000" y="1002025"/>
            <a:ext cx="4994126" cy="335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539575" y="454500"/>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600"/>
              <a:t>Required experience vs required education</a:t>
            </a:r>
            <a:endParaRPr b="1" sz="2600"/>
          </a:p>
        </p:txBody>
      </p:sp>
      <p:sp>
        <p:nvSpPr>
          <p:cNvPr id="136" name="Google Shape;136;p19"/>
          <p:cNvSpPr txBox="1"/>
          <p:nvPr>
            <p:ph idx="1" type="body"/>
          </p:nvPr>
        </p:nvSpPr>
        <p:spPr>
          <a:xfrm>
            <a:off x="5807650" y="1309150"/>
            <a:ext cx="28401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700"/>
              <a:t>Amongst fraudulent job postings, many </a:t>
            </a:r>
            <a:r>
              <a:rPr b="1" lang="en" sz="1700"/>
              <a:t>didn’t require experience, nor any education</a:t>
            </a:r>
            <a:r>
              <a:rPr lang="en" sz="1700"/>
              <a:t>. However for those that did, they required at least </a:t>
            </a:r>
            <a:r>
              <a:rPr b="1" lang="en" sz="1700"/>
              <a:t>a high school diploma</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*interactive graph can be found in the repository</a:t>
            </a:r>
            <a:endParaRPr sz="1400"/>
          </a:p>
        </p:txBody>
      </p:sp>
      <p:pic>
        <p:nvPicPr>
          <p:cNvPr id="137" name="Google Shape;137;p19"/>
          <p:cNvPicPr preferRelativeResize="0"/>
          <p:nvPr/>
        </p:nvPicPr>
        <p:blipFill>
          <a:blip r:embed="rId3">
            <a:alphaModFix/>
          </a:blip>
          <a:stretch>
            <a:fillRect/>
          </a:stretch>
        </p:blipFill>
        <p:spPr>
          <a:xfrm>
            <a:off x="539575" y="1059800"/>
            <a:ext cx="4479274" cy="3966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515050" y="511000"/>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600"/>
              <a:t>Salary range vs industry  </a:t>
            </a:r>
            <a:endParaRPr b="1" sz="2600"/>
          </a:p>
        </p:txBody>
      </p:sp>
      <p:sp>
        <p:nvSpPr>
          <p:cNvPr id="143" name="Google Shape;143;p20"/>
          <p:cNvSpPr txBox="1"/>
          <p:nvPr>
            <p:ph idx="1" type="body"/>
          </p:nvPr>
        </p:nvSpPr>
        <p:spPr>
          <a:xfrm>
            <a:off x="5426100" y="1353950"/>
            <a:ext cx="30522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800"/>
          </a:p>
          <a:p>
            <a:pPr indent="0" lvl="0" marL="0" rtl="0" algn="l">
              <a:spcBef>
                <a:spcPts val="600"/>
              </a:spcBef>
              <a:spcAft>
                <a:spcPts val="0"/>
              </a:spcAft>
              <a:buNone/>
            </a:pPr>
            <a:r>
              <a:rPr lang="en" sz="1800"/>
              <a:t>The </a:t>
            </a:r>
            <a:r>
              <a:rPr b="1" lang="en" sz="1800"/>
              <a:t>human resources department</a:t>
            </a:r>
            <a:r>
              <a:rPr lang="en" sz="1800"/>
              <a:t>, had the highest average salary ranging from $60K - $90K</a:t>
            </a:r>
            <a:endParaRPr sz="1800"/>
          </a:p>
          <a:p>
            <a:pPr indent="0" lvl="0" marL="0" rtl="0" algn="l">
              <a:spcBef>
                <a:spcPts val="600"/>
              </a:spcBef>
              <a:spcAft>
                <a:spcPts val="0"/>
              </a:spcAft>
              <a:buNone/>
            </a:pPr>
            <a:r>
              <a:t/>
            </a:r>
            <a:endParaRPr/>
          </a:p>
          <a:p>
            <a:pPr indent="0" lvl="0" marL="0" rtl="0" algn="l">
              <a:spcBef>
                <a:spcPts val="600"/>
              </a:spcBef>
              <a:spcAft>
                <a:spcPts val="0"/>
              </a:spcAft>
              <a:buNone/>
            </a:pPr>
            <a:r>
              <a:rPr lang="en" sz="1400"/>
              <a:t>*interactive map can be found on the repository</a:t>
            </a:r>
            <a:endParaRPr sz="1400"/>
          </a:p>
        </p:txBody>
      </p:sp>
      <p:pic>
        <p:nvPicPr>
          <p:cNvPr id="144" name="Google Shape;144;p20"/>
          <p:cNvPicPr preferRelativeResize="0"/>
          <p:nvPr/>
        </p:nvPicPr>
        <p:blipFill>
          <a:blip r:embed="rId3">
            <a:alphaModFix/>
          </a:blip>
          <a:stretch>
            <a:fillRect/>
          </a:stretch>
        </p:blipFill>
        <p:spPr>
          <a:xfrm>
            <a:off x="515050" y="1146675"/>
            <a:ext cx="4737674" cy="3431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580200" y="609900"/>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700"/>
              <a:t>Fraudulent</a:t>
            </a:r>
            <a:r>
              <a:rPr b="1" lang="en" sz="2700"/>
              <a:t> job postings around the world</a:t>
            </a:r>
            <a:endParaRPr b="1" sz="2700"/>
          </a:p>
        </p:txBody>
      </p:sp>
      <p:pic>
        <p:nvPicPr>
          <p:cNvPr id="150" name="Google Shape;150;p21"/>
          <p:cNvPicPr preferRelativeResize="0"/>
          <p:nvPr/>
        </p:nvPicPr>
        <p:blipFill>
          <a:blip r:embed="rId3">
            <a:alphaModFix/>
          </a:blip>
          <a:stretch>
            <a:fillRect/>
          </a:stretch>
        </p:blipFill>
        <p:spPr>
          <a:xfrm>
            <a:off x="500925" y="1369100"/>
            <a:ext cx="3808874" cy="2155425"/>
          </a:xfrm>
          <a:prstGeom prst="rect">
            <a:avLst/>
          </a:prstGeom>
          <a:noFill/>
          <a:ln>
            <a:noFill/>
          </a:ln>
        </p:spPr>
      </p:pic>
      <p:pic>
        <p:nvPicPr>
          <p:cNvPr id="151" name="Google Shape;151;p21"/>
          <p:cNvPicPr preferRelativeResize="0"/>
          <p:nvPr/>
        </p:nvPicPr>
        <p:blipFill>
          <a:blip r:embed="rId4">
            <a:alphaModFix/>
          </a:blip>
          <a:stretch>
            <a:fillRect/>
          </a:stretch>
        </p:blipFill>
        <p:spPr>
          <a:xfrm>
            <a:off x="4572000" y="1497699"/>
            <a:ext cx="3808875" cy="1995713"/>
          </a:xfrm>
          <a:prstGeom prst="rect">
            <a:avLst/>
          </a:prstGeom>
          <a:noFill/>
          <a:ln>
            <a:noFill/>
          </a:ln>
        </p:spPr>
      </p:pic>
      <p:sp>
        <p:nvSpPr>
          <p:cNvPr id="152" name="Google Shape;152;p21"/>
          <p:cNvSpPr txBox="1"/>
          <p:nvPr/>
        </p:nvSpPr>
        <p:spPr>
          <a:xfrm>
            <a:off x="687700" y="3839725"/>
            <a:ext cx="788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nter"/>
                <a:ea typeface="Inter"/>
                <a:cs typeface="Inter"/>
                <a:sym typeface="Inter"/>
              </a:rPr>
              <a:t>This map shows all the fake jobs in our dataset on a world map. It appears that most of the fake jobs are clustered in the United States. When we click on individual jobs, we are able to view all of the details of the job posting.</a:t>
            </a:r>
            <a:endParaRPr>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