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82" r:id="rId2"/>
    <p:sldId id="283" r:id="rId3"/>
    <p:sldId id="289" r:id="rId4"/>
    <p:sldId id="294" r:id="rId5"/>
    <p:sldId id="284" r:id="rId6"/>
    <p:sldId id="288" r:id="rId7"/>
    <p:sldId id="287" r:id="rId8"/>
    <p:sldId id="293" r:id="rId9"/>
    <p:sldId id="292" r:id="rId10"/>
    <p:sldId id="286" r:id="rId11"/>
    <p:sldId id="291" r:id="rId12"/>
    <p:sldId id="290" r:id="rId13"/>
    <p:sldId id="295" r:id="rId14"/>
  </p:sldIdLst>
  <p:sldSz cx="13004800" cy="9753600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Cambria Math" panose="02040503050406030204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228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457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685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9144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11430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2743200" marR="0" lvl="6" indent="1371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200400" marR="0" lvl="7" indent="1600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3657600" marR="0" lvl="8" indent="1828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Protein Classification Problem – For any given protein determine its function by analysing its coding sequence; Proteins group into families according to their function, and we have 55 different functions – We developed and trained classifiers to detect proteins of each family: So 1 per family; in fact its 2 because we want to compare incremental and non-incremental approaches</a:t>
            </a:r>
          </a:p>
        </p:txBody>
      </p:sp>
    </p:spTree>
    <p:extLst>
      <p:ext uri="{BB962C8B-B14F-4D97-AF65-F5344CB8AC3E}">
        <p14:creationId xmlns:p14="http://schemas.microsoft.com/office/powerpoint/2010/main" val="336378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Initial Pre-processing to generate train and test datasets for each family; extract information from the provided files…</a:t>
            </a:r>
          </a:p>
          <a:p>
            <a:r>
              <a:rPr lang="en-GB" noProof="0" dirty="0"/>
              <a:t>Data Representation –&gt; Segmentation (to be detailed) ; 2 types of classifiers to be compared…</a:t>
            </a:r>
          </a:p>
        </p:txBody>
      </p:sp>
    </p:spTree>
    <p:extLst>
      <p:ext uri="{BB962C8B-B14F-4D97-AF65-F5344CB8AC3E}">
        <p14:creationId xmlns:p14="http://schemas.microsoft.com/office/powerpoint/2010/main" val="342266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5668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Best AUC – Hard-limit margin (Penalises a lot misclassifications)</a:t>
            </a:r>
          </a:p>
        </p:txBody>
      </p:sp>
    </p:spTree>
    <p:extLst>
      <p:ext uri="{BB962C8B-B14F-4D97-AF65-F5344CB8AC3E}">
        <p14:creationId xmlns:p14="http://schemas.microsoft.com/office/powerpoint/2010/main" val="237762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Best</a:t>
            </a:r>
            <a:r>
              <a:rPr lang="pt-PT" dirty="0"/>
              <a:t> AUC –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hard-</a:t>
            </a:r>
            <a:r>
              <a:rPr lang="pt-PT" dirty="0" err="1"/>
              <a:t>limit</a:t>
            </a:r>
            <a:r>
              <a:rPr lang="pt-PT" dirty="0"/>
              <a:t> (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least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considerably</a:t>
            </a:r>
            <a:r>
              <a:rPr lang="pt-PT" dirty="0"/>
              <a:t> more hard-</a:t>
            </a:r>
            <a:r>
              <a:rPr lang="pt-PT" dirty="0" err="1"/>
              <a:t>limit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090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No overfit in LASVM – Can be explained by LASVM’s incremental training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63526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Parameter fine tuning – More exhaustive search of the parameter space</a:t>
            </a:r>
          </a:p>
          <a:p>
            <a:r>
              <a:rPr lang="en-GB" noProof="0" dirty="0"/>
              <a:t>Missing data – Statistical and other predictive approaches to produce estimations for missing nucleotides in protein sequences</a:t>
            </a:r>
          </a:p>
        </p:txBody>
      </p:sp>
    </p:spTree>
    <p:extLst>
      <p:ext uri="{BB962C8B-B14F-4D97-AF65-F5344CB8AC3E}">
        <p14:creationId xmlns:p14="http://schemas.microsoft.com/office/powerpoint/2010/main" val="385134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13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- centr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- vertical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55600" y="48895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- top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alíneas e fot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58927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31800" marR="0" lvl="0" indent="-233934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63600" marR="0" lvl="1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95400" marR="0" lvl="2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27200" marR="0" lvl="3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159000" marR="0" lvl="4" indent="-233933" algn="l" rtl="0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rca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- 3 acim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çã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grafi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 branc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24200" marR="0" lvl="5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644900" marR="0" lvl="6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165600" marR="0" lvl="7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686300" marR="0" lvl="8" indent="-281178" algn="l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457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685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9144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11430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13716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6002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6"/>
          <p:cNvSpPr txBox="1">
            <a:spLocks/>
          </p:cNvSpPr>
          <p:nvPr/>
        </p:nvSpPr>
        <p:spPr>
          <a:xfrm>
            <a:off x="355600" y="2073728"/>
            <a:ext cx="12293599" cy="2955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5400" dirty="0">
                <a:latin typeface="Gill Sans" panose="020B0604020202020204" charset="0"/>
              </a:rPr>
              <a:t>Protein Classification</a:t>
            </a:r>
          </a:p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endParaRPr lang="en-US" sz="3000" dirty="0">
              <a:latin typeface="Gill Sans" panose="020B0604020202020204" charset="0"/>
            </a:endParaRPr>
          </a:p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endParaRPr lang="en-US" sz="3000" dirty="0">
              <a:latin typeface="Gill Sans" panose="020B0604020202020204" charset="0"/>
            </a:endParaRPr>
          </a:p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3200" dirty="0">
                <a:latin typeface="Gill Sans" panose="020B0604020202020204" charset="0"/>
              </a:rPr>
              <a:t>Real Time Learning in Intelligent Systems</a:t>
            </a:r>
          </a:p>
          <a:p>
            <a:pPr algn="ctr">
              <a:buClr>
                <a:srgbClr val="000000"/>
              </a:buClr>
              <a:buSzPct val="25000"/>
              <a:buFont typeface="Gill Sans"/>
              <a:buNone/>
            </a:pPr>
            <a:endParaRPr lang="en-US" sz="3700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ctr">
              <a:buClr>
                <a:srgbClr val="000000"/>
              </a:buClr>
              <a:buSzPct val="25000"/>
              <a:buFont typeface="Gill Sans"/>
              <a:buNone/>
            </a:pPr>
            <a:endParaRPr lang="en-US" sz="2600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ctr">
              <a:buClr>
                <a:srgbClr val="535353"/>
              </a:buClr>
              <a:buSzPct val="25000"/>
              <a:buFont typeface="Gill Sans"/>
              <a:buNone/>
            </a:pPr>
            <a:endParaRPr lang="en-US" dirty="0"/>
          </a:p>
          <a:p>
            <a:pPr algn="ctr">
              <a:buClr>
                <a:srgbClr val="000000"/>
              </a:buClr>
              <a:buSzPct val="25000"/>
              <a:buFont typeface="Gill Sans"/>
              <a:buNone/>
            </a:pPr>
            <a:endParaRPr lang="en-US" sz="3700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Shape 37"/>
          <p:cNvSpPr/>
          <p:nvPr/>
        </p:nvSpPr>
        <p:spPr>
          <a:xfrm>
            <a:off x="355600" y="6678910"/>
            <a:ext cx="12293599" cy="884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</a:t>
            </a:r>
          </a:p>
        </p:txBody>
      </p:sp>
      <p:pic>
        <p:nvPicPr>
          <p:cNvPr id="5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000" y="7982342"/>
            <a:ext cx="2082800" cy="900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27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LASVM - Results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Average AUC of 0.81 in test dataset</a:t>
            </a:r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Best AUC = 0.99 in families “b.29.1._b.29.1.11.” (C = 32 ;</a:t>
            </a:r>
            <a:r>
              <a:rPr lang="el-GR" dirty="0"/>
              <a:t> γ</a:t>
            </a:r>
            <a:r>
              <a:rPr lang="pt-PT" dirty="0"/>
              <a:t> = 1.22e-04</a:t>
            </a:r>
            <a:r>
              <a:rPr lang="en-GB" dirty="0"/>
              <a:t>); “b.29.1._b.29.1.2.” (C = 4 ; </a:t>
            </a:r>
            <a:r>
              <a:rPr lang="el-GR" dirty="0"/>
              <a:t>γ</a:t>
            </a:r>
            <a:r>
              <a:rPr lang="pt-PT" dirty="0"/>
              <a:t> = 9.7e-04); </a:t>
            </a:r>
            <a:r>
              <a:rPr lang="en-GB" dirty="0"/>
              <a:t>and “c.67.1._c.67.1.4.” (C = 512 ; </a:t>
            </a:r>
            <a:r>
              <a:rPr lang="el-GR" dirty="0"/>
              <a:t>γ</a:t>
            </a:r>
            <a:r>
              <a:rPr lang="pt-PT" dirty="0"/>
              <a:t> = 2.44e-04)</a:t>
            </a:r>
            <a:endParaRPr lang="en-GB" dirty="0"/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Does not appear to suffer from overfitting</a:t>
            </a:r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Families where no classifier could be learned (Train AUC = Test AUC around 0.5)</a:t>
            </a:r>
            <a:endParaRPr lang="pt-PT" dirty="0"/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0384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Conclusions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LASVM produce better results than SVM and does not appear to suffer from overfitting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Best results in test dataset do not correspond to high performances in the training dataset (AUC = 0.7-0.8)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Average results lower than SCOP40 benchmark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1220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Future Work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Extend parameter fine tuning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Missing data imputation techniques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More powerful representation techniques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Other machine learning techniques, such as neural networks or random forests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5821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6521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Questions?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</a:p>
        </p:txBody>
      </p:sp>
      <p:pic>
        <p:nvPicPr>
          <p:cNvPr id="10" name="pasted-image-small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1410" y="1564932"/>
            <a:ext cx="4201980" cy="7327080"/>
          </a:xfrm>
          <a:prstGeom prst="rect">
            <a:avLst/>
          </a:prstGeom>
          <a:ln w="12700">
            <a:miter lim="400000"/>
          </a:ln>
          <a:effectLst>
            <a:outerShdw blurRad="190500" dist="254000" dir="5400000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32608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Objectives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Protein function identification from genetic sequence</a:t>
            </a:r>
          </a:p>
          <a:p>
            <a:pPr marL="4195762" lvl="5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sz="3800" dirty="0"/>
              <a:t>55 families – 2 classifiers per family</a:t>
            </a:r>
          </a:p>
          <a:p>
            <a:pPr marL="1071563" marR="0" lvl="0" indent="-537845" algn="just" rtl="0">
              <a:lnSpc>
                <a:spcPct val="100000"/>
              </a:lnSpc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Incremental vs Non-Incremental Approaches</a:t>
            </a:r>
          </a:p>
          <a:p>
            <a:pPr marL="4195763" lvl="5" indent="-537845" algn="just"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sz="3800" dirty="0"/>
              <a:t>LASVM vs SVM</a:t>
            </a:r>
          </a:p>
          <a:p>
            <a:pPr marL="1071563" lvl="4" indent="-537845" algn="just">
              <a:spcBef>
                <a:spcPts val="3700"/>
              </a:spcBef>
              <a:buSzPct val="98026"/>
              <a:buFont typeface="Arial"/>
              <a:buChar char="•"/>
            </a:pPr>
            <a:r>
              <a:rPr lang="en-GB" dirty="0"/>
              <a:t>SCOP40_Minidatabse</a:t>
            </a:r>
          </a:p>
          <a:p>
            <a:pPr marL="4195763" lvl="5" indent="-537845" algn="just">
              <a:spcBef>
                <a:spcPts val="3700"/>
              </a:spcBef>
              <a:buSzPct val="98026"/>
              <a:buFont typeface="Arial"/>
              <a:buChar char="•"/>
            </a:pPr>
            <a:endParaRPr lang="en-GB" sz="3800" dirty="0"/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19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Methodology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+mj-lt"/>
              <a:buAutoNum type="arabicPeriod"/>
            </a:pPr>
            <a:r>
              <a:rPr lang="en-GB" dirty="0"/>
              <a:t>Pre-processing</a:t>
            </a:r>
          </a:p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+mj-lt"/>
              <a:buAutoNum type="arabicPeriod"/>
            </a:pPr>
            <a:r>
              <a:rPr lang="en-GB" dirty="0"/>
              <a:t>Data Representation</a:t>
            </a:r>
          </a:p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+mj-lt"/>
              <a:buAutoNum type="arabicPeriod"/>
            </a:pPr>
            <a:r>
              <a:rPr lang="en-GB" dirty="0"/>
              <a:t>Classifier Training</a:t>
            </a:r>
          </a:p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+mj-lt"/>
              <a:buAutoNum type="arabicPeriod"/>
            </a:pPr>
            <a:r>
              <a:rPr lang="en-GB" dirty="0"/>
              <a:t>Results Assessment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64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Pre-Processing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6350" marR="0" lvl="0" indent="-742950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 panose="020B0604020202020204" pitchFamily="34" charset="0"/>
              <a:buChar char="•"/>
            </a:pPr>
            <a:r>
              <a:rPr lang="en-GB" dirty="0"/>
              <a:t>SCOP40mini.fasta</a:t>
            </a:r>
          </a:p>
          <a:p>
            <a:pPr marL="4195762" lvl="5" indent="-538162" algn="just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sz="3600" dirty="0"/>
              <a:t>Genetic coding sequences for several protein sequences</a:t>
            </a:r>
          </a:p>
          <a:p>
            <a:pPr marL="1276350" lvl="0" indent="-742950" algn="just">
              <a:spcBef>
                <a:spcPts val="3700"/>
              </a:spcBef>
              <a:buSzPct val="98157"/>
              <a:buFont typeface="Arial" panose="020B0604020202020204" pitchFamily="34" charset="0"/>
              <a:buChar char="•"/>
            </a:pPr>
            <a:r>
              <a:rPr lang="en-GB" dirty="0"/>
              <a:t>SCOP40mini_sequence_minidatabase_19.cast</a:t>
            </a:r>
          </a:p>
          <a:p>
            <a:pPr marL="4195762" lvl="5" indent="-538162" algn="just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sz="3600" dirty="0"/>
              <a:t>Map between sequences to be used in training and testing for each family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72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Data Representation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120899"/>
            <a:ext cx="12293599" cy="37895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6350" lvl="0" indent="-742950" algn="just">
              <a:spcBef>
                <a:spcPts val="3700"/>
              </a:spcBef>
              <a:buSzPct val="98157"/>
              <a:buFont typeface="Arial" panose="020B0604020202020204" pitchFamily="34" charset="0"/>
              <a:buChar char="•"/>
            </a:pPr>
            <a:r>
              <a:rPr lang="en-GB" b="1" dirty="0"/>
              <a:t>Segmentation</a:t>
            </a:r>
          </a:p>
          <a:p>
            <a:pPr marL="4195762" lvl="5" indent="-538162" algn="just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sz="3600" dirty="0"/>
              <a:t>Count number of occurrences of each nucleotide</a:t>
            </a:r>
          </a:p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Exclude “x” nucleotides – Missing Data</a:t>
            </a:r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16" y="5688074"/>
            <a:ext cx="9612921" cy="301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600" y="2637734"/>
                <a:ext cx="12293599" cy="6135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1071562" marR="0" lvl="0" indent="-538162" algn="just" rtl="0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dirty="0"/>
                  <a:t>Radial Basis Kernel for high-dimensional mapping</a:t>
                </a:r>
              </a:p>
              <a:p>
                <a:pPr marL="4195762" lvl="5" indent="-538162" algn="just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3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pt-PT" sz="3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nor/>
                      </m:rPr>
                      <a:rPr lang="pt-PT" sz="3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sz="3800" dirty="0"/>
                      <m:t>γ</m:t>
                    </m:r>
                    <m:r>
                      <a:rPr lang="pt-PT" sz="3800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sz="3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t-PT" sz="3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PT" sz="3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3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sz="3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PT" sz="3800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pt-PT" sz="3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PT" sz="3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pt-PT" sz="3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3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800" dirty="0"/>
              </a:p>
              <a:p>
                <a:pPr marL="1071562" marR="0" lvl="0" indent="-538162" algn="just" rtl="0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dirty="0"/>
                  <a:t>Misclassification penalty – Cost parameter, C</a:t>
                </a:r>
              </a:p>
              <a:p>
                <a:pPr marL="1071562" lvl="0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dirty="0"/>
                  <a:t>Tune parameters C and </a:t>
                </a:r>
                <a:r>
                  <a:rPr lang="el-GR" dirty="0"/>
                  <a:t>γ</a:t>
                </a:r>
                <a:endParaRPr lang="en-GB" dirty="0"/>
              </a:p>
            </p:txBody>
          </p:sp>
        </mc:Choice>
        <mc:Fallback xmlns="">
          <p:sp>
            <p:nvSpPr>
              <p:cNvPr id="5" name="Shape 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2637734"/>
                <a:ext cx="12293599" cy="6135205"/>
              </a:xfrm>
              <a:prstGeom prst="rect">
                <a:avLst/>
              </a:prstGeom>
              <a:blipFill>
                <a:blip r:embed="rId2"/>
                <a:stretch>
                  <a:fillRect t="-2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3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Support Vector Machines -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1071562" lvl="0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sz="3600" dirty="0"/>
                  <a:t>“A practical guide to support vector classification”, Hsu </a:t>
                </a:r>
                <a:r>
                  <a:rPr lang="en-GB" sz="3600" i="1" dirty="0"/>
                  <a:t>et al.</a:t>
                </a:r>
                <a:r>
                  <a:rPr lang="en-GB" sz="3600" dirty="0"/>
                  <a:t> (2003):</a:t>
                </a:r>
              </a:p>
              <a:p>
                <a:pPr marL="4195762" lvl="5" indent="-538162" algn="just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sz="3600" dirty="0"/>
                  <a:t>Grid-search on exponentially growing sequences of C and </a:t>
                </a:r>
                <a:r>
                  <a:rPr lang="el-GR" sz="3600" dirty="0"/>
                  <a:t>γ</a:t>
                </a:r>
                <a:endParaRPr lang="pt-PT" sz="3600" dirty="0"/>
              </a:p>
              <a:p>
                <a:pPr marL="1071562" lvl="4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pt-PT" sz="3600" dirty="0"/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GB" sz="3600" dirty="0"/>
              </a:p>
              <a:p>
                <a:pPr marL="1071562" lvl="4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l-GR" sz="3600" dirty="0"/>
                  <a:t>γ</a:t>
                </a:r>
                <a:r>
                  <a:rPr lang="pt-PT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Shape 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blipFill>
                <a:blip r:embed="rId2"/>
                <a:stretch>
                  <a:fillRect t="-2227" r="-2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5922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Support Vector Machines - Results</a:t>
            </a:r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71562" marR="0" lvl="0" indent="-538162" algn="just" rtl="0">
              <a:lnSpc>
                <a:spcPct val="100000"/>
              </a:lnSpc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Average AUC of 0.74 in test dataset</a:t>
            </a:r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Best AUC = 0.99 for family “b.29.1._b.29.1.2.” (C = 256 ; </a:t>
            </a:r>
            <a:r>
              <a:rPr lang="el-GR" dirty="0"/>
              <a:t>γ</a:t>
            </a:r>
            <a:r>
              <a:rPr lang="pt-PT" dirty="0"/>
              <a:t> = 3.9e-03)</a:t>
            </a:r>
            <a:endParaRPr lang="en-GB" dirty="0"/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Overfitting in families “c.26.2._c.26.2.1.” and “c.47.1._c.47.1.10.” (Train AUC = 1; Test AUC around 0.5)</a:t>
            </a:r>
          </a:p>
          <a:p>
            <a:pPr marL="1071562" lvl="0" indent="-538162" algn="just">
              <a:spcBef>
                <a:spcPts val="3700"/>
              </a:spcBef>
              <a:buSzPct val="98157"/>
              <a:buFont typeface="Arial"/>
              <a:buChar char="•"/>
            </a:pPr>
            <a:r>
              <a:rPr lang="en-GB" dirty="0"/>
              <a:t>Families where no classifier could be learned (Train AUC = Test AUC around 0.5)</a:t>
            </a:r>
            <a:endParaRPr lang="pt-PT" dirty="0"/>
          </a:p>
        </p:txBody>
      </p:sp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7798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 txBox="1">
            <a:spLocks noGrp="1"/>
          </p:cNvSpPr>
          <p:nvPr>
            <p:ph type="title"/>
          </p:nvPr>
        </p:nvSpPr>
        <p:spPr>
          <a:xfrm>
            <a:off x="355600" y="150125"/>
            <a:ext cx="12293599" cy="1928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dirty="0"/>
              <a:t>LASVM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1071562" marR="0" lvl="0" indent="-538162" algn="just" rtl="0">
                  <a:lnSpc>
                    <a:spcPct val="100000"/>
                  </a:lnSpc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n-GB" dirty="0"/>
                  <a:t>Online version of SVM featuring a support vector removal step</a:t>
                </a:r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r>
                  <a:rPr lang="en-GB" dirty="0"/>
                  <a:t>Radial Basis Kernel + Misclassification penalty</a:t>
                </a:r>
              </a:p>
              <a:p>
                <a:pPr marL="1071563" indent="-537845" algn="just">
                  <a:spcBef>
                    <a:spcPts val="3700"/>
                  </a:spcBef>
                  <a:buSzPct val="98026"/>
                  <a:buFont typeface="Arial"/>
                  <a:buChar char="•"/>
                </a:pPr>
                <a:r>
                  <a:rPr lang="en-GB" dirty="0"/>
                  <a:t>Tune parameters C and </a:t>
                </a:r>
                <a:r>
                  <a:rPr lang="el-GR" dirty="0"/>
                  <a:t>γ</a:t>
                </a:r>
                <a:r>
                  <a:rPr lang="pt-PT" dirty="0"/>
                  <a:t> similar to SVM case</a:t>
                </a:r>
                <a:endParaRPr lang="en-GB" dirty="0"/>
              </a:p>
              <a:p>
                <a:pPr marL="4195762" lvl="5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pt-PT" sz="3600" dirty="0"/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GB" sz="3600" dirty="0"/>
              </a:p>
              <a:p>
                <a:pPr marL="4195762" lvl="5" indent="-538162" algn="just">
                  <a:spcBef>
                    <a:spcPts val="3700"/>
                  </a:spcBef>
                  <a:buSzPct val="98157"/>
                  <a:buFont typeface="Arial"/>
                  <a:buChar char="•"/>
                </a:pPr>
                <a:r>
                  <a:rPr lang="el-GR" sz="3600" dirty="0"/>
                  <a:t>γ</a:t>
                </a:r>
                <a:r>
                  <a:rPr lang="pt-PT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pt-PT" sz="3600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PT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GB" sz="3600" dirty="0"/>
              </a:p>
              <a:p>
                <a:pPr marL="1071563" marR="0" lvl="0" indent="-537845" algn="just" rtl="0">
                  <a:lnSpc>
                    <a:spcPct val="100000"/>
                  </a:lnSpc>
                  <a:spcBef>
                    <a:spcPts val="3700"/>
                  </a:spcBef>
                  <a:buSzPct val="98026"/>
                  <a:buFont typeface="Arial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5" name="Shape 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600" y="2730500"/>
                <a:ext cx="12293599" cy="6299200"/>
              </a:xfrm>
              <a:prstGeom prst="rect">
                <a:avLst/>
              </a:prstGeom>
              <a:blipFill>
                <a:blip r:embed="rId2"/>
                <a:stretch>
                  <a:fillRect t="-2323" r="-23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00" y="8579242"/>
            <a:ext cx="2082800" cy="90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7"/>
          <p:cNvSpPr txBox="1"/>
          <p:nvPr/>
        </p:nvSpPr>
        <p:spPr>
          <a:xfrm>
            <a:off x="3874426" y="9131350"/>
            <a:ext cx="5623800" cy="37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Joaquim Leitão – R</a:t>
            </a: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eal Time Learning in Intelligent Systems</a:t>
            </a:r>
          </a:p>
        </p:txBody>
      </p:sp>
      <p:sp>
        <p:nvSpPr>
          <p:cNvPr id="8" name="Shape 46"/>
          <p:cNvSpPr txBox="1"/>
          <p:nvPr/>
        </p:nvSpPr>
        <p:spPr>
          <a:xfrm>
            <a:off x="355600" y="9131343"/>
            <a:ext cx="600892" cy="3795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GB" sz="1800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endParaRPr lang="en-GB" sz="1800" b="0" i="0" u="none" strike="noStrike" cap="none" dirty="0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21614257"/>
      </p:ext>
    </p:extLst>
  </p:cSld>
  <p:clrMapOvr>
    <a:masterClrMapping/>
  </p:clrMapOvr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751</Words>
  <Application>Microsoft Office PowerPoint</Application>
  <PresentationFormat>Personalizados</PresentationFormat>
  <Paragraphs>95</Paragraphs>
  <Slides>13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Gill Sans</vt:lpstr>
      <vt:lpstr>Avenir</vt:lpstr>
      <vt:lpstr>Arial</vt:lpstr>
      <vt:lpstr>Cambria Math</vt:lpstr>
      <vt:lpstr>Showroom</vt:lpstr>
      <vt:lpstr>Apresentação do PowerPoint</vt:lpstr>
      <vt:lpstr>Objectives</vt:lpstr>
      <vt:lpstr>Methodology</vt:lpstr>
      <vt:lpstr>Pre-Processing</vt:lpstr>
      <vt:lpstr>Data Representation</vt:lpstr>
      <vt:lpstr>Support Vector Machines</vt:lpstr>
      <vt:lpstr>Support Vector Machines - Tuning</vt:lpstr>
      <vt:lpstr>Support Vector Machines - Results</vt:lpstr>
      <vt:lpstr>LASVM</vt:lpstr>
      <vt:lpstr>LASVM - Results</vt:lpstr>
      <vt:lpstr>Conclusions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jpleitao</dc:creator>
  <cp:lastModifiedBy>Joaquim Leitão</cp:lastModifiedBy>
  <cp:revision>29</cp:revision>
  <dcterms:modified xsi:type="dcterms:W3CDTF">2017-05-16T14:26:51Z</dcterms:modified>
</cp:coreProperties>
</file>