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753600" cx="130048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228600" lvl="1" marL="4572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457200" lvl="2" marL="9144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685800" lvl="3" marL="13716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914400" lvl="4" marL="18288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1143000" lvl="5" marL="22860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1371600" lvl="6" marL="27432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1600200" lvl="7" marL="32004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1828800" lvl="8" marL="36576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GB" sz="1200"/>
              <a:t>Resultados validação offline diferem dos da validação online… Existem diferenças nas condições iniciais… Pode ser problema da forma como estou a utilizar a toolbox…</a:t>
            </a: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GB" sz="1200"/>
              <a:t>Fazendo estimação e validação em batch os resultados aproximam-se dos obtidos em tempo-real, o que sugere que pode ser ou algum erro na utilização que dei à toolbox, eventualmente podem ser necessários efectuar outros passos para processar um input por um modelo treinado de forma recursiva (e que são diferentes dos utilizados num modelo treinado em batch)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GB" sz="1200"/>
              <a:t>recursiveARX para criar o estimador e função step para “Update model parameter estimates using recursive estimation algorithms and real-time data”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GB" sz="1200"/>
              <a:t>Estimar model order - Usámos dados de estimação e validação e escolhemos a que deu melhor fit nos dados de validação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ítulo e Sub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1178" lvl="5" marL="31242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1178" lvl="6" marL="36449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1178" lvl="7" marL="41656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1178" lvl="8" marL="46863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tografi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 branc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1178" lvl="5" marL="31242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1178" lvl="6" marL="36449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1178" lvl="7" marL="41656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1178" lvl="8" marL="46863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- centr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to - vertica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55600" y="10160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55600" y="48895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1178" lvl="5" marL="31242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1178" lvl="6" marL="36449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1178" lvl="7" marL="41656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1178" lvl="8" marL="46863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- top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, alíneas e fo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5600" y="2730500"/>
            <a:ext cx="58927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1178" lvl="5" marL="31242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1178" lvl="6" marL="36449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1178" lvl="7" marL="41656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1178" lvl="8" marL="46863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rca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1178" lvl="5" marL="31242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1178" lvl="6" marL="36449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1178" lvl="7" marL="41656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1178" lvl="8" marL="46863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to - 3 acima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çã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1178" lvl="5" marL="31242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1178" lvl="6" marL="36449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1178" lvl="7" marL="41656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1178" lvl="8" marL="46863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72367" y="9358206"/>
            <a:ext cx="47874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7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NoSQL Databases: A Software Engineering Perspective</a:t>
            </a: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23486" y="8929589"/>
            <a:ext cx="749301" cy="762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11.png"/><Relationship Id="rId5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10.png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355600" y="2073728"/>
            <a:ext cx="12293599" cy="2955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3700"/>
              <a:t>ARX &amp; ARMAX Parameter Estimation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3000"/>
              <a:t>Real Time Learning in Intelligent Systems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t/>
            </a:r>
            <a:endParaRPr b="0" i="0" sz="37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Gill Sans"/>
              <a:buNone/>
            </a:pPr>
            <a:r>
              <a:t/>
            </a:r>
            <a:endParaRPr b="0" i="0" sz="37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5600" y="6678910"/>
            <a:ext cx="12293599" cy="884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3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0" y="7982342"/>
            <a:ext cx="2082800" cy="900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55600" y="232012"/>
            <a:ext cx="12293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GB" sz="5400">
                <a:solidFill>
                  <a:schemeClr val="dk1"/>
                </a:solidFill>
              </a:rPr>
              <a:t>RECURSIVE ARMAX ESTIMATION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55600" y="1316625"/>
            <a:ext cx="119031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5708" lvl="0" marL="107156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400"/>
              <a:t>[na, nb, nc, nk] = [7, 7, 10, 1]</a:t>
            </a:r>
          </a:p>
          <a:p>
            <a:pPr indent="-465708" lvl="0" marL="107156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400"/>
              <a:t>A = [1 -0.6594 -0.7420 -0.0457 0.6375 0.5912 -0.9068 0.1648]</a:t>
            </a:r>
          </a:p>
          <a:p>
            <a:pPr indent="-465708" lvl="0" marL="107156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400"/>
              <a:t>B = [0 0.9032 -0.6362 -0.9096 -0.0934 0.7044 0.7503 -0.8708]</a:t>
            </a:r>
          </a:p>
          <a:p>
            <a:pPr indent="-465708" lvl="0" marL="107156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400"/>
              <a:t>C = [1 0.3564 -0.7181 -0.5632 0.4154 0.7232 -0.1983 -0.1687 0.0836 0.0836 0.0139]</a:t>
            </a:r>
          </a:p>
          <a:p>
            <a:pPr indent="-465708" lvl="0" marL="107156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400"/>
              <a:t>Estimation fit = 68.25%; MSE = 3.2293</a:t>
            </a:r>
          </a:p>
          <a:p>
            <a:pPr indent="-465708" lvl="0" marL="107156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400"/>
              <a:t>Validation fit = 74.12% (step); 64.7406% (compare); MSE = 1.2521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900" cy="9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55600" y="9100565"/>
            <a:ext cx="600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pic>
        <p:nvPicPr>
          <p:cNvPr descr="armax_performance_estimation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00" y="4276300"/>
            <a:ext cx="4839330" cy="396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max_performance_validation.png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298" y="4276298"/>
            <a:ext cx="4839325" cy="392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55600" y="232012"/>
            <a:ext cx="12293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GB" sz="540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5600" y="1316624"/>
            <a:ext cx="11903100" cy="7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03808" lvl="0" marL="1071562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ARX #1, ARX #2 and ARMAX register similar values of fit</a:t>
            </a:r>
          </a:p>
          <a:p>
            <a:pPr indent="-503808" lvl="0" marL="1071562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ARX#1 presents best estimation and validation fit</a:t>
            </a:r>
          </a:p>
          <a:p>
            <a:pPr indent="-503808" lvl="0" marL="1071562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ARMAX lowest MSE in validation</a:t>
            </a:r>
          </a:p>
          <a:p>
            <a:pPr indent="-503808" lvl="0" marL="1071562" rtl="0" algn="just">
              <a:lnSpc>
                <a:spcPct val="90000"/>
              </a:lnSpc>
              <a:spcBef>
                <a:spcPts val="3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</a:rPr>
              <a:t>Fit in estimation and validation could be higher</a:t>
            </a:r>
          </a:p>
          <a:p>
            <a:pPr lvl="5" rtl="0" algn="just">
              <a:lnSpc>
                <a:spcPct val="90000"/>
              </a:lnSpc>
              <a:spcBef>
                <a:spcPts val="3500"/>
              </a:spcBef>
              <a:buClr>
                <a:schemeClr val="dk1"/>
              </a:buClr>
              <a:buSzPct val="100000"/>
            </a:pPr>
            <a:r>
              <a:rPr lang="en-GB" sz="3000">
                <a:solidFill>
                  <a:schemeClr val="dk1"/>
                </a:solidFill>
              </a:rPr>
              <a:t>Need to collect more data?</a:t>
            </a:r>
          </a:p>
          <a:p>
            <a:pPr lvl="5" rtl="0" algn="just">
              <a:lnSpc>
                <a:spcPct val="90000"/>
              </a:lnSpc>
              <a:spcBef>
                <a:spcPts val="3500"/>
              </a:spcBef>
              <a:buClr>
                <a:schemeClr val="dk1"/>
              </a:buClr>
              <a:buSzPct val="100000"/>
            </a:pPr>
            <a:r>
              <a:rPr lang="en-GB" sz="3000">
                <a:solidFill>
                  <a:schemeClr val="dk1"/>
                </a:solidFill>
              </a:rPr>
              <a:t>Low signal/noise ratio (signal and noise very similar)</a:t>
            </a:r>
          </a:p>
          <a:p>
            <a:pPr lvl="0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900" cy="9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55600" y="9100565"/>
            <a:ext cx="600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5400"/>
              <a:t>OBJECTIVES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38162" lvl="0" marL="1071562" marR="0" rtl="0" algn="just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/>
              <a:t>Recursive identification of two linear systems (ARX and ARMAX)</a:t>
            </a:r>
          </a:p>
          <a:p>
            <a:pPr indent="-537845" lvl="0" marL="1071563" marR="0" rtl="0" algn="just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/>
              <a:t>Estimation of Parameters of the models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55600" y="150125"/>
            <a:ext cx="12293599" cy="116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5400">
                <a:solidFill>
                  <a:schemeClr val="dk1"/>
                </a:solidFill>
              </a:rPr>
              <a:t>ARX Model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55600" y="6146900"/>
            <a:ext cx="11917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92125" lvl="0" marL="1071562" rtl="0" algn="just">
              <a:spcBef>
                <a:spcPts val="3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</a:rPr>
              <a:t>Estimate order of the model (na, nb) and delay (nk)</a:t>
            </a:r>
          </a:p>
          <a:p>
            <a:pPr indent="-492125" lvl="0" marL="1071562" rtl="0" algn="just">
              <a:spcBef>
                <a:spcPts val="3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</a:rPr>
              <a:t>Estimate A(q) and B(q) from estimation data</a:t>
            </a:r>
          </a:p>
          <a:p>
            <a:pPr indent="-492125" lvl="0" marL="1071562" rtl="0" algn="just">
              <a:spcBef>
                <a:spcPts val="3700"/>
              </a:spcBef>
              <a:buClr>
                <a:schemeClr val="dk1"/>
              </a:buClr>
              <a:buSzPct val="100000"/>
              <a:buFont typeface="Gill Sans"/>
              <a:buChar char="•"/>
            </a:pPr>
            <a:r>
              <a:rPr lang="en-GB" sz="3000">
                <a:solidFill>
                  <a:schemeClr val="dk1"/>
                </a:solidFill>
              </a:rPr>
              <a:t>2 estimation datasets of the same system</a:t>
            </a:r>
          </a:p>
          <a:p>
            <a:pPr indent="-538162" lvl="0" marL="1071562" marR="0" rtl="0" algn="just">
              <a:lnSpc>
                <a:spcPct val="100000"/>
              </a:lnSpc>
              <a:spcBef>
                <a:spcPts val="3700"/>
              </a:spcBef>
              <a:buClr>
                <a:srgbClr val="000000"/>
              </a:buClr>
              <a:buSzPct val="100675"/>
              <a:buFont typeface="Arial"/>
              <a:buNone/>
            </a:pPr>
            <a:r>
              <a:t/>
            </a:r>
            <a:endParaRPr b="0" i="0" sz="3725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pic>
        <p:nvPicPr>
          <p:cNvPr descr="arx_model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462" y="1314449"/>
            <a:ext cx="8043900" cy="332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3-02 21-51-29.pn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7792" y="4939350"/>
            <a:ext cx="4276725" cy="1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55600" y="204715"/>
            <a:ext cx="12293599" cy="1166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5400"/>
              <a:t>RECURSIVE ARX ESTIMATION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915976" y="9131342"/>
            <a:ext cx="5172846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Research Methods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55600" y="2730500"/>
            <a:ext cx="12293700" cy="6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Dataset division (70% estimation, 30% validation)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Estimate model order from estimation and validation data (</a:t>
            </a:r>
            <a:r>
              <a:rPr i="1" lang="en-GB" sz="3000"/>
              <a:t>selstruct</a:t>
            </a:r>
            <a:r>
              <a:rPr lang="en-GB" sz="3000"/>
              <a:t> + </a:t>
            </a:r>
            <a:r>
              <a:rPr i="1" lang="en-GB" sz="3000"/>
              <a:t>delayest</a:t>
            </a:r>
            <a:r>
              <a:rPr lang="en-GB" sz="3000"/>
              <a:t>)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Disturbance (ek) considered null (most probable value)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Forgetting factor λ = 0.99; </a:t>
            </a:r>
            <a:r>
              <a:rPr i="1" lang="en-GB" sz="3000">
                <a:solidFill>
                  <a:schemeClr val="dk1"/>
                </a:solidFill>
              </a:rPr>
              <a:t>recursiveARX</a:t>
            </a:r>
            <a:r>
              <a:rPr lang="en-GB" sz="3000">
                <a:solidFill>
                  <a:schemeClr val="dk1"/>
                </a:solidFill>
              </a:rPr>
              <a:t> + </a:t>
            </a:r>
            <a:r>
              <a:rPr i="1" lang="en-GB" sz="3000">
                <a:solidFill>
                  <a:schemeClr val="dk1"/>
                </a:solidFill>
              </a:rPr>
              <a:t>step</a:t>
            </a:r>
            <a:r>
              <a:rPr lang="en-GB" sz="3000">
                <a:solidFill>
                  <a:schemeClr val="dk1"/>
                </a:solidFill>
              </a:rPr>
              <a:t> (Estimation)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i="1" lang="en-GB" sz="3000"/>
              <a:t>Step</a:t>
            </a:r>
            <a:r>
              <a:rPr lang="en-GB" sz="3000"/>
              <a:t> + </a:t>
            </a:r>
            <a:r>
              <a:rPr i="1" lang="en-GB" sz="3000"/>
              <a:t>compare </a:t>
            </a:r>
            <a:r>
              <a:rPr lang="en-GB" sz="3000"/>
              <a:t>(Validation)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55600" y="232012"/>
            <a:ext cx="12293599" cy="118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GB" sz="5400">
                <a:solidFill>
                  <a:schemeClr val="dk1"/>
                </a:solidFill>
              </a:rPr>
              <a:t>RECURSIVE ARX ESTIMATION #1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5600" y="1316625"/>
            <a:ext cx="119031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[na, nb, nk] = [4, 5, 1]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A = [1 -1.3101 0.4119 0.0986 -0.0948]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B = [0 0.9960 -1.2982 0.2242 0.1695 -0.0670]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Estimation fit = 70.07%; MSE = 3.4019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Validation fit = 74.96% (step); 45.5</a:t>
            </a:r>
            <a:r>
              <a:rPr lang="en-GB" sz="2600"/>
              <a:t>052</a:t>
            </a:r>
            <a:r>
              <a:rPr lang="en-GB" sz="2600"/>
              <a:t>% (compare); MSE = 1.8455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355600" y="9100565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pic>
        <p:nvPicPr>
          <p:cNvPr descr="arx1_performance_validation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354" y="4809700"/>
            <a:ext cx="4944770" cy="396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x1_performance_estimation.png"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500" y="4855624"/>
            <a:ext cx="4804925" cy="38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55600" y="9100565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55600" y="232012"/>
            <a:ext cx="12293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GB" sz="5400">
                <a:solidFill>
                  <a:schemeClr val="dk1"/>
                </a:solidFill>
              </a:rPr>
              <a:t>RECURSIVE ARX ESTIMATION #2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55600" y="1531575"/>
            <a:ext cx="11903100" cy="2874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[na, nb, nk] = [2, 3, 1]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A = [1 -1.3059 0.4511]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B = [0 0.9686 -1.2622 0.2578]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Estimation fit = 65.70%; MSE = 2.5223</a:t>
            </a:r>
          </a:p>
          <a:p>
            <a:pPr indent="-478408" lvl="0" marL="10715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Validation fit = 69.62% (step); 32.1336% (compare); MSE = 1.8668</a:t>
            </a:r>
          </a:p>
        </p:txBody>
      </p:sp>
      <p:pic>
        <p:nvPicPr>
          <p:cNvPr descr="arx2_performance_estimation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00" y="4558875"/>
            <a:ext cx="4890695" cy="3867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x2_performance_validation.pn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344" y="4558875"/>
            <a:ext cx="4912317" cy="38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900" cy="9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55600" y="9100565"/>
            <a:ext cx="600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55600" y="232012"/>
            <a:ext cx="12293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GB" sz="5400">
                <a:solidFill>
                  <a:schemeClr val="dk1"/>
                </a:solidFill>
              </a:rPr>
              <a:t>RECURSIVE ARX COMPARISON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55600" y="1531574"/>
            <a:ext cx="119031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03808" lvl="0" marL="1071562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ARX #1 validated with ARX #2 validation data</a:t>
            </a:r>
          </a:p>
          <a:p>
            <a:pPr lvl="5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</a:pPr>
            <a:r>
              <a:rPr lang="en-GB" sz="3000"/>
              <a:t>Validation fit = 65.23% (step); 30.7064% (compare)</a:t>
            </a:r>
          </a:p>
          <a:p>
            <a:pPr lvl="5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</a:pPr>
            <a:r>
              <a:rPr lang="en-GB" sz="3000"/>
              <a:t>MSE = 2.4457</a:t>
            </a:r>
          </a:p>
          <a:p>
            <a:pPr indent="-503808" lvl="0" marL="1071562" rtl="0" algn="just">
              <a:lnSpc>
                <a:spcPct val="90000"/>
              </a:lnSpc>
              <a:spcBef>
                <a:spcPts val="3500"/>
              </a:spcBef>
              <a:buSzPct val="100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</a:rPr>
              <a:t>ARX #2 validated with ARX #1 validation data</a:t>
            </a:r>
          </a:p>
          <a:p>
            <a:pPr lvl="5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</a:pPr>
            <a:r>
              <a:rPr lang="en-GB" sz="3000"/>
              <a:t>Validation fit = 65.42% (step); 22.4408% (compare)</a:t>
            </a:r>
          </a:p>
          <a:p>
            <a:pPr lvl="5" marR="0" rtl="0" algn="just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ct val="100000"/>
            </a:pPr>
            <a:r>
              <a:rPr lang="en-GB" sz="3000"/>
              <a:t>MSE = 1.8668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55600" y="232012"/>
            <a:ext cx="12293599" cy="118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5400"/>
              <a:t>ARMAX MODEL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55600" y="2801366"/>
            <a:ext cx="1247370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9525" lvl="0" marL="542925" marR="0" rtl="0" algn="just">
              <a:lnSpc>
                <a:spcPct val="100000"/>
              </a:lnSpc>
              <a:spcBef>
                <a:spcPts val="3500"/>
              </a:spcBef>
              <a:buClr>
                <a:schemeClr val="dk1"/>
              </a:buClr>
              <a:buSzPct val="25000"/>
              <a:buFont typeface="Gill Sans"/>
              <a:buNone/>
            </a:pPr>
            <a:br>
              <a:rPr b="0" i="0" lang="en-GB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55600" y="9100565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pic>
        <p:nvPicPr>
          <p:cNvPr descr="arx_model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462" y="1314449"/>
            <a:ext cx="8043900" cy="3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body"/>
          </p:nvPr>
        </p:nvSpPr>
        <p:spPr>
          <a:xfrm>
            <a:off x="355600" y="6146900"/>
            <a:ext cx="11917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92125" lvl="0" marL="1071562" rtl="0" algn="just">
              <a:spcBef>
                <a:spcPts val="3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</a:rPr>
              <a:t>Estimate order of the model (na, nb, nc) and delay (nk)</a:t>
            </a:r>
          </a:p>
          <a:p>
            <a:pPr indent="-492125" lvl="0" marL="1071562" rtl="0" algn="just">
              <a:spcBef>
                <a:spcPts val="3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</a:rPr>
              <a:t>Estimate A(q), B(q) and C(q) from estimation data</a:t>
            </a:r>
          </a:p>
          <a:p>
            <a:pPr indent="-538162" lvl="0" marL="1071562" marR="0" rtl="0" algn="just">
              <a:lnSpc>
                <a:spcPct val="100000"/>
              </a:lnSpc>
              <a:spcBef>
                <a:spcPts val="3700"/>
              </a:spcBef>
              <a:buClr>
                <a:srgbClr val="000000"/>
              </a:buClr>
              <a:buSzPct val="100675"/>
              <a:buFont typeface="Arial"/>
              <a:buNone/>
            </a:pPr>
            <a:r>
              <a:t/>
            </a:r>
            <a:endParaRPr b="0" i="0" sz="3725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creenshot from 2017-03-02 22-16-01.png"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835" y="4840950"/>
            <a:ext cx="4895216" cy="1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55600" y="2801366"/>
            <a:ext cx="12473699" cy="6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9525" lvl="0" marL="542925" marR="0" rtl="0" algn="just">
              <a:lnSpc>
                <a:spcPct val="100000"/>
              </a:lnSpc>
              <a:spcBef>
                <a:spcPts val="3500"/>
              </a:spcBef>
              <a:buClr>
                <a:schemeClr val="dk1"/>
              </a:buClr>
              <a:buSzPct val="25000"/>
              <a:buFont typeface="Gill Sans"/>
              <a:buNone/>
            </a:pPr>
            <a:br>
              <a:rPr b="0" i="0" lang="en-GB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8579242"/>
            <a:ext cx="2082900" cy="9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55600" y="9100565"/>
            <a:ext cx="600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55600" y="204715"/>
            <a:ext cx="122937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5400"/>
              <a:t>RECURSIVE ARMAX ESTIMATION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55600" y="2730500"/>
            <a:ext cx="12293700" cy="6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Dataset division (70% estimation, 30% validation)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Estimate model order with </a:t>
            </a:r>
            <a:r>
              <a:rPr i="1" lang="en-GB" sz="3000"/>
              <a:t>armax</a:t>
            </a:r>
            <a:r>
              <a:rPr lang="en-GB" sz="3000"/>
              <a:t> for all combinations of orders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Disturbance (ek) considered null (most probable value)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lang="en-GB" sz="3000"/>
              <a:t>Forgetting factor λ = 0.99; </a:t>
            </a:r>
            <a:r>
              <a:rPr i="1" lang="en-GB" sz="3000">
                <a:solidFill>
                  <a:schemeClr val="dk1"/>
                </a:solidFill>
              </a:rPr>
              <a:t>recursiveARMAX</a:t>
            </a:r>
            <a:r>
              <a:rPr lang="en-GB" sz="3000">
                <a:solidFill>
                  <a:schemeClr val="dk1"/>
                </a:solidFill>
              </a:rPr>
              <a:t> + </a:t>
            </a:r>
            <a:r>
              <a:rPr i="1" lang="en-GB" sz="3000">
                <a:solidFill>
                  <a:schemeClr val="dk1"/>
                </a:solidFill>
              </a:rPr>
              <a:t>step</a:t>
            </a:r>
            <a:r>
              <a:rPr lang="en-GB" sz="3000">
                <a:solidFill>
                  <a:schemeClr val="dk1"/>
                </a:solidFill>
              </a:rPr>
              <a:t> (Estimation)</a:t>
            </a:r>
          </a:p>
          <a:p>
            <a:pPr indent="-491807" lvl="0" marL="1071562" marR="0" rtl="0" algn="just">
              <a:lnSpc>
                <a:spcPct val="100000"/>
              </a:lnSpc>
              <a:spcBef>
                <a:spcPts val="3700"/>
              </a:spcBef>
              <a:buSzPct val="100000"/>
              <a:buFont typeface="Arial"/>
              <a:buChar char="•"/>
            </a:pPr>
            <a:r>
              <a:rPr i="1" lang="en-GB" sz="3000"/>
              <a:t>Step</a:t>
            </a:r>
            <a:r>
              <a:rPr lang="en-GB" sz="3000"/>
              <a:t> + </a:t>
            </a:r>
            <a:r>
              <a:rPr i="1" lang="en-GB" sz="3000"/>
              <a:t>compare </a:t>
            </a:r>
            <a:r>
              <a:rPr lang="en-GB" sz="3000"/>
              <a:t>(Validation)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