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82" r:id="rId2"/>
    <p:sldId id="283" r:id="rId3"/>
    <p:sldId id="289" r:id="rId4"/>
    <p:sldId id="284" r:id="rId5"/>
    <p:sldId id="288" r:id="rId6"/>
    <p:sldId id="287" r:id="rId7"/>
    <p:sldId id="293" r:id="rId8"/>
    <p:sldId id="292" r:id="rId9"/>
    <p:sldId id="286" r:id="rId10"/>
    <p:sldId id="291" r:id="rId11"/>
    <p:sldId id="290" r:id="rId12"/>
  </p:sldIdLst>
  <p:sldSz cx="13004800" cy="9753600"/>
  <p:notesSz cx="6858000" cy="9144000"/>
  <p:embeddedFontLst>
    <p:embeddedFont>
      <p:font typeface="Gill Sans" panose="020B0604020202020204" charset="0"/>
      <p:regular r:id="rId14"/>
      <p:bold r:id="rId15"/>
    </p:embeddedFont>
    <p:embeddedFont>
      <p:font typeface="Cambria Math" panose="02040503050406030204" pitchFamily="18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1474" y="62"/>
      </p:cViewPr>
      <p:guideLst/>
    </p:cSldViewPr>
  </p:slideViewPr>
  <p:notesTextViewPr>
    <p:cViewPr>
      <p:scale>
        <a:sx n="1" d="1"/>
        <a:sy n="1" d="1"/>
      </p:scale>
      <p:origin x="0" y="-29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5000"/>
              </a:lnSpc>
              <a:spcBef>
                <a:spcPts val="0"/>
              </a:spcBef>
              <a:buNone/>
              <a:defRPr sz="2400" b="0" i="0" u="none" strike="noStrike" cap="none">
                <a:latin typeface="Avenir"/>
                <a:ea typeface="Avenir"/>
                <a:cs typeface="Avenir"/>
                <a:sym typeface="Avenir"/>
              </a:defRPr>
            </a:lvl1pPr>
            <a:lvl2pPr marL="457200" marR="0" lvl="1" indent="228600" algn="l" rtl="0">
              <a:lnSpc>
                <a:spcPct val="125000"/>
              </a:lnSpc>
              <a:spcBef>
                <a:spcPts val="0"/>
              </a:spcBef>
              <a:buNone/>
              <a:defRPr sz="2400" b="0" i="0" u="none" strike="noStrike" cap="none">
                <a:latin typeface="Avenir"/>
                <a:ea typeface="Avenir"/>
                <a:cs typeface="Avenir"/>
                <a:sym typeface="Avenir"/>
              </a:defRPr>
            </a:lvl2pPr>
            <a:lvl3pPr marL="914400" marR="0" lvl="2" indent="457200" algn="l" rtl="0">
              <a:lnSpc>
                <a:spcPct val="125000"/>
              </a:lnSpc>
              <a:spcBef>
                <a:spcPts val="0"/>
              </a:spcBef>
              <a:buNone/>
              <a:defRPr sz="2400" b="0" i="0" u="none" strike="noStrike" cap="none">
                <a:latin typeface="Avenir"/>
                <a:ea typeface="Avenir"/>
                <a:cs typeface="Avenir"/>
                <a:sym typeface="Avenir"/>
              </a:defRPr>
            </a:lvl3pPr>
            <a:lvl4pPr marL="1371600" marR="0" lvl="3" indent="685800" algn="l" rtl="0">
              <a:lnSpc>
                <a:spcPct val="125000"/>
              </a:lnSpc>
              <a:spcBef>
                <a:spcPts val="0"/>
              </a:spcBef>
              <a:buNone/>
              <a:defRPr sz="2400" b="0" i="0" u="none" strike="noStrike" cap="none">
                <a:latin typeface="Avenir"/>
                <a:ea typeface="Avenir"/>
                <a:cs typeface="Avenir"/>
                <a:sym typeface="Avenir"/>
              </a:defRPr>
            </a:lvl4pPr>
            <a:lvl5pPr marL="1828800" marR="0" lvl="4" indent="914400" algn="l" rtl="0">
              <a:lnSpc>
                <a:spcPct val="125000"/>
              </a:lnSpc>
              <a:spcBef>
                <a:spcPts val="0"/>
              </a:spcBef>
              <a:buNone/>
              <a:defRPr sz="2400" b="0" i="0" u="none" strike="noStrike" cap="none">
                <a:latin typeface="Avenir"/>
                <a:ea typeface="Avenir"/>
                <a:cs typeface="Avenir"/>
                <a:sym typeface="Avenir"/>
              </a:defRPr>
            </a:lvl5pPr>
            <a:lvl6pPr marL="2286000" marR="0" lvl="5" indent="1143000" algn="l" rtl="0">
              <a:lnSpc>
                <a:spcPct val="125000"/>
              </a:lnSpc>
              <a:spcBef>
                <a:spcPts val="0"/>
              </a:spcBef>
              <a:buNone/>
              <a:defRPr sz="2400" b="0" i="0" u="none" strike="noStrike" cap="none">
                <a:latin typeface="Avenir"/>
                <a:ea typeface="Avenir"/>
                <a:cs typeface="Avenir"/>
                <a:sym typeface="Avenir"/>
              </a:defRPr>
            </a:lvl6pPr>
            <a:lvl7pPr marL="2743200" marR="0" lvl="6" indent="1371600" algn="l" rtl="0">
              <a:lnSpc>
                <a:spcPct val="125000"/>
              </a:lnSpc>
              <a:spcBef>
                <a:spcPts val="0"/>
              </a:spcBef>
              <a:buNone/>
              <a:defRPr sz="2400" b="0" i="0" u="none" strike="noStrike" cap="none">
                <a:latin typeface="Avenir"/>
                <a:ea typeface="Avenir"/>
                <a:cs typeface="Avenir"/>
                <a:sym typeface="Avenir"/>
              </a:defRPr>
            </a:lvl7pPr>
            <a:lvl8pPr marL="3200400" marR="0" lvl="7" indent="1600200" algn="l" rtl="0">
              <a:lnSpc>
                <a:spcPct val="125000"/>
              </a:lnSpc>
              <a:spcBef>
                <a:spcPts val="0"/>
              </a:spcBef>
              <a:buNone/>
              <a:defRPr sz="2400" b="0" i="0" u="none" strike="noStrike" cap="none">
                <a:latin typeface="Avenir"/>
                <a:ea typeface="Avenir"/>
                <a:cs typeface="Avenir"/>
                <a:sym typeface="Avenir"/>
              </a:defRPr>
            </a:lvl8pPr>
            <a:lvl9pPr marL="3657600" marR="0" lvl="8" indent="1828800" algn="l" rtl="0">
              <a:lnSpc>
                <a:spcPct val="125000"/>
              </a:lnSpc>
              <a:spcBef>
                <a:spcPts val="0"/>
              </a:spcBef>
              <a:buNone/>
              <a:defRPr sz="2400" b="0" i="0" u="none" strike="noStrike" cap="none"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Initial Pre-processing to generate train and test datasets for each family; extract information from the provided files…</a:t>
            </a:r>
          </a:p>
          <a:p>
            <a:r>
              <a:rPr lang="en-GB" noProof="0" dirty="0"/>
              <a:t>Data Representation –&gt; Segmentation (to be detailed) ; 2 types of classifiers to be compared…</a:t>
            </a:r>
          </a:p>
        </p:txBody>
      </p:sp>
    </p:spTree>
    <p:extLst>
      <p:ext uri="{BB962C8B-B14F-4D97-AF65-F5344CB8AC3E}">
        <p14:creationId xmlns:p14="http://schemas.microsoft.com/office/powerpoint/2010/main" val="3422666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Best AUC – Hard-limit margin (Penalises a lot misclassifications)</a:t>
            </a:r>
          </a:p>
        </p:txBody>
      </p:sp>
    </p:spTree>
    <p:extLst>
      <p:ext uri="{BB962C8B-B14F-4D97-AF65-F5344CB8AC3E}">
        <p14:creationId xmlns:p14="http://schemas.microsoft.com/office/powerpoint/2010/main" val="2377624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Best</a:t>
            </a:r>
            <a:r>
              <a:rPr lang="pt-PT" dirty="0"/>
              <a:t> AUC – </a:t>
            </a:r>
            <a:r>
              <a:rPr lang="pt-PT" dirty="0" err="1"/>
              <a:t>Only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last</a:t>
            </a:r>
            <a:r>
              <a:rPr lang="pt-PT" dirty="0"/>
              <a:t> </a:t>
            </a:r>
            <a:r>
              <a:rPr lang="pt-PT" dirty="0" err="1"/>
              <a:t>one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hard-</a:t>
            </a:r>
            <a:r>
              <a:rPr lang="pt-PT" dirty="0" err="1"/>
              <a:t>limit</a:t>
            </a:r>
            <a:r>
              <a:rPr lang="pt-PT" dirty="0"/>
              <a:t> (</a:t>
            </a:r>
            <a:r>
              <a:rPr lang="pt-PT" dirty="0" err="1"/>
              <a:t>or</a:t>
            </a:r>
            <a:r>
              <a:rPr lang="pt-PT" dirty="0"/>
              <a:t> </a:t>
            </a:r>
            <a:r>
              <a:rPr lang="pt-PT" dirty="0" err="1"/>
              <a:t>at</a:t>
            </a:r>
            <a:r>
              <a:rPr lang="pt-PT" dirty="0"/>
              <a:t> </a:t>
            </a:r>
            <a:r>
              <a:rPr lang="pt-PT" dirty="0" err="1"/>
              <a:t>least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considerably</a:t>
            </a:r>
            <a:r>
              <a:rPr lang="pt-PT" dirty="0"/>
              <a:t> more hard-</a:t>
            </a:r>
            <a:r>
              <a:rPr lang="pt-PT" dirty="0" err="1"/>
              <a:t>limit</a:t>
            </a:r>
            <a:r>
              <a:rPr lang="pt-PT" dirty="0"/>
              <a:t> </a:t>
            </a:r>
            <a:r>
              <a:rPr lang="pt-PT" dirty="0" err="1"/>
              <a:t>than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others</a:t>
            </a:r>
            <a:r>
              <a:rPr lang="pt-P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90905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No overfit in LASVM – Can be explained by LASVM’s incremental training mechanisms</a:t>
            </a:r>
          </a:p>
        </p:txBody>
      </p:sp>
    </p:spTree>
    <p:extLst>
      <p:ext uri="{BB962C8B-B14F-4D97-AF65-F5344CB8AC3E}">
        <p14:creationId xmlns:p14="http://schemas.microsoft.com/office/powerpoint/2010/main" val="2635261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Parameter fine tuning – More exhaustive search of the parameter space</a:t>
            </a:r>
          </a:p>
          <a:p>
            <a:r>
              <a:rPr lang="en-GB" noProof="0" dirty="0"/>
              <a:t>Missing data – Statistical and other predictive approaches to produce estimations for missing nucleotides in protein sequences</a:t>
            </a:r>
          </a:p>
        </p:txBody>
      </p:sp>
    </p:spTree>
    <p:extLst>
      <p:ext uri="{BB962C8B-B14F-4D97-AF65-F5344CB8AC3E}">
        <p14:creationId xmlns:p14="http://schemas.microsoft.com/office/powerpoint/2010/main" val="3851344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- centro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55600" y="3251200"/>
            <a:ext cx="12293599" cy="3238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22860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45720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68580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91440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114300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137160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160020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182880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oto - vertical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355600" y="1016000"/>
            <a:ext cx="5892799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22860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45720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68580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91440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114300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137160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160020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182880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355600" y="4889500"/>
            <a:ext cx="5892799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rgbClr val="535353"/>
              </a:buClr>
              <a:buFont typeface="Gill Sans"/>
              <a:buNone/>
              <a:defRPr sz="3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buClr>
                <a:srgbClr val="535353"/>
              </a:buClr>
              <a:buFont typeface="Gill Sans"/>
              <a:buNone/>
              <a:defRPr sz="3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buClr>
                <a:srgbClr val="535353"/>
              </a:buClr>
              <a:buFont typeface="Gill Sans"/>
              <a:buNone/>
              <a:defRPr sz="3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buClr>
                <a:srgbClr val="535353"/>
              </a:buClr>
              <a:buFont typeface="Gill Sans"/>
              <a:buNone/>
              <a:defRPr sz="3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buClr>
                <a:srgbClr val="535353"/>
              </a:buClr>
              <a:buFont typeface="Gill Sans"/>
              <a:buNone/>
              <a:defRPr sz="3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3124200" marR="0" lvl="5" indent="-281178" algn="l" rtl="0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644900" marR="0" lvl="6" indent="-281178" algn="l" rtl="0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4165600" marR="0" lvl="7" indent="-281178" algn="l" rtl="0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686300" marR="0" lvl="8" indent="-281178" algn="l" rtl="0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- topo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22860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45720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68580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91440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114300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137160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160020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182880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, alíneas e foto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22860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45720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68580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91440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114300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137160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160020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182880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55600" y="2730500"/>
            <a:ext cx="5892799" cy="62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431800" marR="0" lvl="0" indent="-233934" algn="l" rtl="0">
              <a:lnSpc>
                <a:spcPct val="100000"/>
              </a:lnSpc>
              <a:spcBef>
                <a:spcPts val="3800"/>
              </a:spcBef>
              <a:buClr>
                <a:srgbClr val="535353"/>
              </a:buClr>
              <a:buSzPct val="82000"/>
              <a:buFont typeface="Gill Sans"/>
              <a:buChar char="•"/>
              <a:defRPr sz="3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863600" marR="0" lvl="1" indent="-233933" algn="l" rtl="0">
              <a:lnSpc>
                <a:spcPct val="100000"/>
              </a:lnSpc>
              <a:spcBef>
                <a:spcPts val="3800"/>
              </a:spcBef>
              <a:buClr>
                <a:srgbClr val="535353"/>
              </a:buClr>
              <a:buSzPct val="82000"/>
              <a:buFont typeface="Gill Sans"/>
              <a:buChar char="•"/>
              <a:defRPr sz="3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295400" marR="0" lvl="2" indent="-233933" algn="l" rtl="0">
              <a:lnSpc>
                <a:spcPct val="100000"/>
              </a:lnSpc>
              <a:spcBef>
                <a:spcPts val="3800"/>
              </a:spcBef>
              <a:buClr>
                <a:srgbClr val="535353"/>
              </a:buClr>
              <a:buSzPct val="82000"/>
              <a:buFont typeface="Gill Sans"/>
              <a:buChar char="•"/>
              <a:defRPr sz="3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727200" marR="0" lvl="3" indent="-233933" algn="l" rtl="0">
              <a:lnSpc>
                <a:spcPct val="100000"/>
              </a:lnSpc>
              <a:spcBef>
                <a:spcPts val="3800"/>
              </a:spcBef>
              <a:buClr>
                <a:srgbClr val="535353"/>
              </a:buClr>
              <a:buSzPct val="82000"/>
              <a:buFont typeface="Gill Sans"/>
              <a:buChar char="•"/>
              <a:defRPr sz="3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159000" marR="0" lvl="4" indent="-233933" algn="l" rtl="0">
              <a:lnSpc>
                <a:spcPct val="100000"/>
              </a:lnSpc>
              <a:spcBef>
                <a:spcPts val="3800"/>
              </a:spcBef>
              <a:buClr>
                <a:srgbClr val="535353"/>
              </a:buClr>
              <a:buSzPct val="82000"/>
              <a:buFont typeface="Gill Sans"/>
              <a:buChar char="•"/>
              <a:defRPr sz="3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3124200" marR="0" lvl="5" indent="-281178" algn="l" rtl="0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644900" marR="0" lvl="6" indent="-281178" algn="l" rtl="0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4165600" marR="0" lvl="7" indent="-281178" algn="l" rtl="0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686300" marR="0" lvl="8" indent="-281178" algn="l" rtl="0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rca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520700" marR="0" lvl="0" indent="-281178" algn="l" rtl="0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1041400" marR="0" lvl="1" indent="-281178" algn="l" rtl="0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562100" marR="0" lvl="2" indent="-281178" algn="l" rtl="0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2082800" marR="0" lvl="3" indent="-281178" algn="l" rtl="0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603500" marR="0" lvl="4" indent="-281178" algn="l" rtl="0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3124200" marR="0" lvl="5" indent="-281178" algn="l" rtl="0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644900" marR="0" lvl="6" indent="-281178" algn="l" rtl="0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4165600" marR="0" lvl="7" indent="-281178" algn="l" rtl="0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686300" marR="0" lvl="8" indent="-281178" algn="l" rtl="0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oto - 3 acima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itação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otografia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m branco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55600" y="2730500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520700" marR="0" lvl="0" indent="-281178" algn="l" rtl="0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1041400" marR="0" lvl="1" indent="-281178" algn="l" rtl="0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562100" marR="0" lvl="2" indent="-281178" algn="l" rtl="0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2082800" marR="0" lvl="3" indent="-281178" algn="l" rtl="0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603500" marR="0" lvl="4" indent="-281178" algn="l" rtl="0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3124200" marR="0" lvl="5" indent="-281178" algn="l" rtl="0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644900" marR="0" lvl="6" indent="-281178" algn="l" rtl="0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4165600" marR="0" lvl="7" indent="-281178" algn="l" rtl="0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686300" marR="0" lvl="8" indent="-281178" algn="l" rtl="0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22860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45720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68580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91440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114300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137160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160020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182880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6"/>
          <p:cNvSpPr txBox="1">
            <a:spLocks/>
          </p:cNvSpPr>
          <p:nvPr/>
        </p:nvSpPr>
        <p:spPr>
          <a:xfrm>
            <a:off x="355600" y="2073728"/>
            <a:ext cx="12293599" cy="295547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535353"/>
              </a:buClr>
              <a:buSzPct val="25000"/>
              <a:buFont typeface="Gill Sans"/>
              <a:buNone/>
            </a:pPr>
            <a:r>
              <a:rPr lang="en-US" sz="5400" dirty="0">
                <a:latin typeface="Gill Sans" panose="020B0604020202020204" charset="0"/>
              </a:rPr>
              <a:t>Protein Classification</a:t>
            </a:r>
          </a:p>
          <a:p>
            <a:pPr algn="ctr">
              <a:buClr>
                <a:srgbClr val="535353"/>
              </a:buClr>
              <a:buSzPct val="25000"/>
              <a:buFont typeface="Gill Sans"/>
              <a:buNone/>
            </a:pPr>
            <a:endParaRPr lang="en-US" sz="3000" dirty="0">
              <a:latin typeface="Gill Sans" panose="020B0604020202020204" charset="0"/>
            </a:endParaRPr>
          </a:p>
          <a:p>
            <a:pPr algn="ctr">
              <a:buClr>
                <a:srgbClr val="535353"/>
              </a:buClr>
              <a:buSzPct val="25000"/>
              <a:buFont typeface="Gill Sans"/>
              <a:buNone/>
            </a:pPr>
            <a:endParaRPr lang="en-US" sz="3000" dirty="0">
              <a:latin typeface="Gill Sans" panose="020B0604020202020204" charset="0"/>
            </a:endParaRPr>
          </a:p>
          <a:p>
            <a:pPr algn="ctr">
              <a:buClr>
                <a:srgbClr val="535353"/>
              </a:buClr>
              <a:buSzPct val="25000"/>
              <a:buFont typeface="Gill Sans"/>
              <a:buNone/>
            </a:pPr>
            <a:r>
              <a:rPr lang="en-US" sz="3200" dirty="0">
                <a:latin typeface="Gill Sans" panose="020B0604020202020204" charset="0"/>
              </a:rPr>
              <a:t>Real Time Learning in Intelligent Systems</a:t>
            </a:r>
          </a:p>
          <a:p>
            <a:pPr algn="ctr">
              <a:buClr>
                <a:srgbClr val="000000"/>
              </a:buClr>
              <a:buSzPct val="25000"/>
              <a:buFont typeface="Gill Sans"/>
              <a:buNone/>
            </a:pPr>
            <a:endParaRPr lang="en-US" sz="3700" dirty="0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algn="ctr">
              <a:buClr>
                <a:srgbClr val="000000"/>
              </a:buClr>
              <a:buSzPct val="25000"/>
              <a:buFont typeface="Gill Sans"/>
              <a:buNone/>
            </a:pPr>
            <a:endParaRPr lang="en-US" sz="2600" dirty="0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algn="ctr">
              <a:buClr>
                <a:srgbClr val="535353"/>
              </a:buClr>
              <a:buSzPct val="25000"/>
              <a:buFont typeface="Gill Sans"/>
              <a:buNone/>
            </a:pPr>
            <a:endParaRPr lang="en-US" dirty="0"/>
          </a:p>
          <a:p>
            <a:pPr algn="ctr">
              <a:buClr>
                <a:srgbClr val="000000"/>
              </a:buClr>
              <a:buSzPct val="25000"/>
              <a:buFont typeface="Gill Sans"/>
              <a:buNone/>
            </a:pPr>
            <a:endParaRPr lang="en-US" sz="3700" dirty="0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" name="Shape 37"/>
          <p:cNvSpPr/>
          <p:nvPr/>
        </p:nvSpPr>
        <p:spPr>
          <a:xfrm>
            <a:off x="355600" y="6678910"/>
            <a:ext cx="12293599" cy="8844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3200" b="0" i="0" u="none" strike="noStrike" cap="none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Joaquim Leitão</a:t>
            </a:r>
          </a:p>
        </p:txBody>
      </p:sp>
      <p:pic>
        <p:nvPicPr>
          <p:cNvPr id="5" name="Shape 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61000" y="7982342"/>
            <a:ext cx="2082800" cy="9009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3271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3"/>
          <p:cNvSpPr txBox="1">
            <a:spLocks noGrp="1"/>
          </p:cNvSpPr>
          <p:nvPr>
            <p:ph type="title"/>
          </p:nvPr>
        </p:nvSpPr>
        <p:spPr>
          <a:xfrm>
            <a:off x="355600" y="150125"/>
            <a:ext cx="12293599" cy="1928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5400" dirty="0"/>
              <a:t>Conclusions</a:t>
            </a:r>
          </a:p>
        </p:txBody>
      </p:sp>
      <p:sp>
        <p:nvSpPr>
          <p:cNvPr id="5" name="Shape 44"/>
          <p:cNvSpPr txBox="1">
            <a:spLocks noGrp="1"/>
          </p:cNvSpPr>
          <p:nvPr>
            <p:ph type="body" idx="1"/>
          </p:nvPr>
        </p:nvSpPr>
        <p:spPr>
          <a:xfrm>
            <a:off x="355600" y="2730500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071562" marR="0" lvl="0" indent="-538162" algn="just" rtl="0">
              <a:lnSpc>
                <a:spcPct val="100000"/>
              </a:lnSpc>
              <a:spcBef>
                <a:spcPts val="3700"/>
              </a:spcBef>
              <a:buSzPct val="98157"/>
              <a:buFont typeface="Arial"/>
              <a:buChar char="•"/>
            </a:pPr>
            <a:r>
              <a:rPr lang="en-GB" dirty="0"/>
              <a:t>LASVM produce better results than SVM and does not appear to suffer from overfitting</a:t>
            </a:r>
          </a:p>
          <a:p>
            <a:pPr marL="1071563" marR="0" lvl="0" indent="-537845" algn="just" rtl="0">
              <a:lnSpc>
                <a:spcPct val="100000"/>
              </a:lnSpc>
              <a:spcBef>
                <a:spcPts val="3700"/>
              </a:spcBef>
              <a:buSzPct val="98026"/>
              <a:buFont typeface="Arial"/>
              <a:buChar char="•"/>
            </a:pPr>
            <a:r>
              <a:rPr lang="en-GB" dirty="0"/>
              <a:t>Best results in test dataset do not correspond to high performances in the training dataset (AUC = 0.7-0.8)</a:t>
            </a:r>
          </a:p>
          <a:p>
            <a:pPr marL="1071563" marR="0" lvl="0" indent="-537845" algn="just" rtl="0">
              <a:lnSpc>
                <a:spcPct val="100000"/>
              </a:lnSpc>
              <a:spcBef>
                <a:spcPts val="3700"/>
              </a:spcBef>
              <a:buSzPct val="98026"/>
              <a:buFont typeface="Arial"/>
              <a:buChar char="•"/>
            </a:pPr>
            <a:r>
              <a:rPr lang="en-GB" dirty="0"/>
              <a:t>Average results lower than SCOP40 benchmark</a:t>
            </a:r>
          </a:p>
        </p:txBody>
      </p:sp>
      <p:pic>
        <p:nvPicPr>
          <p:cNvPr id="6" name="Shape 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66400" y="8579242"/>
            <a:ext cx="2082800" cy="90091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47"/>
          <p:cNvSpPr txBox="1"/>
          <p:nvPr/>
        </p:nvSpPr>
        <p:spPr>
          <a:xfrm>
            <a:off x="3874426" y="9131350"/>
            <a:ext cx="5623800" cy="3795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 b="0" i="0" u="none" strike="noStrike" cap="none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Joaquim Leitão – R</a:t>
            </a:r>
            <a:r>
              <a:rPr lang="en-GB" sz="1800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eal Time Learning in Intelligent Systems</a:t>
            </a:r>
          </a:p>
        </p:txBody>
      </p:sp>
      <p:sp>
        <p:nvSpPr>
          <p:cNvPr id="8" name="Shape 46"/>
          <p:cNvSpPr txBox="1"/>
          <p:nvPr/>
        </p:nvSpPr>
        <p:spPr>
          <a:xfrm>
            <a:off x="355600" y="9131343"/>
            <a:ext cx="600892" cy="37959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GB" sz="1800" b="0" i="0" u="none" strike="noStrike" cap="none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12205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3"/>
          <p:cNvSpPr txBox="1">
            <a:spLocks noGrp="1"/>
          </p:cNvSpPr>
          <p:nvPr>
            <p:ph type="title"/>
          </p:nvPr>
        </p:nvSpPr>
        <p:spPr>
          <a:xfrm>
            <a:off x="355600" y="150125"/>
            <a:ext cx="12293599" cy="1928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5400" dirty="0"/>
              <a:t>Future Work</a:t>
            </a:r>
          </a:p>
        </p:txBody>
      </p:sp>
      <p:sp>
        <p:nvSpPr>
          <p:cNvPr id="5" name="Shape 44"/>
          <p:cNvSpPr txBox="1">
            <a:spLocks noGrp="1"/>
          </p:cNvSpPr>
          <p:nvPr>
            <p:ph type="body" idx="1"/>
          </p:nvPr>
        </p:nvSpPr>
        <p:spPr>
          <a:xfrm>
            <a:off x="355600" y="2730500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071562" marR="0" lvl="0" indent="-538162" algn="just" rtl="0">
              <a:lnSpc>
                <a:spcPct val="100000"/>
              </a:lnSpc>
              <a:spcBef>
                <a:spcPts val="3700"/>
              </a:spcBef>
              <a:buSzPct val="98157"/>
              <a:buFont typeface="Arial"/>
              <a:buChar char="•"/>
            </a:pPr>
            <a:r>
              <a:rPr lang="en-GB" dirty="0"/>
              <a:t>Extend parameter fine tuning</a:t>
            </a:r>
          </a:p>
          <a:p>
            <a:pPr marL="1071563" marR="0" lvl="0" indent="-537845" algn="just" rtl="0">
              <a:lnSpc>
                <a:spcPct val="100000"/>
              </a:lnSpc>
              <a:spcBef>
                <a:spcPts val="3700"/>
              </a:spcBef>
              <a:buSzPct val="98026"/>
              <a:buFont typeface="Arial"/>
              <a:buChar char="•"/>
            </a:pPr>
            <a:r>
              <a:rPr lang="en-GB" dirty="0"/>
              <a:t>Missing data imputation techniques</a:t>
            </a:r>
          </a:p>
          <a:p>
            <a:pPr marL="1071563" marR="0" lvl="0" indent="-537845" algn="just" rtl="0">
              <a:lnSpc>
                <a:spcPct val="100000"/>
              </a:lnSpc>
              <a:spcBef>
                <a:spcPts val="3700"/>
              </a:spcBef>
              <a:buSzPct val="98026"/>
              <a:buFont typeface="Arial"/>
              <a:buChar char="•"/>
            </a:pPr>
            <a:r>
              <a:rPr lang="en-GB" dirty="0"/>
              <a:t>More powerful representation techniques</a:t>
            </a:r>
          </a:p>
          <a:p>
            <a:pPr marL="1071563" marR="0" lvl="0" indent="-537845" algn="just" rtl="0">
              <a:lnSpc>
                <a:spcPct val="100000"/>
              </a:lnSpc>
              <a:spcBef>
                <a:spcPts val="3700"/>
              </a:spcBef>
              <a:buSzPct val="98026"/>
              <a:buFont typeface="Arial"/>
              <a:buChar char="•"/>
            </a:pPr>
            <a:r>
              <a:rPr lang="en-GB" dirty="0"/>
              <a:t>Other machine learning techniques, such as neural networks or random forests</a:t>
            </a:r>
          </a:p>
        </p:txBody>
      </p:sp>
      <p:pic>
        <p:nvPicPr>
          <p:cNvPr id="6" name="Shape 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66400" y="8579242"/>
            <a:ext cx="2082800" cy="90091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47"/>
          <p:cNvSpPr txBox="1"/>
          <p:nvPr/>
        </p:nvSpPr>
        <p:spPr>
          <a:xfrm>
            <a:off x="3874426" y="9131350"/>
            <a:ext cx="5623800" cy="3795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 b="0" i="0" u="none" strike="noStrike" cap="none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Joaquim Leitão – R</a:t>
            </a:r>
            <a:r>
              <a:rPr lang="en-GB" sz="1800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eal Time Learning in Intelligent Systems</a:t>
            </a:r>
          </a:p>
        </p:txBody>
      </p:sp>
      <p:sp>
        <p:nvSpPr>
          <p:cNvPr id="8" name="Shape 46"/>
          <p:cNvSpPr txBox="1"/>
          <p:nvPr/>
        </p:nvSpPr>
        <p:spPr>
          <a:xfrm>
            <a:off x="355600" y="9131343"/>
            <a:ext cx="600892" cy="37959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GB" sz="1800" b="0" i="0" u="none" strike="noStrike" cap="none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058216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3"/>
          <p:cNvSpPr txBox="1">
            <a:spLocks noGrp="1"/>
          </p:cNvSpPr>
          <p:nvPr>
            <p:ph type="title"/>
          </p:nvPr>
        </p:nvSpPr>
        <p:spPr>
          <a:xfrm>
            <a:off x="355600" y="150125"/>
            <a:ext cx="12293599" cy="1928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5400" dirty="0"/>
              <a:t>Objectives</a:t>
            </a:r>
          </a:p>
        </p:txBody>
      </p:sp>
      <p:sp>
        <p:nvSpPr>
          <p:cNvPr id="5" name="Shape 44"/>
          <p:cNvSpPr txBox="1">
            <a:spLocks noGrp="1"/>
          </p:cNvSpPr>
          <p:nvPr>
            <p:ph type="body" idx="1"/>
          </p:nvPr>
        </p:nvSpPr>
        <p:spPr>
          <a:xfrm>
            <a:off x="355600" y="2730500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071562" marR="0" lvl="0" indent="-538162" algn="just" rtl="0">
              <a:lnSpc>
                <a:spcPct val="100000"/>
              </a:lnSpc>
              <a:spcBef>
                <a:spcPts val="3700"/>
              </a:spcBef>
              <a:buSzPct val="98157"/>
              <a:buFont typeface="Arial"/>
              <a:buChar char="•"/>
            </a:pPr>
            <a:r>
              <a:rPr lang="en-GB" dirty="0"/>
              <a:t>Protein function identification from genetic sequence</a:t>
            </a:r>
          </a:p>
          <a:p>
            <a:pPr marL="4195762" lvl="5" indent="-538162" algn="just">
              <a:spcBef>
                <a:spcPts val="3700"/>
              </a:spcBef>
              <a:buSzPct val="98157"/>
              <a:buFont typeface="Arial"/>
              <a:buChar char="•"/>
            </a:pPr>
            <a:r>
              <a:rPr lang="en-GB" sz="3800" dirty="0"/>
              <a:t>55 families – 1 classifier per family</a:t>
            </a:r>
          </a:p>
          <a:p>
            <a:pPr marL="1071563" marR="0" lvl="0" indent="-537845" algn="just" rtl="0">
              <a:lnSpc>
                <a:spcPct val="100000"/>
              </a:lnSpc>
              <a:spcBef>
                <a:spcPts val="3700"/>
              </a:spcBef>
              <a:buSzPct val="98026"/>
              <a:buFont typeface="Arial"/>
              <a:buChar char="•"/>
            </a:pPr>
            <a:r>
              <a:rPr lang="en-GB" dirty="0"/>
              <a:t>Incremental vs Non-Incremental Approaches</a:t>
            </a:r>
          </a:p>
          <a:p>
            <a:pPr marL="4195763" lvl="5" indent="-537845" algn="just">
              <a:spcBef>
                <a:spcPts val="3700"/>
              </a:spcBef>
              <a:buSzPct val="98026"/>
              <a:buFont typeface="Arial"/>
              <a:buChar char="•"/>
            </a:pPr>
            <a:r>
              <a:rPr lang="en-GB" sz="3800" dirty="0"/>
              <a:t>LASVM vs SVM</a:t>
            </a:r>
          </a:p>
          <a:p>
            <a:pPr marL="1071563" lvl="4" indent="-537845" algn="just">
              <a:spcBef>
                <a:spcPts val="3700"/>
              </a:spcBef>
              <a:buSzPct val="98026"/>
              <a:buFont typeface="Arial"/>
              <a:buChar char="•"/>
            </a:pPr>
            <a:r>
              <a:rPr lang="en-GB" dirty="0"/>
              <a:t>SCOP40_Minidatabse</a:t>
            </a:r>
          </a:p>
          <a:p>
            <a:pPr marL="4195763" lvl="5" indent="-537845" algn="just">
              <a:spcBef>
                <a:spcPts val="3700"/>
              </a:spcBef>
              <a:buSzPct val="98026"/>
              <a:buFont typeface="Arial"/>
              <a:buChar char="•"/>
            </a:pPr>
            <a:endParaRPr lang="en-GB" sz="3800" dirty="0"/>
          </a:p>
        </p:txBody>
      </p:sp>
      <p:pic>
        <p:nvPicPr>
          <p:cNvPr id="6" name="Shape 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66400" y="8579242"/>
            <a:ext cx="2082800" cy="90091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47"/>
          <p:cNvSpPr txBox="1"/>
          <p:nvPr/>
        </p:nvSpPr>
        <p:spPr>
          <a:xfrm>
            <a:off x="3874426" y="9131350"/>
            <a:ext cx="5623800" cy="3795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 b="0" i="0" u="none" strike="noStrike" cap="none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Joaquim Leitão – R</a:t>
            </a:r>
            <a:r>
              <a:rPr lang="en-GB" sz="1800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eal Time Learning in Intelligent Systems</a:t>
            </a:r>
          </a:p>
        </p:txBody>
      </p:sp>
      <p:sp>
        <p:nvSpPr>
          <p:cNvPr id="8" name="Shape 46"/>
          <p:cNvSpPr txBox="1"/>
          <p:nvPr/>
        </p:nvSpPr>
        <p:spPr>
          <a:xfrm>
            <a:off x="355600" y="9131343"/>
            <a:ext cx="600892" cy="37959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GB" sz="1800" b="0" i="0" u="none" strike="noStrike" cap="none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3199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3"/>
          <p:cNvSpPr txBox="1">
            <a:spLocks noGrp="1"/>
          </p:cNvSpPr>
          <p:nvPr>
            <p:ph type="title"/>
          </p:nvPr>
        </p:nvSpPr>
        <p:spPr>
          <a:xfrm>
            <a:off x="355600" y="150125"/>
            <a:ext cx="12293599" cy="1928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5400" dirty="0"/>
              <a:t>Methodology</a:t>
            </a:r>
          </a:p>
        </p:txBody>
      </p:sp>
      <p:sp>
        <p:nvSpPr>
          <p:cNvPr id="5" name="Shape 44"/>
          <p:cNvSpPr txBox="1">
            <a:spLocks noGrp="1"/>
          </p:cNvSpPr>
          <p:nvPr>
            <p:ph type="body" idx="1"/>
          </p:nvPr>
        </p:nvSpPr>
        <p:spPr>
          <a:xfrm>
            <a:off x="355600" y="2730500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6350" marR="0" lvl="0" indent="-742950" algn="just" rtl="0">
              <a:lnSpc>
                <a:spcPct val="100000"/>
              </a:lnSpc>
              <a:spcBef>
                <a:spcPts val="3700"/>
              </a:spcBef>
              <a:buSzPct val="98157"/>
              <a:buFont typeface="+mj-lt"/>
              <a:buAutoNum type="arabicPeriod"/>
            </a:pPr>
            <a:r>
              <a:rPr lang="en-GB" dirty="0"/>
              <a:t>Pre-processing</a:t>
            </a:r>
          </a:p>
          <a:p>
            <a:pPr marL="1276350" marR="0" lvl="0" indent="-742950" algn="just" rtl="0">
              <a:lnSpc>
                <a:spcPct val="100000"/>
              </a:lnSpc>
              <a:spcBef>
                <a:spcPts val="3700"/>
              </a:spcBef>
              <a:buSzPct val="98157"/>
              <a:buFont typeface="+mj-lt"/>
              <a:buAutoNum type="arabicPeriod"/>
            </a:pPr>
            <a:r>
              <a:rPr lang="en-GB" dirty="0"/>
              <a:t>Data Representation</a:t>
            </a:r>
          </a:p>
          <a:p>
            <a:pPr marL="1276350" marR="0" lvl="0" indent="-742950" algn="just" rtl="0">
              <a:lnSpc>
                <a:spcPct val="100000"/>
              </a:lnSpc>
              <a:spcBef>
                <a:spcPts val="3700"/>
              </a:spcBef>
              <a:buSzPct val="98157"/>
              <a:buFont typeface="+mj-lt"/>
              <a:buAutoNum type="arabicPeriod"/>
            </a:pPr>
            <a:r>
              <a:rPr lang="en-GB" dirty="0"/>
              <a:t>Classifier Training</a:t>
            </a:r>
          </a:p>
          <a:p>
            <a:pPr marL="1276350" marR="0" lvl="0" indent="-742950" algn="just" rtl="0">
              <a:lnSpc>
                <a:spcPct val="100000"/>
              </a:lnSpc>
              <a:spcBef>
                <a:spcPts val="3700"/>
              </a:spcBef>
              <a:buSzPct val="98157"/>
              <a:buFont typeface="+mj-lt"/>
              <a:buAutoNum type="arabicPeriod"/>
            </a:pPr>
            <a:r>
              <a:rPr lang="en-GB" dirty="0"/>
              <a:t>Results Assessment</a:t>
            </a:r>
          </a:p>
        </p:txBody>
      </p:sp>
      <p:pic>
        <p:nvPicPr>
          <p:cNvPr id="6" name="Shape 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66400" y="8579242"/>
            <a:ext cx="2082800" cy="90091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47"/>
          <p:cNvSpPr txBox="1"/>
          <p:nvPr/>
        </p:nvSpPr>
        <p:spPr>
          <a:xfrm>
            <a:off x="3874426" y="9131350"/>
            <a:ext cx="5623800" cy="3795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 b="0" i="0" u="none" strike="noStrike" cap="none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Joaquim Leitão – R</a:t>
            </a:r>
            <a:r>
              <a:rPr lang="en-GB" sz="1800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eal Time Learning in Intelligent Systems</a:t>
            </a:r>
          </a:p>
        </p:txBody>
      </p:sp>
      <p:sp>
        <p:nvSpPr>
          <p:cNvPr id="8" name="Shape 46"/>
          <p:cNvSpPr txBox="1"/>
          <p:nvPr/>
        </p:nvSpPr>
        <p:spPr>
          <a:xfrm>
            <a:off x="355600" y="9131343"/>
            <a:ext cx="600892" cy="37959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GB" sz="1800" b="0" i="0" u="none" strike="noStrike" cap="none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36410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3"/>
          <p:cNvSpPr txBox="1">
            <a:spLocks noGrp="1"/>
          </p:cNvSpPr>
          <p:nvPr>
            <p:ph type="title"/>
          </p:nvPr>
        </p:nvSpPr>
        <p:spPr>
          <a:xfrm>
            <a:off x="355600" y="150125"/>
            <a:ext cx="12293599" cy="1928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5400" dirty="0"/>
              <a:t>Data Representation</a:t>
            </a:r>
          </a:p>
        </p:txBody>
      </p:sp>
      <p:sp>
        <p:nvSpPr>
          <p:cNvPr id="5" name="Shape 44"/>
          <p:cNvSpPr txBox="1">
            <a:spLocks noGrp="1"/>
          </p:cNvSpPr>
          <p:nvPr>
            <p:ph type="body" idx="1"/>
          </p:nvPr>
        </p:nvSpPr>
        <p:spPr>
          <a:xfrm>
            <a:off x="355600" y="2730500"/>
            <a:ext cx="12293599" cy="172223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071562" marR="0" lvl="0" indent="-538162" algn="just" rtl="0">
              <a:lnSpc>
                <a:spcPct val="100000"/>
              </a:lnSpc>
              <a:spcBef>
                <a:spcPts val="3700"/>
              </a:spcBef>
              <a:buSzPct val="98157"/>
              <a:buFont typeface="Arial"/>
              <a:buChar char="•"/>
            </a:pPr>
            <a:r>
              <a:rPr lang="en-GB" dirty="0"/>
              <a:t>Count number of occurrences of each nucleotide</a:t>
            </a:r>
          </a:p>
          <a:p>
            <a:pPr marL="1071562" marR="0" lvl="0" indent="-538162" algn="just" rtl="0">
              <a:lnSpc>
                <a:spcPct val="100000"/>
              </a:lnSpc>
              <a:spcBef>
                <a:spcPts val="3700"/>
              </a:spcBef>
              <a:buSzPct val="98157"/>
              <a:buFont typeface="Arial"/>
              <a:buChar char="•"/>
            </a:pPr>
            <a:r>
              <a:rPr lang="en-GB" dirty="0"/>
              <a:t>Exclude “x” nucleotides – Missing Data</a:t>
            </a:r>
          </a:p>
        </p:txBody>
      </p:sp>
      <p:pic>
        <p:nvPicPr>
          <p:cNvPr id="6" name="Shape 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66400" y="8579242"/>
            <a:ext cx="2082800" cy="90091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47"/>
          <p:cNvSpPr txBox="1"/>
          <p:nvPr/>
        </p:nvSpPr>
        <p:spPr>
          <a:xfrm>
            <a:off x="3874426" y="9131350"/>
            <a:ext cx="5623800" cy="3795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 b="0" i="0" u="none" strike="noStrike" cap="none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Joaquim Leitão – R</a:t>
            </a:r>
            <a:r>
              <a:rPr lang="en-GB" sz="1800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eal Time Learning in Intelligent Systems</a:t>
            </a:r>
          </a:p>
        </p:txBody>
      </p:sp>
      <p:sp>
        <p:nvSpPr>
          <p:cNvPr id="8" name="Shape 46"/>
          <p:cNvSpPr txBox="1"/>
          <p:nvPr/>
        </p:nvSpPr>
        <p:spPr>
          <a:xfrm>
            <a:off x="355600" y="9131343"/>
            <a:ext cx="600892" cy="37959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GB" sz="1800" b="0" i="0" u="none" strike="noStrike" cap="none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938" y="5104980"/>
            <a:ext cx="9612921" cy="301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036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3"/>
          <p:cNvSpPr txBox="1">
            <a:spLocks noGrp="1"/>
          </p:cNvSpPr>
          <p:nvPr>
            <p:ph type="title"/>
          </p:nvPr>
        </p:nvSpPr>
        <p:spPr>
          <a:xfrm>
            <a:off x="355600" y="150125"/>
            <a:ext cx="12293599" cy="1928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5400" dirty="0"/>
              <a:t>Support Vector Machines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Shape 4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55600" y="2637734"/>
                <a:ext cx="12293599" cy="61352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1071562" marR="0" lvl="0" indent="-538162" algn="just" rtl="0">
                  <a:spcBef>
                    <a:spcPts val="3700"/>
                  </a:spcBef>
                  <a:buSzPct val="98157"/>
                  <a:buFont typeface="Arial"/>
                  <a:buChar char="•"/>
                </a:pPr>
                <a:r>
                  <a:rPr lang="en-GB" dirty="0"/>
                  <a:t>Radial Basis Kernel for high-dimensional mapping</a:t>
                </a:r>
              </a:p>
              <a:p>
                <a:pPr marL="4195762" lvl="5" indent="-538162" algn="just">
                  <a:lnSpc>
                    <a:spcPct val="100000"/>
                  </a:lnSpc>
                  <a:spcBef>
                    <a:spcPts val="3700"/>
                  </a:spcBef>
                  <a:buSzPct val="98157"/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PT" sz="3800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pt-PT" sz="38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m:rPr>
                        <m:nor/>
                      </m:rPr>
                      <a:rPr lang="pt-PT" sz="3800" b="0" i="0" smtClean="0">
                        <a:latin typeface="Cambria Math" panose="02040503050406030204" pitchFamily="18" charset="0"/>
                      </a:rPr>
                      <m:t>-</m:t>
                    </m:r>
                    <m:r>
                      <m:rPr>
                        <m:nor/>
                      </m:rPr>
                      <a:rPr lang="el-GR" sz="3800" dirty="0"/>
                      <m:t>γ</m:t>
                    </m:r>
                    <m:r>
                      <a:rPr lang="pt-PT" sz="3800" b="0" i="1" dirty="0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pt-PT" sz="3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38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pt-PT" sz="3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pt-PT" sz="3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PT" sz="38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PT" sz="38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PT" sz="3800" i="1" dirty="0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r>
                              <a:rPr lang="pt-PT" sz="38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PT" sz="38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PT" sz="38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pt-PT" sz="3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PT" sz="3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3800" dirty="0"/>
              </a:p>
              <a:p>
                <a:pPr marL="1071562" marR="0" lvl="0" indent="-538162" algn="just" rtl="0">
                  <a:lnSpc>
                    <a:spcPct val="100000"/>
                  </a:lnSpc>
                  <a:spcBef>
                    <a:spcPts val="3700"/>
                  </a:spcBef>
                  <a:buSzPct val="98157"/>
                  <a:buFont typeface="Arial"/>
                  <a:buChar char="•"/>
                </a:pPr>
                <a:r>
                  <a:rPr lang="en-GB" dirty="0"/>
                  <a:t>Misclassification penalty – Cost parameter, C</a:t>
                </a:r>
              </a:p>
              <a:p>
                <a:pPr marL="1071562" lvl="0" indent="-538162" algn="just">
                  <a:spcBef>
                    <a:spcPts val="3700"/>
                  </a:spcBef>
                  <a:buSzPct val="98157"/>
                  <a:buFont typeface="Arial"/>
                  <a:buChar char="•"/>
                </a:pPr>
                <a:r>
                  <a:rPr lang="en-GB" dirty="0"/>
                  <a:t>Tune parameters C and </a:t>
                </a:r>
                <a:r>
                  <a:rPr lang="el-GR" dirty="0"/>
                  <a:t>γ</a:t>
                </a:r>
                <a:endParaRPr lang="en-GB" dirty="0"/>
              </a:p>
            </p:txBody>
          </p:sp>
        </mc:Choice>
        <mc:Fallback>
          <p:sp>
            <p:nvSpPr>
              <p:cNvPr id="5" name="Shape 4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55600" y="2637734"/>
                <a:ext cx="12293599" cy="6135205"/>
              </a:xfrm>
              <a:prstGeom prst="rect">
                <a:avLst/>
              </a:prstGeom>
              <a:blipFill>
                <a:blip r:embed="rId2"/>
                <a:stretch>
                  <a:fillRect t="-24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Shape 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66400" y="8579242"/>
            <a:ext cx="2082800" cy="90091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47"/>
          <p:cNvSpPr txBox="1"/>
          <p:nvPr/>
        </p:nvSpPr>
        <p:spPr>
          <a:xfrm>
            <a:off x="3874426" y="9131350"/>
            <a:ext cx="5623800" cy="3795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 b="0" i="0" u="none" strike="noStrike" cap="none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Joaquim Leitão – R</a:t>
            </a:r>
            <a:r>
              <a:rPr lang="en-GB" sz="1800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eal Time Learning in Intelligent Systems</a:t>
            </a:r>
          </a:p>
        </p:txBody>
      </p:sp>
      <p:sp>
        <p:nvSpPr>
          <p:cNvPr id="8" name="Shape 46"/>
          <p:cNvSpPr txBox="1"/>
          <p:nvPr/>
        </p:nvSpPr>
        <p:spPr>
          <a:xfrm>
            <a:off x="355600" y="9131343"/>
            <a:ext cx="600892" cy="37959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GB" sz="1800" b="0" i="0" u="none" strike="noStrike" cap="none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57344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3"/>
          <p:cNvSpPr txBox="1">
            <a:spLocks noGrp="1"/>
          </p:cNvSpPr>
          <p:nvPr>
            <p:ph type="title"/>
          </p:nvPr>
        </p:nvSpPr>
        <p:spPr>
          <a:xfrm>
            <a:off x="355600" y="150125"/>
            <a:ext cx="12293599" cy="1928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5400" dirty="0"/>
              <a:t>Support Vector Machines - Tuning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Shape 4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55600" y="2730500"/>
                <a:ext cx="12293599" cy="629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1071562" lvl="0" indent="-538162" algn="just">
                  <a:spcBef>
                    <a:spcPts val="3700"/>
                  </a:spcBef>
                  <a:buSzPct val="98157"/>
                  <a:buFont typeface="Arial"/>
                  <a:buChar char="•"/>
                </a:pPr>
                <a:r>
                  <a:rPr lang="en-GB" sz="3600" dirty="0"/>
                  <a:t>“A practical guide to support vector classification”, Hsu </a:t>
                </a:r>
                <a:r>
                  <a:rPr lang="en-GB" sz="3600" i="1" dirty="0"/>
                  <a:t>et al.</a:t>
                </a:r>
                <a:r>
                  <a:rPr lang="en-GB" sz="3600" dirty="0"/>
                  <a:t> (2003):</a:t>
                </a:r>
              </a:p>
              <a:p>
                <a:pPr marL="4195762" lvl="5" indent="-538162" algn="just">
                  <a:lnSpc>
                    <a:spcPct val="100000"/>
                  </a:lnSpc>
                  <a:spcBef>
                    <a:spcPts val="3700"/>
                  </a:spcBef>
                  <a:buSzPct val="98157"/>
                  <a:buFont typeface="Arial"/>
                  <a:buChar char="•"/>
                </a:pPr>
                <a:r>
                  <a:rPr lang="en-GB" sz="3600" dirty="0"/>
                  <a:t>Grid-search on exponentially growing sequences of C and </a:t>
                </a:r>
                <a:r>
                  <a:rPr lang="el-GR" sz="3600" dirty="0"/>
                  <a:t>γ</a:t>
                </a:r>
                <a:endParaRPr lang="pt-PT" sz="3600" dirty="0"/>
              </a:p>
              <a:p>
                <a:pPr marL="1071562" lvl="4" indent="-538162" algn="just">
                  <a:spcBef>
                    <a:spcPts val="3700"/>
                  </a:spcBef>
                  <a:buSzPct val="98157"/>
                  <a:buFont typeface="Arial"/>
                  <a:buChar char="•"/>
                </a:pPr>
                <a:r>
                  <a:rPr lang="pt-PT" sz="3600" dirty="0"/>
                  <a:t>C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PT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36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PT" sz="3600" i="1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r>
                      <a:rPr lang="pt-PT" sz="3600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pt-PT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36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PT" sz="3600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pt-PT" sz="3600" i="1">
                        <a:latin typeface="Cambria Math" panose="02040503050406030204" pitchFamily="18" charset="0"/>
                      </a:rPr>
                      <m:t>, …, </m:t>
                    </m:r>
                    <m:sSup>
                      <m:sSupPr>
                        <m:ctrlPr>
                          <a:rPr lang="pt-PT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36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PT" sz="36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GB" sz="3600" dirty="0"/>
              </a:p>
              <a:p>
                <a:pPr marL="1071562" lvl="4" indent="-538162" algn="just">
                  <a:spcBef>
                    <a:spcPts val="3700"/>
                  </a:spcBef>
                  <a:buSzPct val="98157"/>
                  <a:buFont typeface="Arial"/>
                  <a:buChar char="•"/>
                </a:pPr>
                <a:r>
                  <a:rPr lang="el-GR" sz="3600" dirty="0"/>
                  <a:t>γ</a:t>
                </a:r>
                <a:r>
                  <a:rPr lang="pt-PT" sz="36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PT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36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PT" sz="3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PT" sz="36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pt-PT" sz="3600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pt-PT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36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PT" sz="3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PT" sz="36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pt-PT" sz="3600" i="1">
                        <a:latin typeface="Cambria Math" panose="02040503050406030204" pitchFamily="18" charset="0"/>
                      </a:rPr>
                      <m:t>, …, </m:t>
                    </m:r>
                    <m:sSup>
                      <m:sSupPr>
                        <m:ctrlPr>
                          <a:rPr lang="pt-PT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36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PT" sz="36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GB" sz="3600" dirty="0"/>
              </a:p>
            </p:txBody>
          </p:sp>
        </mc:Choice>
        <mc:Fallback>
          <p:sp>
            <p:nvSpPr>
              <p:cNvPr id="5" name="Shape 4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55600" y="2730500"/>
                <a:ext cx="12293599" cy="6299200"/>
              </a:xfrm>
              <a:prstGeom prst="rect">
                <a:avLst/>
              </a:prstGeom>
              <a:blipFill>
                <a:blip r:embed="rId2"/>
                <a:stretch>
                  <a:fillRect t="-2227" r="-22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Shape 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66400" y="8579242"/>
            <a:ext cx="2082800" cy="90091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47"/>
          <p:cNvSpPr txBox="1"/>
          <p:nvPr/>
        </p:nvSpPr>
        <p:spPr>
          <a:xfrm>
            <a:off x="3874426" y="9131350"/>
            <a:ext cx="5623800" cy="3795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 b="0" i="0" u="none" strike="noStrike" cap="none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Joaquim Leitão – R</a:t>
            </a:r>
            <a:r>
              <a:rPr lang="en-GB" sz="1800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eal Time Learning in Intelligent Systems</a:t>
            </a:r>
          </a:p>
        </p:txBody>
      </p:sp>
      <p:sp>
        <p:nvSpPr>
          <p:cNvPr id="8" name="Shape 46"/>
          <p:cNvSpPr txBox="1"/>
          <p:nvPr/>
        </p:nvSpPr>
        <p:spPr>
          <a:xfrm>
            <a:off x="355600" y="9131343"/>
            <a:ext cx="600892" cy="37959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GB" sz="1800" b="0" i="0" u="none" strike="noStrike" cap="none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559228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3"/>
          <p:cNvSpPr txBox="1">
            <a:spLocks noGrp="1"/>
          </p:cNvSpPr>
          <p:nvPr>
            <p:ph type="title"/>
          </p:nvPr>
        </p:nvSpPr>
        <p:spPr>
          <a:xfrm>
            <a:off x="355600" y="150125"/>
            <a:ext cx="12293599" cy="1928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5400" dirty="0"/>
              <a:t>Support Vector Machines - Results</a:t>
            </a:r>
          </a:p>
        </p:txBody>
      </p:sp>
      <p:sp>
        <p:nvSpPr>
          <p:cNvPr id="5" name="Shape 44"/>
          <p:cNvSpPr txBox="1">
            <a:spLocks noGrp="1"/>
          </p:cNvSpPr>
          <p:nvPr>
            <p:ph type="body" idx="1"/>
          </p:nvPr>
        </p:nvSpPr>
        <p:spPr>
          <a:xfrm>
            <a:off x="355600" y="2730500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071562" marR="0" lvl="0" indent="-538162" algn="just" rtl="0">
              <a:lnSpc>
                <a:spcPct val="100000"/>
              </a:lnSpc>
              <a:spcBef>
                <a:spcPts val="3700"/>
              </a:spcBef>
              <a:buSzPct val="98157"/>
              <a:buFont typeface="Arial"/>
              <a:buChar char="•"/>
            </a:pPr>
            <a:r>
              <a:rPr lang="en-GB" dirty="0"/>
              <a:t>Average AUC of 0.74 in test dataset</a:t>
            </a:r>
          </a:p>
          <a:p>
            <a:pPr marL="1071562" lvl="0" indent="-538162" algn="just">
              <a:spcBef>
                <a:spcPts val="3700"/>
              </a:spcBef>
              <a:buSzPct val="98157"/>
              <a:buFont typeface="Arial"/>
              <a:buChar char="•"/>
            </a:pPr>
            <a:r>
              <a:rPr lang="en-GB" dirty="0"/>
              <a:t>Best AUC = 0.99 for family “b.29.1._b.29.1.2.” (C = 256 ; </a:t>
            </a:r>
            <a:r>
              <a:rPr lang="el-GR" dirty="0"/>
              <a:t>γ</a:t>
            </a:r>
            <a:r>
              <a:rPr lang="pt-PT" dirty="0"/>
              <a:t> = 3.9e-03)</a:t>
            </a:r>
            <a:endParaRPr lang="en-GB" dirty="0"/>
          </a:p>
          <a:p>
            <a:pPr marL="1071562" lvl="0" indent="-538162" algn="just">
              <a:spcBef>
                <a:spcPts val="3700"/>
              </a:spcBef>
              <a:buSzPct val="98157"/>
              <a:buFont typeface="Arial"/>
              <a:buChar char="•"/>
            </a:pPr>
            <a:r>
              <a:rPr lang="en-GB" dirty="0"/>
              <a:t>Overfitting in families “c.26.2._c.26.2.1.” and “c.47.1._c.47.1.10.” (Train AUC = 1; Test AUC around 0.5)</a:t>
            </a:r>
          </a:p>
          <a:p>
            <a:pPr marL="1071562" lvl="0" indent="-538162" algn="just">
              <a:spcBef>
                <a:spcPts val="3700"/>
              </a:spcBef>
              <a:buSzPct val="98157"/>
              <a:buFont typeface="Arial"/>
              <a:buChar char="•"/>
            </a:pPr>
            <a:r>
              <a:rPr lang="en-GB" dirty="0"/>
              <a:t>Families where no classifier could be learned (Train AUC = Test AUC around 0.5)</a:t>
            </a:r>
            <a:endParaRPr lang="pt-PT" dirty="0"/>
          </a:p>
        </p:txBody>
      </p:sp>
      <p:pic>
        <p:nvPicPr>
          <p:cNvPr id="6" name="Shape 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66400" y="8579242"/>
            <a:ext cx="2082800" cy="90091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47"/>
          <p:cNvSpPr txBox="1"/>
          <p:nvPr/>
        </p:nvSpPr>
        <p:spPr>
          <a:xfrm>
            <a:off x="3874426" y="9131350"/>
            <a:ext cx="5623800" cy="3795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 b="0" i="0" u="none" strike="noStrike" cap="none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Joaquim Leitão – R</a:t>
            </a:r>
            <a:r>
              <a:rPr lang="en-GB" sz="1800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eal Time Learning in Intelligent Systems</a:t>
            </a:r>
          </a:p>
        </p:txBody>
      </p:sp>
      <p:sp>
        <p:nvSpPr>
          <p:cNvPr id="8" name="Shape 46"/>
          <p:cNvSpPr txBox="1"/>
          <p:nvPr/>
        </p:nvSpPr>
        <p:spPr>
          <a:xfrm>
            <a:off x="355600" y="9131343"/>
            <a:ext cx="600892" cy="37959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GB" sz="1800" b="0" i="0" u="none" strike="noStrike" cap="none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077982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3"/>
          <p:cNvSpPr txBox="1">
            <a:spLocks noGrp="1"/>
          </p:cNvSpPr>
          <p:nvPr>
            <p:ph type="title"/>
          </p:nvPr>
        </p:nvSpPr>
        <p:spPr>
          <a:xfrm>
            <a:off x="355600" y="150125"/>
            <a:ext cx="12293599" cy="1928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5400" dirty="0"/>
              <a:t>LASVM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Shape 4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55600" y="2730500"/>
                <a:ext cx="12293599" cy="629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1071562" marR="0" lvl="0" indent="-538162" algn="just" rtl="0">
                  <a:lnSpc>
                    <a:spcPct val="100000"/>
                  </a:lnSpc>
                  <a:spcBef>
                    <a:spcPts val="3700"/>
                  </a:spcBef>
                  <a:buSzPct val="98157"/>
                  <a:buFont typeface="Arial"/>
                  <a:buChar char="•"/>
                </a:pPr>
                <a:r>
                  <a:rPr lang="en-GB" dirty="0"/>
                  <a:t>Online version of SVM featuring a support vector removal step</a:t>
                </a:r>
              </a:p>
              <a:p>
                <a:pPr marL="1071563" marR="0" lvl="0" indent="-537845" algn="just" rtl="0">
                  <a:lnSpc>
                    <a:spcPct val="100000"/>
                  </a:lnSpc>
                  <a:spcBef>
                    <a:spcPts val="3700"/>
                  </a:spcBef>
                  <a:buSzPct val="98026"/>
                  <a:buFont typeface="Arial"/>
                  <a:buChar char="•"/>
                </a:pPr>
                <a:r>
                  <a:rPr lang="en-GB" dirty="0"/>
                  <a:t>Radial Basis Kernel + Misclassification penalty</a:t>
                </a:r>
              </a:p>
              <a:p>
                <a:pPr marL="1071563" indent="-537845" algn="just">
                  <a:spcBef>
                    <a:spcPts val="3700"/>
                  </a:spcBef>
                  <a:buSzPct val="98026"/>
                  <a:buFont typeface="Arial"/>
                  <a:buChar char="•"/>
                </a:pPr>
                <a:r>
                  <a:rPr lang="en-GB" dirty="0"/>
                  <a:t>Tune parameters C and </a:t>
                </a:r>
                <a:r>
                  <a:rPr lang="el-GR" dirty="0"/>
                  <a:t>γ</a:t>
                </a:r>
                <a:r>
                  <a:rPr lang="pt-PT" dirty="0"/>
                  <a:t> similar to SVM case</a:t>
                </a:r>
                <a:endParaRPr lang="en-GB" dirty="0"/>
              </a:p>
              <a:p>
                <a:pPr marL="4195762" lvl="5" indent="-538162" algn="just">
                  <a:spcBef>
                    <a:spcPts val="3700"/>
                  </a:spcBef>
                  <a:buSzPct val="98157"/>
                  <a:buFont typeface="Arial"/>
                  <a:buChar char="•"/>
                </a:pPr>
                <a:r>
                  <a:rPr lang="pt-PT" sz="3600" dirty="0"/>
                  <a:t>C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PT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36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PT" sz="3600" i="1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r>
                      <a:rPr lang="pt-PT" sz="3600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pt-PT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36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PT" sz="3600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pt-PT" sz="3600" i="1">
                        <a:latin typeface="Cambria Math" panose="02040503050406030204" pitchFamily="18" charset="0"/>
                      </a:rPr>
                      <m:t>, …, </m:t>
                    </m:r>
                    <m:sSup>
                      <m:sSupPr>
                        <m:ctrlPr>
                          <a:rPr lang="pt-PT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36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PT" sz="36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GB" sz="3600" dirty="0"/>
              </a:p>
              <a:p>
                <a:pPr marL="4195762" lvl="5" indent="-538162" algn="just">
                  <a:spcBef>
                    <a:spcPts val="3700"/>
                  </a:spcBef>
                  <a:buSzPct val="98157"/>
                  <a:buFont typeface="Arial"/>
                  <a:buChar char="•"/>
                </a:pPr>
                <a:r>
                  <a:rPr lang="el-GR" sz="3600" dirty="0"/>
                  <a:t>γ</a:t>
                </a:r>
                <a:r>
                  <a:rPr lang="pt-PT" sz="36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PT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36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PT" sz="3600" i="1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  <m:r>
                      <a:rPr lang="pt-PT" sz="3600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pt-PT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36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PT" sz="3600" i="1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r>
                      <a:rPr lang="pt-PT" sz="3600" i="1">
                        <a:latin typeface="Cambria Math" panose="02040503050406030204" pitchFamily="18" charset="0"/>
                      </a:rPr>
                      <m:t>, …, </m:t>
                    </m:r>
                    <m:sSup>
                      <m:sSupPr>
                        <m:ctrlPr>
                          <a:rPr lang="pt-PT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36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PT" sz="36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GB" sz="3600" dirty="0"/>
              </a:p>
              <a:p>
                <a:pPr marL="1071563" marR="0" lvl="0" indent="-537845" algn="just" rtl="0">
                  <a:lnSpc>
                    <a:spcPct val="100000"/>
                  </a:lnSpc>
                  <a:spcBef>
                    <a:spcPts val="3700"/>
                  </a:spcBef>
                  <a:buSzPct val="98026"/>
                  <a:buFont typeface="Arial"/>
                  <a:buChar char="•"/>
                </a:pPr>
                <a:endParaRPr lang="en-GB" dirty="0"/>
              </a:p>
            </p:txBody>
          </p:sp>
        </mc:Choice>
        <mc:Fallback>
          <p:sp>
            <p:nvSpPr>
              <p:cNvPr id="5" name="Shape 4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55600" y="2730500"/>
                <a:ext cx="12293599" cy="6299200"/>
              </a:xfrm>
              <a:prstGeom prst="rect">
                <a:avLst/>
              </a:prstGeom>
              <a:blipFill>
                <a:blip r:embed="rId2"/>
                <a:stretch>
                  <a:fillRect t="-2323" r="-23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Shape 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66400" y="8579242"/>
            <a:ext cx="2082800" cy="90091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47"/>
          <p:cNvSpPr txBox="1"/>
          <p:nvPr/>
        </p:nvSpPr>
        <p:spPr>
          <a:xfrm>
            <a:off x="3874426" y="9131350"/>
            <a:ext cx="5623800" cy="3795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 b="0" i="0" u="none" strike="noStrike" cap="none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Joaquim Leitão – R</a:t>
            </a:r>
            <a:r>
              <a:rPr lang="en-GB" sz="1800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eal Time Learning in Intelligent Systems</a:t>
            </a:r>
          </a:p>
        </p:txBody>
      </p:sp>
      <p:sp>
        <p:nvSpPr>
          <p:cNvPr id="8" name="Shape 46"/>
          <p:cNvSpPr txBox="1"/>
          <p:nvPr/>
        </p:nvSpPr>
        <p:spPr>
          <a:xfrm>
            <a:off x="355600" y="9131343"/>
            <a:ext cx="600892" cy="37959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GB" sz="1800" b="0" i="0" u="none" strike="noStrike" cap="none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221614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3"/>
          <p:cNvSpPr txBox="1">
            <a:spLocks noGrp="1"/>
          </p:cNvSpPr>
          <p:nvPr>
            <p:ph type="title"/>
          </p:nvPr>
        </p:nvSpPr>
        <p:spPr>
          <a:xfrm>
            <a:off x="355600" y="150125"/>
            <a:ext cx="12293599" cy="1928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5400" dirty="0"/>
              <a:t>LASVM - Results</a:t>
            </a:r>
          </a:p>
        </p:txBody>
      </p:sp>
      <p:sp>
        <p:nvSpPr>
          <p:cNvPr id="5" name="Shape 44"/>
          <p:cNvSpPr txBox="1">
            <a:spLocks noGrp="1"/>
          </p:cNvSpPr>
          <p:nvPr>
            <p:ph type="body" idx="1"/>
          </p:nvPr>
        </p:nvSpPr>
        <p:spPr>
          <a:xfrm>
            <a:off x="355600" y="2730500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071562" lvl="0" indent="-538162" algn="just">
              <a:spcBef>
                <a:spcPts val="3700"/>
              </a:spcBef>
              <a:buSzPct val="98157"/>
              <a:buFont typeface="Arial"/>
              <a:buChar char="•"/>
            </a:pPr>
            <a:r>
              <a:rPr lang="en-GB" dirty="0"/>
              <a:t>Average AUC of 0.81 in test dataset</a:t>
            </a:r>
          </a:p>
          <a:p>
            <a:pPr marL="1071562" lvl="0" indent="-538162" algn="just">
              <a:spcBef>
                <a:spcPts val="3700"/>
              </a:spcBef>
              <a:buSzPct val="98157"/>
              <a:buFont typeface="Arial"/>
              <a:buChar char="•"/>
            </a:pPr>
            <a:r>
              <a:rPr lang="en-GB" dirty="0"/>
              <a:t>Best AUC = 0.99 in families “b.29.1._b.29.1.11.” (C = 32 ;</a:t>
            </a:r>
            <a:r>
              <a:rPr lang="el-GR" dirty="0"/>
              <a:t> γ</a:t>
            </a:r>
            <a:r>
              <a:rPr lang="pt-PT" dirty="0"/>
              <a:t> = 1.22e-04</a:t>
            </a:r>
            <a:r>
              <a:rPr lang="en-GB" dirty="0"/>
              <a:t>); “b.29.1._b.29.1.2.” (C = 4 ; </a:t>
            </a:r>
            <a:r>
              <a:rPr lang="el-GR" dirty="0"/>
              <a:t>γ</a:t>
            </a:r>
            <a:r>
              <a:rPr lang="pt-PT" dirty="0"/>
              <a:t> = 9.7e-04); </a:t>
            </a:r>
            <a:r>
              <a:rPr lang="en-GB" dirty="0"/>
              <a:t>and “c.67.1._c.67.1.4.” (C = 512 ; </a:t>
            </a:r>
            <a:r>
              <a:rPr lang="el-GR" dirty="0"/>
              <a:t>γ</a:t>
            </a:r>
            <a:r>
              <a:rPr lang="pt-PT" dirty="0"/>
              <a:t> = 2.44e-04)</a:t>
            </a:r>
            <a:endParaRPr lang="en-GB" dirty="0"/>
          </a:p>
          <a:p>
            <a:pPr marL="1071562" lvl="0" indent="-538162" algn="just">
              <a:spcBef>
                <a:spcPts val="3700"/>
              </a:spcBef>
              <a:buSzPct val="98157"/>
              <a:buFont typeface="Arial"/>
              <a:buChar char="•"/>
            </a:pPr>
            <a:r>
              <a:rPr lang="en-GB" dirty="0"/>
              <a:t>Does not appear to suffer from overfitting</a:t>
            </a:r>
          </a:p>
          <a:p>
            <a:pPr marL="1071562" lvl="0" indent="-538162" algn="just">
              <a:spcBef>
                <a:spcPts val="3700"/>
              </a:spcBef>
              <a:buSzPct val="98157"/>
              <a:buFont typeface="Arial"/>
              <a:buChar char="•"/>
            </a:pPr>
            <a:r>
              <a:rPr lang="en-GB" dirty="0"/>
              <a:t>Families where no classifier could be learned (Train AUC = Test AUC around 0.5)</a:t>
            </a:r>
            <a:endParaRPr lang="pt-PT" dirty="0"/>
          </a:p>
        </p:txBody>
      </p:sp>
      <p:pic>
        <p:nvPicPr>
          <p:cNvPr id="6" name="Shape 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66400" y="8579242"/>
            <a:ext cx="2082800" cy="90091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47"/>
          <p:cNvSpPr txBox="1"/>
          <p:nvPr/>
        </p:nvSpPr>
        <p:spPr>
          <a:xfrm>
            <a:off x="3874426" y="9131350"/>
            <a:ext cx="5623800" cy="3795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 b="0" i="0" u="none" strike="noStrike" cap="none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Joaquim Leitão – R</a:t>
            </a:r>
            <a:r>
              <a:rPr lang="en-GB" sz="1800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eal Time Learning in Intelligent Systems</a:t>
            </a:r>
          </a:p>
        </p:txBody>
      </p:sp>
      <p:sp>
        <p:nvSpPr>
          <p:cNvPr id="8" name="Shape 46"/>
          <p:cNvSpPr txBox="1"/>
          <p:nvPr/>
        </p:nvSpPr>
        <p:spPr>
          <a:xfrm>
            <a:off x="355600" y="9131343"/>
            <a:ext cx="600892" cy="37959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GB" sz="1800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9</a:t>
            </a:r>
            <a:endParaRPr lang="en-GB" sz="1800" b="0" i="0" u="none" strike="noStrike" cap="none" dirty="0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003849053"/>
      </p:ext>
    </p:extLst>
  </p:cSld>
  <p:clrMapOvr>
    <a:masterClrMapping/>
  </p:clrMapOvr>
</p:sld>
</file>

<file path=ppt/theme/theme1.xml><?xml version="1.0" encoding="utf-8"?>
<a:theme xmlns:a="http://schemas.openxmlformats.org/drawingml/2006/main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631</Words>
  <Application>Microsoft Office PowerPoint</Application>
  <PresentationFormat>Personalizados</PresentationFormat>
  <Paragraphs>83</Paragraphs>
  <Slides>11</Slides>
  <Notes>5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6" baseType="lpstr">
      <vt:lpstr>Avenir</vt:lpstr>
      <vt:lpstr>Gill Sans</vt:lpstr>
      <vt:lpstr>Cambria Math</vt:lpstr>
      <vt:lpstr>Arial</vt:lpstr>
      <vt:lpstr>Showroom</vt:lpstr>
      <vt:lpstr>Apresentação do PowerPoint</vt:lpstr>
      <vt:lpstr>Objectives</vt:lpstr>
      <vt:lpstr>Methodology</vt:lpstr>
      <vt:lpstr>Data Representation</vt:lpstr>
      <vt:lpstr>Support Vector Machines</vt:lpstr>
      <vt:lpstr>Support Vector Machines - Tuning</vt:lpstr>
      <vt:lpstr>Support Vector Machines - Results</vt:lpstr>
      <vt:lpstr>LASVM</vt:lpstr>
      <vt:lpstr>LASVM - Results</vt:lpstr>
      <vt:lpstr>Conclusions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jpleitao</dc:creator>
  <cp:lastModifiedBy>Joaquim Leitão</cp:lastModifiedBy>
  <cp:revision>19</cp:revision>
  <dcterms:modified xsi:type="dcterms:W3CDTF">2017-05-08T14:51:09Z</dcterms:modified>
</cp:coreProperties>
</file>