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82" r:id="rId2"/>
    <p:sldId id="283" r:id="rId3"/>
    <p:sldId id="284" r:id="rId4"/>
    <p:sldId id="288" r:id="rId5"/>
    <p:sldId id="287" r:id="rId6"/>
    <p:sldId id="286" r:id="rId7"/>
    <p:sldId id="289" r:id="rId8"/>
    <p:sldId id="285" r:id="rId9"/>
    <p:sldId id="296" r:id="rId10"/>
    <p:sldId id="295" r:id="rId11"/>
    <p:sldId id="294" r:id="rId12"/>
    <p:sldId id="293" r:id="rId13"/>
    <p:sldId id="292" r:id="rId14"/>
    <p:sldId id="291" r:id="rId15"/>
    <p:sldId id="290" r:id="rId16"/>
    <p:sldId id="302" r:id="rId17"/>
    <p:sldId id="297" r:id="rId18"/>
    <p:sldId id="298" r:id="rId19"/>
    <p:sldId id="299" r:id="rId20"/>
    <p:sldId id="300" r:id="rId21"/>
    <p:sldId id="301" r:id="rId22"/>
    <p:sldId id="303" r:id="rId23"/>
    <p:sldId id="304" r:id="rId24"/>
    <p:sldId id="305" r:id="rId25"/>
  </p:sldIdLst>
  <p:sldSz cx="13004800" cy="9753600"/>
  <p:notesSz cx="6858000" cy="9144000"/>
  <p:embeddedFontLst>
    <p:embeddedFont>
      <p:font typeface="Gill Sans" panose="020B0604020202020204" charset="0"/>
      <p:regular r:id="rId27"/>
      <p:bold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464" y="38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228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457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685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9144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11430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2743200" marR="0" lvl="6" indent="1371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200400" marR="0" lvl="7" indent="1600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3657600" marR="0" lvl="8" indent="1828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Sugeno</a:t>
            </a:r>
            <a:r>
              <a:rPr lang="pt-PT" dirty="0"/>
              <a:t> NFS – Output das regras é uma combinação linear das variáveis de input (neste caso)</a:t>
            </a:r>
          </a:p>
        </p:txBody>
      </p:sp>
    </p:spTree>
    <p:extLst>
      <p:ext uri="{BB962C8B-B14F-4D97-AF65-F5344CB8AC3E}">
        <p14:creationId xmlns:p14="http://schemas.microsoft.com/office/powerpoint/2010/main" val="1176702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Erro mais reduzido para a função seno com FCM e </a:t>
            </a:r>
            <a:r>
              <a:rPr lang="pt-PT" dirty="0" err="1"/>
              <a:t>Hybrid</a:t>
            </a:r>
            <a:r>
              <a:rPr lang="pt-PT" dirty="0"/>
              <a:t> </a:t>
            </a:r>
            <a:r>
              <a:rPr lang="pt-PT" dirty="0" err="1"/>
              <a:t>optimisation</a:t>
            </a:r>
            <a:endParaRPr lang="pt-PT" dirty="0"/>
          </a:p>
          <a:p>
            <a:r>
              <a:rPr lang="pt-PT" dirty="0" err="1"/>
              <a:t>Overall</a:t>
            </a:r>
            <a:r>
              <a:rPr lang="pt-PT" dirty="0"/>
              <a:t>, </a:t>
            </a:r>
            <a:r>
              <a:rPr lang="pt-PT" dirty="0" err="1"/>
              <a:t>Hybrid</a:t>
            </a:r>
            <a:r>
              <a:rPr lang="pt-PT" dirty="0"/>
              <a:t> </a:t>
            </a:r>
            <a:r>
              <a:rPr lang="pt-PT" dirty="0" err="1"/>
              <a:t>optimisation</a:t>
            </a:r>
            <a:r>
              <a:rPr lang="pt-PT" dirty="0"/>
              <a:t> leva a </a:t>
            </a:r>
            <a:r>
              <a:rPr lang="pt-PT" dirty="0" err="1"/>
              <a:t>RMSEs</a:t>
            </a:r>
            <a:r>
              <a:rPr lang="pt-PT" dirty="0"/>
              <a:t> cerca de uma ordem de magnitude inferiores ao </a:t>
            </a:r>
            <a:r>
              <a:rPr lang="pt-PT" dirty="0" err="1"/>
              <a:t>backpropagation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7312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Outputs muito semelhantes, no entanto verificámos que </a:t>
            </a:r>
            <a:r>
              <a:rPr lang="pt-PT" dirty="0" err="1"/>
              <a:t>Hybrid</a:t>
            </a:r>
            <a:r>
              <a:rPr lang="pt-PT" dirty="0"/>
              <a:t> </a:t>
            </a:r>
            <a:r>
              <a:rPr lang="pt-PT" dirty="0" err="1"/>
              <a:t>optimisation</a:t>
            </a:r>
            <a:r>
              <a:rPr lang="pt-PT" dirty="0"/>
              <a:t> tem resultados melhores (erros menores) independentemente da técnica de </a:t>
            </a:r>
            <a:r>
              <a:rPr lang="pt-PT" dirty="0" err="1"/>
              <a:t>clustering</a:t>
            </a:r>
            <a:r>
              <a:rPr lang="pt-PT" dirty="0"/>
              <a:t> utilizada para a estimação inicial das regras</a:t>
            </a:r>
          </a:p>
        </p:txBody>
      </p:sp>
    </p:spTree>
    <p:extLst>
      <p:ext uri="{BB962C8B-B14F-4D97-AF65-F5344CB8AC3E}">
        <p14:creationId xmlns:p14="http://schemas.microsoft.com/office/powerpoint/2010/main" val="47270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Sistema de 3ª ordem: tem mais pólos (3) do que zeros (0) ; Pode-se provar que o sistema tem memória…</a:t>
            </a:r>
          </a:p>
          <a:p>
            <a:r>
              <a:rPr lang="pt-PT" dirty="0"/>
              <a:t>Inércia -&gt; inputs num dado instante apenas influenciam outputs de instantes futuros; Logo podemos escrever a saída do sistema em cada instante da forma…</a:t>
            </a:r>
          </a:p>
        </p:txBody>
      </p:sp>
    </p:spTree>
    <p:extLst>
      <p:ext uri="{BB962C8B-B14F-4D97-AF65-F5344CB8AC3E}">
        <p14:creationId xmlns:p14="http://schemas.microsoft.com/office/powerpoint/2010/main" val="294678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Recolha de pares (input, output) do sistema, que sejam representativos de toda a gama de valores admissíveis nos domínios respetivos</a:t>
            </a:r>
          </a:p>
          <a:p>
            <a:r>
              <a:rPr lang="pt-PT" dirty="0"/>
              <a:t>Inicialização das regras através de um processo de </a:t>
            </a:r>
            <a:r>
              <a:rPr lang="pt-PT" dirty="0" err="1"/>
              <a:t>clustering</a:t>
            </a:r>
            <a:r>
              <a:rPr lang="pt-PT" dirty="0"/>
              <a:t>; Utilização de uma estrutura ANFIS para fazer </a:t>
            </a:r>
            <a:r>
              <a:rPr lang="pt-PT" dirty="0" err="1"/>
              <a:t>tuning</a:t>
            </a:r>
            <a:r>
              <a:rPr lang="pt-PT" dirty="0"/>
              <a:t> às regras anteriormente obtidas</a:t>
            </a:r>
          </a:p>
        </p:txBody>
      </p:sp>
    </p:spTree>
    <p:extLst>
      <p:ext uri="{BB962C8B-B14F-4D97-AF65-F5344CB8AC3E}">
        <p14:creationId xmlns:p14="http://schemas.microsoft.com/office/powerpoint/2010/main" val="347540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Sampling interval</a:t>
            </a:r>
            <a:r>
              <a:rPr lang="pt-PT" dirty="0"/>
              <a:t> é a frequência com que os dados são gerados (</a:t>
            </a:r>
            <a:r>
              <a:rPr lang="pt-PT" dirty="0" err="1"/>
              <a:t>discretization</a:t>
            </a:r>
            <a:r>
              <a:rPr lang="pt-PT" dirty="0"/>
              <a:t> </a:t>
            </a:r>
            <a:r>
              <a:rPr lang="pt-PT" dirty="0" err="1"/>
              <a:t>interval</a:t>
            </a:r>
            <a:r>
              <a:rPr lang="pt-PT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56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Utilizámos os valores por </a:t>
            </a:r>
            <a:r>
              <a:rPr lang="pt-PT" dirty="0" err="1"/>
              <a:t>default</a:t>
            </a:r>
            <a:r>
              <a:rPr lang="pt-PT" dirty="0"/>
              <a:t> do MATLAB para cada uma das abordagens</a:t>
            </a:r>
          </a:p>
        </p:txBody>
      </p:sp>
    </p:spTree>
    <p:extLst>
      <p:ext uri="{BB962C8B-B14F-4D97-AF65-F5344CB8AC3E}">
        <p14:creationId xmlns:p14="http://schemas.microsoft.com/office/powerpoint/2010/main" val="230731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Dizer que temos 3 </a:t>
            </a:r>
            <a:r>
              <a:rPr lang="pt-PT" dirty="0" err="1"/>
              <a:t>membership</a:t>
            </a:r>
            <a:r>
              <a:rPr lang="pt-PT" dirty="0"/>
              <a:t> </a:t>
            </a:r>
            <a:r>
              <a:rPr lang="pt-PT" dirty="0" err="1"/>
              <a:t>functions</a:t>
            </a:r>
            <a:r>
              <a:rPr lang="pt-PT" dirty="0"/>
              <a:t> para cada antecedente das regras</a:t>
            </a:r>
          </a:p>
        </p:txBody>
      </p:sp>
    </p:spTree>
    <p:extLst>
      <p:ext uri="{BB962C8B-B14F-4D97-AF65-F5344CB8AC3E}">
        <p14:creationId xmlns:p14="http://schemas.microsoft.com/office/powerpoint/2010/main" val="6749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Cada um dos dois </a:t>
            </a:r>
            <a:r>
              <a:rPr lang="pt-PT" dirty="0" err="1"/>
              <a:t>Fuzzy</a:t>
            </a:r>
            <a:r>
              <a:rPr lang="pt-PT" dirty="0"/>
              <a:t> </a:t>
            </a:r>
            <a:r>
              <a:rPr lang="pt-PT" dirty="0" err="1"/>
              <a:t>Inference</a:t>
            </a:r>
            <a:r>
              <a:rPr lang="pt-PT" dirty="0"/>
              <a:t> </a:t>
            </a:r>
            <a:r>
              <a:rPr lang="pt-PT" dirty="0" err="1"/>
              <a:t>Systems</a:t>
            </a:r>
            <a:r>
              <a:rPr lang="pt-PT" dirty="0"/>
              <a:t> anteriormente obtidos foi otimizado com </a:t>
            </a:r>
            <a:r>
              <a:rPr lang="pt-PT" dirty="0" err="1"/>
              <a:t>backpropagation</a:t>
            </a:r>
            <a:r>
              <a:rPr lang="pt-PT" dirty="0"/>
              <a:t> e </a:t>
            </a:r>
            <a:r>
              <a:rPr lang="pt-PT" dirty="0" err="1"/>
              <a:t>hybrid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432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Alterações nas funções de pertença foram detetadas para os casos em que a otimização foi feita com </a:t>
            </a:r>
            <a:r>
              <a:rPr lang="pt-PT" dirty="0" err="1"/>
              <a:t>Hybrid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34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Simulink</a:t>
            </a:r>
            <a:r>
              <a:rPr lang="pt-PT" dirty="0"/>
              <a:t>; </a:t>
            </a:r>
            <a:r>
              <a:rPr lang="pt-PT" dirty="0" err="1"/>
              <a:t>Signal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que gera sinais com diferentes características fornecidos a cada um dos 4 sistemas ANFIS anteriormente treinados; Output de cada um destes 4 sistemas é comparado com o sistema “real”</a:t>
            </a:r>
          </a:p>
        </p:txBody>
      </p:sp>
    </p:spTree>
    <p:extLst>
      <p:ext uri="{BB962C8B-B14F-4D97-AF65-F5344CB8AC3E}">
        <p14:creationId xmlns:p14="http://schemas.microsoft.com/office/powerpoint/2010/main" val="241490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- centr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- vertical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55600" y="48895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- top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alíneas e fot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58927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31800" marR="0" lvl="0" indent="-233934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63600" marR="0" lvl="1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95400" marR="0" lvl="2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27200" marR="0" lvl="3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159000" marR="0" lvl="4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rca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- 3 acim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çã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grafi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 branc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6"/>
          <p:cNvSpPr txBox="1">
            <a:spLocks/>
          </p:cNvSpPr>
          <p:nvPr/>
        </p:nvSpPr>
        <p:spPr>
          <a:xfrm>
            <a:off x="622070" y="2361528"/>
            <a:ext cx="11760658" cy="12968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GB" sz="3600" dirty="0"/>
              <a:t>Process Modelling with Neuro-Fuzzy Systems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endParaRPr lang="en-GB" dirty="0"/>
          </a:p>
        </p:txBody>
      </p:sp>
      <p:sp>
        <p:nvSpPr>
          <p:cNvPr id="4" name="Shape 37"/>
          <p:cNvSpPr/>
          <p:nvPr/>
        </p:nvSpPr>
        <p:spPr>
          <a:xfrm>
            <a:off x="1892450" y="6537172"/>
            <a:ext cx="9219900" cy="4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Joaquim Pedro Bento </a:t>
            </a:r>
            <a:r>
              <a:rPr lang="en-GB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Gonçalves</a:t>
            </a:r>
            <a:r>
              <a:rPr lang="en-GB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Pratas</a:t>
            </a:r>
            <a:r>
              <a:rPr lang="en-GB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Leitão</a:t>
            </a:r>
          </a:p>
        </p:txBody>
      </p:sp>
      <p:sp>
        <p:nvSpPr>
          <p:cNvPr id="5" name="Shape 38"/>
          <p:cNvSpPr/>
          <p:nvPr/>
        </p:nvSpPr>
        <p:spPr>
          <a:xfrm>
            <a:off x="1892450" y="4012924"/>
            <a:ext cx="9219900" cy="207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</a:rPr>
              <a:t>University of Coimbra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</a:rPr>
              <a:t>Doctoral Program in Information Science and Technology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</a:rPr>
              <a:t>Real Time Learning in Intelligent Systems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dirty="0"/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</a:rPr>
              <a:t>June 12, 2017</a:t>
            </a:r>
          </a:p>
        </p:txBody>
      </p:sp>
      <p:pic>
        <p:nvPicPr>
          <p:cNvPr id="6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21373" y="7205886"/>
            <a:ext cx="1562052" cy="675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27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GB" sz="5400" dirty="0"/>
              <a:t>FUZZY RULES INITIALISATION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65" y="2499463"/>
            <a:ext cx="11094321" cy="53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GB" sz="5400" dirty="0"/>
              <a:t>FUZZY RULES INITIALISATION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65" y="2472168"/>
            <a:ext cx="11094321" cy="51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FUZZY RULES OPTIMISATION</a:t>
            </a:r>
          </a:p>
        </p:txBody>
      </p:sp>
      <p:sp>
        <p:nvSpPr>
          <p:cNvPr id="18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ANFIS structure to optimise both FIS</a:t>
            </a:r>
          </a:p>
          <a:p>
            <a:pPr marL="2665412" lvl="5" indent="-685800" algn="just">
              <a:spcBef>
                <a:spcPts val="3700"/>
              </a:spcBef>
              <a:buSzPct val="98157"/>
              <a:buFont typeface="Wingdings" panose="05000000000000000000" pitchFamily="2" charset="2"/>
              <a:buChar char="Ø"/>
            </a:pPr>
            <a:r>
              <a:rPr lang="en-GB" sz="3800" dirty="0"/>
              <a:t>Backpropagation Optimisation</a:t>
            </a:r>
          </a:p>
          <a:p>
            <a:pPr marL="2665412" lvl="5" indent="-685800" algn="just">
              <a:spcBef>
                <a:spcPts val="3700"/>
              </a:spcBef>
              <a:buSzPct val="98157"/>
              <a:buFont typeface="Wingdings" panose="05000000000000000000" pitchFamily="2" charset="2"/>
              <a:buChar char="Ø"/>
            </a:pPr>
            <a:r>
              <a:rPr lang="en-GB" sz="3800" dirty="0"/>
              <a:t>Hybrid Optimisation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i="1" dirty="0"/>
              <a:t>MATLAB’s </a:t>
            </a:r>
            <a:r>
              <a:rPr lang="en-GB" i="1" dirty="0" err="1"/>
              <a:t>anfis</a:t>
            </a:r>
            <a:r>
              <a:rPr lang="en-GB" dirty="0"/>
              <a:t> function with 200 epochs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Performance assessed with test data and Root Mean Squared Error (RMSE) metric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136973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GB" sz="5400" dirty="0"/>
              <a:t>FUZZY RULES OPTIMISATION</a:t>
            </a:r>
          </a:p>
        </p:txBody>
      </p:sp>
      <p:sp>
        <p:nvSpPr>
          <p:cNvPr id="18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>
                <a:sym typeface="Wingdings" panose="05000000000000000000" pitchFamily="2" charset="2"/>
              </a:rPr>
              <a:t>Subtractive Clustering + Backpropagation </a:t>
            </a:r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>
                <a:sym typeface="Wingdings" panose="05000000000000000000" pitchFamily="2" charset="2"/>
              </a:rPr>
              <a:t>Fuzzy C-Means Clustering + Backpropagation </a:t>
            </a:r>
            <a:endParaRPr lang="en-GB" dirty="0"/>
          </a:p>
          <a:p>
            <a:pPr marL="1071563" lvl="0" indent="-537845" algn="just"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>
                <a:sym typeface="Wingdings" panose="05000000000000000000" pitchFamily="2" charset="2"/>
              </a:rPr>
              <a:t>Subtractive Clustering + Hybrid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</a:t>
            </a:r>
          </a:p>
          <a:p>
            <a:pPr marL="1071563" indent="-537845" algn="just"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>
                <a:sym typeface="Wingdings" panose="05000000000000000000" pitchFamily="2" charset="2"/>
              </a:rPr>
              <a:t>Fuzzy C-Means Clustering + Hybrid </a:t>
            </a:r>
            <a:endParaRPr lang="en-GB" dirty="0"/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286627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GB" sz="5400" dirty="0"/>
              <a:t>FUZZY RULES OPTIMISATION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14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4" y="2251880"/>
            <a:ext cx="11768930" cy="53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GB" sz="5400" dirty="0"/>
              <a:t>FUZZY RULES OPTIMISATION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4" y="2446809"/>
            <a:ext cx="11768930" cy="52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5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GB" sz="5400" dirty="0"/>
              <a:t>FUZZY RULES OPTIMISATION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2" y="1723408"/>
            <a:ext cx="12007328" cy="2763049"/>
          </a:xfrm>
          <a:prstGeom prst="rect">
            <a:avLst/>
          </a:prstGeom>
        </p:spPr>
      </p:pic>
      <p:sp>
        <p:nvSpPr>
          <p:cNvPr id="9" name="Shape 44"/>
          <p:cNvSpPr txBox="1">
            <a:spLocks noGrp="1"/>
          </p:cNvSpPr>
          <p:nvPr>
            <p:ph type="body" idx="1"/>
          </p:nvPr>
        </p:nvSpPr>
        <p:spPr>
          <a:xfrm>
            <a:off x="355599" y="4585565"/>
            <a:ext cx="12293599" cy="4545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>
                <a:sym typeface="Wingdings" panose="05000000000000000000" pitchFamily="2" charset="2"/>
              </a:rPr>
              <a:t>Lack of generalisation capacity for Backpropagation method</a:t>
            </a:r>
          </a:p>
          <a:p>
            <a:pPr marL="1071562" marR="0" lvl="0" indent="-538162" algn="just" rtl="0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>
                <a:sym typeface="Wingdings" panose="05000000000000000000" pitchFamily="2" charset="2"/>
              </a:rPr>
              <a:t>Errors with Hybrid method remain more stable during training and testing</a:t>
            </a:r>
          </a:p>
          <a:p>
            <a:pPr marL="2665412" lvl="5" indent="-685800" algn="just">
              <a:lnSpc>
                <a:spcPct val="100000"/>
              </a:lnSpc>
              <a:spcBef>
                <a:spcPts val="3700"/>
              </a:spcBef>
              <a:buSzPct val="98157"/>
              <a:buFont typeface="Wingdings" panose="05000000000000000000" pitchFamily="2" charset="2"/>
              <a:buChar char="Ø"/>
            </a:pPr>
            <a:r>
              <a:rPr lang="en-GB" sz="3800" dirty="0">
                <a:sym typeface="Wingdings" panose="05000000000000000000" pitchFamily="2" charset="2"/>
              </a:rPr>
              <a:t>Suggest a more general (and more desirable) model</a:t>
            </a:r>
          </a:p>
        </p:txBody>
      </p:sp>
    </p:spTree>
    <p:extLst>
      <p:ext uri="{BB962C8B-B14F-4D97-AF65-F5344CB8AC3E}">
        <p14:creationId xmlns:p14="http://schemas.microsoft.com/office/powerpoint/2010/main" val="131296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ASSESSMENT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17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80" y="1781666"/>
            <a:ext cx="10900037" cy="67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3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ASSESSMENT – SIGNAL GENERATOR</a:t>
            </a:r>
          </a:p>
        </p:txBody>
      </p:sp>
      <p:sp>
        <p:nvSpPr>
          <p:cNvPr id="18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 err="1"/>
              <a:t>Sawtooth</a:t>
            </a:r>
            <a:endParaRPr lang="en-GB" dirty="0"/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Sine</a:t>
            </a:r>
          </a:p>
          <a:p>
            <a:pPr marL="1071562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Square</a:t>
            </a:r>
          </a:p>
          <a:p>
            <a:pPr marL="1104900" indent="-571500" algn="just">
              <a:spcBef>
                <a:spcPts val="3700"/>
              </a:spcBef>
              <a:buSzPct val="98157"/>
              <a:buFont typeface="Wingdings" panose="05000000000000000000" pitchFamily="2" charset="2"/>
              <a:buChar char="Ø"/>
            </a:pPr>
            <a:r>
              <a:rPr lang="en-GB" dirty="0"/>
              <a:t>Amplitude 1; Units in Hz</a:t>
            </a:r>
          </a:p>
          <a:p>
            <a:pPr marL="1104900" indent="-571500" algn="just">
              <a:spcBef>
                <a:spcPts val="3700"/>
              </a:spcBef>
              <a:buSzPct val="98157"/>
              <a:buFont typeface="Wingdings" panose="05000000000000000000" pitchFamily="2" charset="2"/>
              <a:buChar char="Ø"/>
            </a:pPr>
            <a:r>
              <a:rPr lang="en-GB" dirty="0"/>
              <a:t>Sampling interval set to value defined during data collection</a:t>
            </a:r>
          </a:p>
          <a:p>
            <a:pPr marL="533400" lvl="0" algn="just">
              <a:spcBef>
                <a:spcPts val="3700"/>
              </a:spcBef>
              <a:buSzPct val="98157"/>
            </a:pPr>
            <a:endParaRPr lang="en-GB" dirty="0"/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225276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ASSESSMENT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77" y="1776898"/>
            <a:ext cx="10049044" cy="612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OBJECTIVES</a:t>
            </a:r>
          </a:p>
        </p:txBody>
      </p:sp>
      <p:sp>
        <p:nvSpPr>
          <p:cNvPr id="18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 err="1"/>
              <a:t>Sugeno</a:t>
            </a:r>
            <a:r>
              <a:rPr lang="en-GB" dirty="0"/>
              <a:t>-type Neuro-Fuzzy System (NFS) to model the dynamics of a process with </a:t>
            </a:r>
            <a:r>
              <a:rPr lang="en-GB" dirty="0" err="1"/>
              <a:t>intertia</a:t>
            </a:r>
            <a:r>
              <a:rPr lang="en-GB" dirty="0"/>
              <a:t>.</a:t>
            </a:r>
          </a:p>
          <a:p>
            <a:pPr marL="1071563" lvl="1" indent="-537845" algn="just"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Map system’s input space to output space by a series of </a:t>
            </a:r>
            <a:r>
              <a:rPr lang="en-GB" i="1" dirty="0"/>
              <a:t>IF-THEN</a:t>
            </a:r>
            <a:r>
              <a:rPr lang="en-GB" dirty="0"/>
              <a:t> rules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894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ASSESSMENT</a:t>
            </a:r>
          </a:p>
        </p:txBody>
      </p:sp>
      <p:sp>
        <p:nvSpPr>
          <p:cNvPr id="18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22509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Low RMSE registered for the different wave types</a:t>
            </a:r>
          </a:p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NFSs can accurately reproduce the dynamics of the system being modelled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20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404771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ASSESSMENT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8212" r="7458"/>
          <a:stretch/>
        </p:blipFill>
        <p:spPr>
          <a:xfrm>
            <a:off x="1692177" y="1748446"/>
            <a:ext cx="9620443" cy="68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ASSESSMENT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8378" t="3632" r="7895" b="4647"/>
          <a:stretch/>
        </p:blipFill>
        <p:spPr>
          <a:xfrm>
            <a:off x="1651158" y="1660058"/>
            <a:ext cx="9580949" cy="71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7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ASSESSMENT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7651" t="2714" r="7456" b="3116"/>
          <a:stretch/>
        </p:blipFill>
        <p:spPr>
          <a:xfrm>
            <a:off x="2189706" y="1611213"/>
            <a:ext cx="8625385" cy="69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8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CONCLUSIONS</a:t>
            </a:r>
          </a:p>
        </p:txBody>
      </p:sp>
      <p:pic>
        <p:nvPicPr>
          <p:cNvPr id="5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sp>
        <p:nvSpPr>
          <p:cNvPr id="8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58487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Neuro-Fuzzy Systems were projected and developed to model the dynamics of a given process</a:t>
            </a:r>
          </a:p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Outputs very similar to the real system, for the different NFSs trained</a:t>
            </a:r>
          </a:p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Hybrid optimisation produced more general NFSs, with smaller RMSEs in test data for different input signals</a:t>
            </a:r>
          </a:p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endParaRPr lang="en-GB" dirty="0"/>
          </a:p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6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MODELLED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hape 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1071562" lvl="0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+ 5 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+6.75 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+ 2.25</m:t>
                        </m:r>
                      </m:den>
                    </m:f>
                  </m:oMath>
                </a14:m>
                <a:endParaRPr lang="en-GB" dirty="0"/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r>
                  <a:rPr lang="en-GB" dirty="0"/>
                  <a:t>Third-order system, with memory of 3 instants in both the inputs and outputs and inertia</a:t>
                </a:r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pt-PT" b="0" i="1" dirty="0">
                    <a:latin typeface="Cambria Math" panose="02040503050406030204" pitchFamily="18" charset="0"/>
                  </a:rPr>
                </a:br>
                <a:r>
                  <a:rPr lang="pt-PT" b="0" i="1" dirty="0">
                    <a:latin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−3))</m:t>
                    </m:r>
                  </m:oMath>
                </a14:m>
                <a:endParaRPr lang="en-GB" dirty="0"/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18" name="Shape 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blipFill>
                <a:blip r:embed="rId3"/>
                <a:stretch>
                  <a:fillRect r="-23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Shape 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326536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METHODOLOGY</a:t>
            </a:r>
          </a:p>
        </p:txBody>
      </p:sp>
      <p:sp>
        <p:nvSpPr>
          <p:cNvPr id="18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+mj-lt"/>
              <a:buAutoNum type="arabicPeriod"/>
            </a:pPr>
            <a:r>
              <a:rPr lang="en-GB" dirty="0"/>
              <a:t>Learning Stage</a:t>
            </a:r>
          </a:p>
          <a:p>
            <a:pPr marL="2416175" lvl="5" indent="-533400" algn="just">
              <a:spcBef>
                <a:spcPts val="3700"/>
              </a:spcBef>
              <a:buSzPct val="98157"/>
              <a:buFont typeface="Wingdings" panose="05000000000000000000" pitchFamily="2" charset="2"/>
              <a:buChar char="Ø"/>
            </a:pPr>
            <a:r>
              <a:rPr lang="en-GB" sz="3800" dirty="0"/>
              <a:t>Data Collection</a:t>
            </a:r>
          </a:p>
          <a:p>
            <a:pPr marL="2416175" lvl="5" indent="-533400" algn="just">
              <a:spcBef>
                <a:spcPts val="3700"/>
              </a:spcBef>
              <a:buSzPct val="98157"/>
              <a:buFont typeface="Wingdings" panose="05000000000000000000" pitchFamily="2" charset="2"/>
              <a:buChar char="Ø"/>
            </a:pPr>
            <a:r>
              <a:rPr lang="en-GB" sz="3800" dirty="0"/>
              <a:t>Fuzzy Rules Initialisation</a:t>
            </a:r>
          </a:p>
          <a:p>
            <a:pPr marL="2416175" lvl="5" indent="-533400" algn="just">
              <a:spcBef>
                <a:spcPts val="3700"/>
              </a:spcBef>
              <a:buSzPct val="98157"/>
              <a:buFont typeface="Wingdings" panose="05000000000000000000" pitchFamily="2" charset="2"/>
              <a:buChar char="Ø"/>
            </a:pPr>
            <a:r>
              <a:rPr lang="en-GB" sz="3800" dirty="0"/>
              <a:t>Fuzzy Rules Optimisation</a:t>
            </a:r>
            <a:endParaRPr lang="en-GB" dirty="0"/>
          </a:p>
          <a:p>
            <a:pPr marL="1276668" marR="0" lvl="0" indent="-742950" algn="just" rtl="0">
              <a:lnSpc>
                <a:spcPct val="100000"/>
              </a:lnSpc>
              <a:spcBef>
                <a:spcPts val="3700"/>
              </a:spcBef>
              <a:buSzPct val="98026"/>
              <a:buFont typeface="+mj-lt"/>
              <a:buAutoNum type="arabicPeriod"/>
            </a:pPr>
            <a:r>
              <a:rPr lang="en-GB" dirty="0"/>
              <a:t>Assessment Stage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154422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DATA COLLECTION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hape 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1071562" marR="0" lvl="0" indent="-538162" algn="just" rtl="0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dirty="0"/>
                  <a:t>Generate random input sequence and compute the system’s output</a:t>
                </a:r>
              </a:p>
              <a:p>
                <a:pPr marL="1071562" marR="0" lvl="0" indent="-538162" algn="just" rtl="0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i="1" dirty="0"/>
                  <a:t>Simulink</a:t>
                </a:r>
                <a:r>
                  <a:rPr lang="en-GB" dirty="0"/>
                  <a:t> environment</a:t>
                </a:r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r>
                  <a:rPr lang="en-GB" dirty="0"/>
                  <a:t>Sampling interval less than the inverse of the smaller pole of the system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/>
                  <a:t> was used)</a:t>
                </a:r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r>
                  <a:rPr lang="en-GB" dirty="0"/>
                  <a:t>Discretization of the transfer function using </a:t>
                </a:r>
                <a:r>
                  <a:rPr lang="en-GB" i="1" dirty="0"/>
                  <a:t>c2dm</a:t>
                </a:r>
                <a:r>
                  <a:rPr lang="en-GB" dirty="0"/>
                  <a:t> function</a:t>
                </a:r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18" name="Shape 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blipFill>
                <a:blip r:embed="rId3"/>
                <a:stretch>
                  <a:fillRect t="-2323" r="-23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Shape 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11805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GB" sz="5400" dirty="0"/>
              <a:t>DATA COLLECTION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hape 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1071562" lvl="0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0.1079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+ 0.1413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+ 0.009003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− 0.8794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+ 0.1766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− 0.006738</m:t>
                        </m:r>
                      </m:den>
                    </m:f>
                  </m:oMath>
                </a14:m>
                <a:endParaRPr lang="en-GB" dirty="0"/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r>
                  <a:rPr lang="en-GB" dirty="0"/>
                  <a:t>Total Simulation time of 500 instants</a:t>
                </a:r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r>
                  <a:rPr lang="en-GB" dirty="0"/>
                  <a:t>70-30 split of generated data</a:t>
                </a:r>
              </a:p>
            </p:txBody>
          </p:sp>
        </mc:Choice>
        <mc:Fallback>
          <p:sp>
            <p:nvSpPr>
              <p:cNvPr id="18" name="Shape 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222613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GB" sz="5400" dirty="0"/>
              <a:t>DATA COLLECTION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67" y="2047913"/>
            <a:ext cx="10289263" cy="60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2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GB" sz="5400" dirty="0"/>
              <a:t>DATA COLLECTION</a:t>
            </a:r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74" y="2078250"/>
            <a:ext cx="7858850" cy="56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7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FUZZY RULES INITIALISATION</a:t>
            </a:r>
          </a:p>
        </p:txBody>
      </p:sp>
      <p:sp>
        <p:nvSpPr>
          <p:cNvPr id="18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Fuzzy Inference Systems (FIS)</a:t>
            </a:r>
          </a:p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Initial estimations for the fuzzy rules are produced as a result of a clustering process on training data (</a:t>
            </a:r>
            <a:r>
              <a:rPr lang="en-GB" i="1" dirty="0" err="1"/>
              <a:t>genfis</a:t>
            </a:r>
            <a:r>
              <a:rPr lang="en-GB" i="1" dirty="0"/>
              <a:t> </a:t>
            </a:r>
            <a:r>
              <a:rPr lang="en-GB" dirty="0"/>
              <a:t>function)</a:t>
            </a:r>
          </a:p>
          <a:p>
            <a:pPr marL="2568575" lvl="5" indent="-685800" algn="just">
              <a:lnSpc>
                <a:spcPct val="100000"/>
              </a:lnSpc>
              <a:spcBef>
                <a:spcPts val="3700"/>
              </a:spcBef>
              <a:buSzPct val="98157"/>
              <a:buFont typeface="Courier New" panose="02070309020205020404" pitchFamily="49" charset="0"/>
              <a:buChar char="o"/>
            </a:pPr>
            <a:r>
              <a:rPr lang="en-GB" sz="3800" dirty="0"/>
              <a:t>Subtractive Clustering</a:t>
            </a:r>
          </a:p>
          <a:p>
            <a:pPr marL="2568575" lvl="5" indent="-685800" algn="just">
              <a:lnSpc>
                <a:spcPct val="100000"/>
              </a:lnSpc>
              <a:spcBef>
                <a:spcPts val="3700"/>
              </a:spcBef>
              <a:buSzPct val="98157"/>
              <a:buFont typeface="Courier New" panose="02070309020205020404" pitchFamily="49" charset="0"/>
              <a:buChar char="o"/>
            </a:pPr>
            <a:r>
              <a:rPr lang="en-GB" sz="3800" dirty="0"/>
              <a:t>Fuzzy C-Means Clustering</a:t>
            </a:r>
            <a:endParaRPr lang="en-GB" dirty="0"/>
          </a:p>
        </p:txBody>
      </p:sp>
      <p:pic>
        <p:nvPicPr>
          <p:cNvPr id="19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</a:p>
        </p:txBody>
      </p:sp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Real Time Learning in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1434127834"/>
      </p:ext>
    </p:extLst>
  </p:cSld>
  <p:clrMapOvr>
    <a:masterClrMapping/>
  </p:clrMapOvr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917</Words>
  <Application>Microsoft Office PowerPoint</Application>
  <PresentationFormat>Personalizados</PresentationFormat>
  <Paragraphs>134</Paragraphs>
  <Slides>24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1" baseType="lpstr">
      <vt:lpstr>Gill Sans</vt:lpstr>
      <vt:lpstr>Courier New</vt:lpstr>
      <vt:lpstr>Wingdings</vt:lpstr>
      <vt:lpstr>Arial</vt:lpstr>
      <vt:lpstr>Avenir</vt:lpstr>
      <vt:lpstr>Cambria Math</vt:lpstr>
      <vt:lpstr>Showroom</vt:lpstr>
      <vt:lpstr>Apresentação do PowerPoint</vt:lpstr>
      <vt:lpstr>OBJECTIVES</vt:lpstr>
      <vt:lpstr>MODELLED SYSTEM</vt:lpstr>
      <vt:lpstr>METHODOLOGY</vt:lpstr>
      <vt:lpstr>DATA COLLECTION</vt:lpstr>
      <vt:lpstr>DATA COLLECTION</vt:lpstr>
      <vt:lpstr>DATA COLLECTION</vt:lpstr>
      <vt:lpstr>DATA COLLECTION</vt:lpstr>
      <vt:lpstr>FUZZY RULES INITIALISATION</vt:lpstr>
      <vt:lpstr>FUZZY RULES INITIALISATION</vt:lpstr>
      <vt:lpstr>FUZZY RULES INITIALISATION</vt:lpstr>
      <vt:lpstr>FUZZY RULES OPTIMISATION</vt:lpstr>
      <vt:lpstr>FUZZY RULES OPTIMISATION</vt:lpstr>
      <vt:lpstr>FUZZY RULES OPTIMISATION</vt:lpstr>
      <vt:lpstr>FUZZY RULES OPTIMISATION</vt:lpstr>
      <vt:lpstr>FUZZY RULES OPTIMISATION</vt:lpstr>
      <vt:lpstr>ASSESSMENT</vt:lpstr>
      <vt:lpstr>ASSESSMENT – SIGNAL GENERATOR</vt:lpstr>
      <vt:lpstr>ASSESSMENT</vt:lpstr>
      <vt:lpstr>ASSESSMENT</vt:lpstr>
      <vt:lpstr>ASSESSMENT</vt:lpstr>
      <vt:lpstr>ASSESSMENT</vt:lpstr>
      <vt:lpstr>ASSESSMENT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jpleitao</dc:creator>
  <cp:lastModifiedBy>Joaquim Leitão</cp:lastModifiedBy>
  <cp:revision>37</cp:revision>
  <dcterms:modified xsi:type="dcterms:W3CDTF">2017-06-11T00:19:06Z</dcterms:modified>
</cp:coreProperties>
</file>