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aa4c6d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aa4c6d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Hemigrapsus_oregonensis" TargetMode="External"/><Relationship Id="rId4" Type="http://schemas.openxmlformats.org/officeDocument/2006/relationships/hyperlink" Target="https://en.wikipedia.org/wiki/Hemigrapsus_oregonensis" TargetMode="External"/><Relationship Id="rId5" Type="http://schemas.openxmlformats.org/officeDocument/2006/relationships/hyperlink" Target="https://en.wikipedia.org/wiki/Hemigrapsus_oregonensis" TargetMode="External"/><Relationship Id="rId6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11700" y="2912050"/>
            <a:ext cx="8520600" cy="14862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.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784100" y="3124825"/>
            <a:ext cx="1528500" cy="109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116550"/>
            <a:ext cx="8520600" cy="9012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Effects of Supersaturation of Calcium Carbonate on Hairy Shore Crab (</a:t>
            </a:r>
            <a:r>
              <a:rPr i="1" lang="en" sz="2500">
                <a:uFill>
                  <a:noFill/>
                </a:uFill>
                <a:hlinkClick r:id="rId3"/>
              </a:rPr>
              <a:t>Hemigrapsus oregonensis</a:t>
            </a:r>
            <a:r>
              <a:rPr lang="en" sz="2500">
                <a:uFill>
                  <a:noFill/>
                </a:uFill>
                <a:hlinkClick r:id="rId4"/>
              </a:rPr>
              <a:t>)</a:t>
            </a:r>
            <a:endParaRPr sz="2500">
              <a:uFill>
                <a:noFill/>
              </a:uFill>
              <a:hlinkClick r:id="rId5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13625"/>
            <a:ext cx="8520600" cy="17094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5"/>
              <a:t>Research Question: How will dissolved calcium carbonate affect Hairy Shore Crab (</a:t>
            </a:r>
            <a:r>
              <a:rPr i="1" lang="en" sz="1025"/>
              <a:t>Hemigrapsus oregonesis</a:t>
            </a:r>
            <a:r>
              <a:rPr lang="en" sz="1025"/>
              <a:t>)?</a:t>
            </a:r>
            <a:endParaRPr sz="1025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Hypothesis (Calcium Carbonate): Excess </a:t>
            </a:r>
            <a:r>
              <a:rPr lang="en" sz="1025"/>
              <a:t>dissolved</a:t>
            </a:r>
            <a:r>
              <a:rPr lang="en" sz="1025"/>
              <a:t> calcium carbonate in the water will bind to both their shells and to their gills internally, reducing righting times and ability to respire</a:t>
            </a:r>
            <a:endParaRPr sz="1025"/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Null Hypothesis (Calcium Carbonate): Excess calcium carbonate will have no effect on the crabs</a:t>
            </a:r>
            <a:endParaRPr sz="1025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25"/>
              <a:t>Hypothesis (Temperature): Increased temperature stress will further exacerbate the the effects of the calcium carbonate and lead to longer righting times and higher mortality rates</a:t>
            </a:r>
            <a:endParaRPr sz="1025"/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5"/>
              <a:t>Null Hypothesis (Temperature): Temperature will have no effect on the physiological impacts of the calcium carbonate</a:t>
            </a:r>
            <a:endParaRPr sz="1055"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494075"/>
            <a:ext cx="8520600" cy="5484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Four groups of five crabs were placed in four different environments: one in cold water with no CaCO</a:t>
            </a:r>
            <a:r>
              <a:rPr baseline="-25000" lang="en" sz="1200">
                <a:solidFill>
                  <a:schemeClr val="dk2"/>
                </a:solidFill>
              </a:rPr>
              <a:t>3</a:t>
            </a:r>
            <a:r>
              <a:rPr lang="en" sz="1200">
                <a:solidFill>
                  <a:schemeClr val="dk2"/>
                </a:solidFill>
              </a:rPr>
              <a:t>, one in cold water with CaCO</a:t>
            </a:r>
            <a:r>
              <a:rPr baseline="-25000" lang="en" sz="1200">
                <a:solidFill>
                  <a:schemeClr val="dk2"/>
                </a:solidFill>
              </a:rPr>
              <a:t>3</a:t>
            </a:r>
            <a:r>
              <a:rPr lang="en" sz="1200">
                <a:solidFill>
                  <a:schemeClr val="dk2"/>
                </a:solidFill>
              </a:rPr>
              <a:t>, one in warm water with no CaCO</a:t>
            </a:r>
            <a:r>
              <a:rPr baseline="-25000" lang="en" sz="1200">
                <a:solidFill>
                  <a:schemeClr val="dk2"/>
                </a:solidFill>
              </a:rPr>
              <a:t>3</a:t>
            </a:r>
            <a:r>
              <a:rPr lang="en" sz="1200">
                <a:solidFill>
                  <a:schemeClr val="dk2"/>
                </a:solidFill>
              </a:rPr>
              <a:t>, and lastly one in warm water with CaCO</a:t>
            </a:r>
            <a:r>
              <a:rPr baseline="-25000" lang="en" sz="1200">
                <a:solidFill>
                  <a:schemeClr val="dk2"/>
                </a:solidFill>
              </a:rPr>
              <a:t>3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54725" y="3139638"/>
            <a:ext cx="1528500" cy="109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rab solid icon, marine life concept, seafood sign on white background, Cab silhouette icon in glyph style for mobile concept and web design. Vector graphics. (Provided by Getty Images)" id="60" name="Google Shape;60;p13"/>
          <p:cNvPicPr preferRelativeResize="0"/>
          <p:nvPr/>
        </p:nvPicPr>
        <p:blipFill rotWithShape="1">
          <a:blip r:embed="rId6">
            <a:alphaModFix/>
          </a:blip>
          <a:srcRect b="16525" l="5880" r="5959" t="16997"/>
          <a:stretch/>
        </p:blipFill>
        <p:spPr>
          <a:xfrm>
            <a:off x="751125" y="3183237"/>
            <a:ext cx="1335700" cy="100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718350" y="3160450"/>
            <a:ext cx="1528500" cy="1094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rab solid icon, marine life concept, seafood sign on white background, Cab silhouette icon in glyph style for mobile concept and web design. Vector graphics. (Provided by Getty Images)" id="62" name="Google Shape;62;p13"/>
          <p:cNvPicPr preferRelativeResize="0"/>
          <p:nvPr/>
        </p:nvPicPr>
        <p:blipFill rotWithShape="1">
          <a:blip r:embed="rId6">
            <a:alphaModFix/>
          </a:blip>
          <a:srcRect b="16525" l="5880" r="5959" t="16997"/>
          <a:stretch/>
        </p:blipFill>
        <p:spPr>
          <a:xfrm>
            <a:off x="2814750" y="3204049"/>
            <a:ext cx="1335700" cy="100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4735338" y="3139638"/>
            <a:ext cx="1528500" cy="109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rab solid icon, marine life concept, seafood sign on white background, Cab silhouette icon in glyph style for mobile concept and web design. Vector graphics. (Provided by Getty Images)" id="64" name="Google Shape;64;p13"/>
          <p:cNvPicPr preferRelativeResize="0"/>
          <p:nvPr/>
        </p:nvPicPr>
        <p:blipFill rotWithShape="1">
          <a:blip r:embed="rId6">
            <a:alphaModFix/>
          </a:blip>
          <a:srcRect b="16525" l="5880" r="5959" t="16997"/>
          <a:stretch/>
        </p:blipFill>
        <p:spPr>
          <a:xfrm>
            <a:off x="4831738" y="3183237"/>
            <a:ext cx="1335700" cy="1007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/>
          <p:nvPr/>
        </p:nvCxnSpPr>
        <p:spPr>
          <a:xfrm>
            <a:off x="4734788" y="4020788"/>
            <a:ext cx="2259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4734788" y="3924688"/>
            <a:ext cx="3135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4735338" y="3829888"/>
            <a:ext cx="4293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4735338" y="3740563"/>
            <a:ext cx="5358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4738088" y="4118188"/>
            <a:ext cx="1275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4735338" y="3645688"/>
            <a:ext cx="6462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endCxn id="63" idx="2"/>
          </p:cNvCxnSpPr>
          <p:nvPr/>
        </p:nvCxnSpPr>
        <p:spPr>
          <a:xfrm>
            <a:off x="4727988" y="3550338"/>
            <a:ext cx="7716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4737538" y="3463938"/>
            <a:ext cx="857100" cy="7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4731013" y="3362713"/>
            <a:ext cx="972000" cy="8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4733188" y="3277263"/>
            <a:ext cx="1104000" cy="9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4734788" y="3183238"/>
            <a:ext cx="1215300" cy="10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4781963" y="3144288"/>
            <a:ext cx="1268700" cy="10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4865588" y="3144288"/>
            <a:ext cx="1267800" cy="10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4960688" y="3144288"/>
            <a:ext cx="1264500" cy="10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5048288" y="3139638"/>
            <a:ext cx="1215300" cy="10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5164638" y="3139638"/>
            <a:ext cx="1099500" cy="9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5403338" y="3144288"/>
            <a:ext cx="864300" cy="7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5283438" y="3139638"/>
            <a:ext cx="983100" cy="8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5499588" y="3139938"/>
            <a:ext cx="764100" cy="6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5616563" y="3140638"/>
            <a:ext cx="6477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5749813" y="3144288"/>
            <a:ext cx="5154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5878838" y="3144288"/>
            <a:ext cx="3876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5976138" y="3139638"/>
            <a:ext cx="2919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6085213" y="3140638"/>
            <a:ext cx="174000" cy="1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6166838" y="3138463"/>
            <a:ext cx="978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rab solid icon, marine life concept, seafood sign on white background, Cab silhouette icon in glyph style for mobile concept and web design. Vector graphics. (Provided by Getty Images)" id="90" name="Google Shape;90;p13"/>
          <p:cNvPicPr preferRelativeResize="0"/>
          <p:nvPr/>
        </p:nvPicPr>
        <p:blipFill rotWithShape="1">
          <a:blip r:embed="rId6">
            <a:alphaModFix/>
          </a:blip>
          <a:srcRect b="16525" l="5880" r="5959" t="16997"/>
          <a:stretch/>
        </p:blipFill>
        <p:spPr>
          <a:xfrm>
            <a:off x="6880600" y="3165562"/>
            <a:ext cx="1335700" cy="1007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/>
          <p:nvPr/>
        </p:nvCxnSpPr>
        <p:spPr>
          <a:xfrm>
            <a:off x="6783650" y="4003113"/>
            <a:ext cx="2259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6783650" y="3907013"/>
            <a:ext cx="3135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6784200" y="3812213"/>
            <a:ext cx="4293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6784200" y="3722888"/>
            <a:ext cx="5358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6786950" y="4100513"/>
            <a:ext cx="127500" cy="1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6784200" y="3628013"/>
            <a:ext cx="646200" cy="5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6776850" y="3532663"/>
            <a:ext cx="7716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6786400" y="3446263"/>
            <a:ext cx="857100" cy="7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6779875" y="3345038"/>
            <a:ext cx="972000" cy="8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6782050" y="3259588"/>
            <a:ext cx="1104000" cy="9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6783650" y="3165563"/>
            <a:ext cx="1215300" cy="10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6830825" y="3126613"/>
            <a:ext cx="1268700" cy="10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6914450" y="3126613"/>
            <a:ext cx="1267800" cy="10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7009550" y="3126613"/>
            <a:ext cx="1264500" cy="10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7097150" y="3121963"/>
            <a:ext cx="1215300" cy="10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7213500" y="3121963"/>
            <a:ext cx="1099500" cy="9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7452200" y="3126613"/>
            <a:ext cx="864300" cy="7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>
            <a:off x="7332300" y="3121963"/>
            <a:ext cx="983100" cy="8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7548450" y="3122263"/>
            <a:ext cx="764100" cy="6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7665425" y="3122963"/>
            <a:ext cx="6477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7798675" y="3126613"/>
            <a:ext cx="5154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7927700" y="3126613"/>
            <a:ext cx="3876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3"/>
          <p:cNvCxnSpPr/>
          <p:nvPr/>
        </p:nvCxnSpPr>
        <p:spPr>
          <a:xfrm>
            <a:off x="8025000" y="3121963"/>
            <a:ext cx="2919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8134075" y="3122963"/>
            <a:ext cx="174000" cy="1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8215700" y="3120788"/>
            <a:ext cx="97800" cy="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3"/>
          <p:cNvSpPr txBox="1"/>
          <p:nvPr/>
        </p:nvSpPr>
        <p:spPr>
          <a:xfrm>
            <a:off x="406600" y="3024875"/>
            <a:ext cx="313500" cy="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311700" y="281875"/>
            <a:ext cx="8520600" cy="27456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50" y="551350"/>
            <a:ext cx="3664300" cy="22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 title="Control Gill cop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3" y="894150"/>
            <a:ext cx="2110889" cy="19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 title="Hot Ca Gill Filament cop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613" y="368800"/>
            <a:ext cx="1942575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>
            <p:ph type="title"/>
          </p:nvPr>
        </p:nvSpPr>
        <p:spPr>
          <a:xfrm>
            <a:off x="311700" y="3331350"/>
            <a:ext cx="8520600" cy="14781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>
                <a:solidFill>
                  <a:schemeClr val="dk2"/>
                </a:solidFill>
              </a:rPr>
              <a:t>Proposed analysis</a:t>
            </a:r>
            <a:endParaRPr sz="977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Qualitative profile of gill condition by treatment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Changes in hemolymph lactate and BAC </a:t>
            </a:r>
            <a:r>
              <a:rPr lang="en" sz="1200">
                <a:solidFill>
                  <a:schemeClr val="dk2"/>
                </a:solidFill>
              </a:rPr>
              <a:t>protein levels</a:t>
            </a:r>
            <a:r>
              <a:rPr lang="en" sz="1200">
                <a:solidFill>
                  <a:schemeClr val="dk2"/>
                </a:solidFill>
              </a:rPr>
              <a:t> by treatment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Changes in righting time by treatment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