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881E4-AFE8-457A-A013-E8EB7B52608D}" v="4" dt="2019-10-14T13:40:36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odri Harris" userId="522ce8f8975abfd6" providerId="LiveId" clId="{B9F881E4-AFE8-457A-A013-E8EB7B52608D}"/>
    <pc:docChg chg="undo custSel modSld modMainMaster">
      <pc:chgData name="Rhodri Harris" userId="522ce8f8975abfd6" providerId="LiveId" clId="{B9F881E4-AFE8-457A-A013-E8EB7B52608D}" dt="2019-10-14T13:42:01.847" v="40" actId="14100"/>
      <pc:docMkLst>
        <pc:docMk/>
      </pc:docMkLst>
      <pc:sldChg chg="modSp">
        <pc:chgData name="Rhodri Harris" userId="522ce8f8975abfd6" providerId="LiveId" clId="{B9F881E4-AFE8-457A-A013-E8EB7B52608D}" dt="2019-10-14T13:39:58.323" v="31" actId="27636"/>
        <pc:sldMkLst>
          <pc:docMk/>
          <pc:sldMk cId="1722800530" sldId="267"/>
        </pc:sldMkLst>
        <pc:spChg chg="mod">
          <ac:chgData name="Rhodri Harris" userId="522ce8f8975abfd6" providerId="LiveId" clId="{B9F881E4-AFE8-457A-A013-E8EB7B52608D}" dt="2019-10-14T13:39:58.323" v="31" actId="27636"/>
          <ac:spMkLst>
            <pc:docMk/>
            <pc:sldMk cId="1722800530" sldId="267"/>
            <ac:spMk id="2" creationId="{00000000-0000-0000-0000-000000000000}"/>
          </ac:spMkLst>
        </pc:spChg>
      </pc:sldChg>
      <pc:sldChg chg="modSp">
        <pc:chgData name="Rhodri Harris" userId="522ce8f8975abfd6" providerId="LiveId" clId="{B9F881E4-AFE8-457A-A013-E8EB7B52608D}" dt="2019-10-14T13:41:49.975" v="39" actId="14100"/>
        <pc:sldMkLst>
          <pc:docMk/>
          <pc:sldMk cId="443043997" sldId="268"/>
        </pc:sldMkLst>
        <pc:spChg chg="mod">
          <ac:chgData name="Rhodri Harris" userId="522ce8f8975abfd6" providerId="LiveId" clId="{B9F881E4-AFE8-457A-A013-E8EB7B52608D}" dt="2019-10-14T13:40:36.594" v="34" actId="27636"/>
          <ac:spMkLst>
            <pc:docMk/>
            <pc:sldMk cId="443043997" sldId="268"/>
            <ac:spMk id="2" creationId="{00000000-0000-0000-0000-000000000000}"/>
          </ac:spMkLst>
        </pc:spChg>
        <pc:spChg chg="mod">
          <ac:chgData name="Rhodri Harris" userId="522ce8f8975abfd6" providerId="LiveId" clId="{B9F881E4-AFE8-457A-A013-E8EB7B52608D}" dt="2019-10-14T13:41:49.975" v="39" actId="14100"/>
          <ac:spMkLst>
            <pc:docMk/>
            <pc:sldMk cId="443043997" sldId="268"/>
            <ac:spMk id="3" creationId="{00000000-0000-0000-0000-000000000000}"/>
          </ac:spMkLst>
        </pc:spChg>
      </pc:sldChg>
      <pc:sldMasterChg chg="addSp modSp modSldLayout">
        <pc:chgData name="Rhodri Harris" userId="522ce8f8975abfd6" providerId="LiveId" clId="{B9F881E4-AFE8-457A-A013-E8EB7B52608D}" dt="2019-10-14T13:42:01.847" v="40" actId="14100"/>
        <pc:sldMasterMkLst>
          <pc:docMk/>
          <pc:sldMasterMk cId="2251956636" sldId="2147483648"/>
        </pc:sldMasterMkLst>
        <pc:spChg chg="mod">
          <ac:chgData name="Rhodri Harris" userId="522ce8f8975abfd6" providerId="LiveId" clId="{B9F881E4-AFE8-457A-A013-E8EB7B52608D}" dt="2019-10-14T13:39:58.151" v="30" actId="14100"/>
          <ac:spMkLst>
            <pc:docMk/>
            <pc:sldMasterMk cId="2251956636" sldId="2147483648"/>
            <ac:spMk id="2" creationId="{00000000-0000-0000-0000-000000000000}"/>
          </ac:spMkLst>
        </pc:spChg>
        <pc:picChg chg="add mod ord modCrop">
          <ac:chgData name="Rhodri Harris" userId="522ce8f8975abfd6" providerId="LiveId" clId="{B9F881E4-AFE8-457A-A013-E8EB7B52608D}" dt="2019-10-14T13:40:10.205" v="33" actId="1076"/>
          <ac:picMkLst>
            <pc:docMk/>
            <pc:sldMasterMk cId="2251956636" sldId="2147483648"/>
            <ac:picMk id="7" creationId="{843CF098-94C6-4EC8-BF9F-559E248F240A}"/>
          </ac:picMkLst>
        </pc:picChg>
        <pc:picChg chg="mod">
          <ac:chgData name="Rhodri Harris" userId="522ce8f8975abfd6" providerId="LiveId" clId="{B9F881E4-AFE8-457A-A013-E8EB7B52608D}" dt="2019-10-14T13:42:01.847" v="40" actId="14100"/>
          <ac:picMkLst>
            <pc:docMk/>
            <pc:sldMasterMk cId="2251956636" sldId="2147483648"/>
            <ac:picMk id="8" creationId="{00000000-0000-0000-0000-000000000000}"/>
          </ac:picMkLst>
        </pc:picChg>
        <pc:sldLayoutChg chg="addSp delSp modSp">
          <pc:chgData name="Rhodri Harris" userId="522ce8f8975abfd6" providerId="LiveId" clId="{B9F881E4-AFE8-457A-A013-E8EB7B52608D}" dt="2019-10-14T13:41:49.975" v="39" actId="14100"/>
          <pc:sldLayoutMkLst>
            <pc:docMk/>
            <pc:sldMasterMk cId="2251956636" sldId="2147483648"/>
            <pc:sldLayoutMk cId="1261996011" sldId="2147483650"/>
          </pc:sldLayoutMkLst>
          <pc:spChg chg="mod">
            <ac:chgData name="Rhodri Harris" userId="522ce8f8975abfd6" providerId="LiveId" clId="{B9F881E4-AFE8-457A-A013-E8EB7B52608D}" dt="2019-10-14T13:41:49.975" v="39" actId="14100"/>
            <ac:spMkLst>
              <pc:docMk/>
              <pc:sldMasterMk cId="2251956636" sldId="2147483648"/>
              <pc:sldLayoutMk cId="1261996011" sldId="2147483650"/>
              <ac:spMk id="3" creationId="{00000000-0000-0000-0000-000000000000}"/>
            </ac:spMkLst>
          </pc:spChg>
          <pc:picChg chg="add del mod modCrop">
            <ac:chgData name="Rhodri Harris" userId="522ce8f8975abfd6" providerId="LiveId" clId="{B9F881E4-AFE8-457A-A013-E8EB7B52608D}" dt="2019-10-14T13:38:34.221" v="17"/>
            <ac:picMkLst>
              <pc:docMk/>
              <pc:sldMasterMk cId="2251956636" sldId="2147483648"/>
              <pc:sldLayoutMk cId="1261996011" sldId="2147483650"/>
              <ac:picMk id="7" creationId="{7AD38F7C-FC17-4C57-83F4-55978507B08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46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38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12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99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8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0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5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4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9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99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C607-FD33-44B9-997E-25DF47CCBED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01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3CF098-94C6-4EC8-BF9F-559E248F24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4838" t="7524" r="10595"/>
          <a:stretch/>
        </p:blipFill>
        <p:spPr>
          <a:xfrm>
            <a:off x="5508104" y="188639"/>
            <a:ext cx="2282860" cy="10154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57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C607-FD33-44B9-997E-25DF47CCBED4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6EFD0-C9F0-47D2-A14C-B751CC60F9EC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9" t="19390" r="12638" b="9604"/>
          <a:stretch/>
        </p:blipFill>
        <p:spPr>
          <a:xfrm>
            <a:off x="5651064" y="4581128"/>
            <a:ext cx="3754452" cy="2505417"/>
          </a:xfrm>
          <a:prstGeom prst="rect">
            <a:avLst/>
          </a:prstGeom>
          <a:effectLst>
            <a:softEdge rad="406400"/>
          </a:effec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8639"/>
            <a:ext cx="9874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95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800" b="1" dirty="0"/>
              <a:t>Your patient is on insulin infusion at 3ml/hr. Their blood glucose is 3.5mmol/l on their most recent capillary blood glucose.</a:t>
            </a:r>
            <a:endParaRPr lang="en-GB" sz="2800" dirty="0"/>
          </a:p>
          <a:p>
            <a:r>
              <a:rPr lang="en-GB" sz="2400" dirty="0"/>
              <a:t>What do you do now?</a:t>
            </a:r>
          </a:p>
        </p:txBody>
      </p:sp>
      <p:pic>
        <p:nvPicPr>
          <p:cNvPr id="2050" name="Picture 2" descr="Image result for low glucose on mon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3056"/>
            <a:ext cx="2569472" cy="192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59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Case 1 Hypoglycaemia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4 is the floor….stop IV insulin and treat the hypo!</a:t>
            </a:r>
          </a:p>
          <a:p>
            <a:pPr marL="0" indent="0">
              <a:buNone/>
            </a:pPr>
            <a:r>
              <a:rPr lang="en-GB" sz="2000" dirty="0"/>
              <a:t>What access do they have?</a:t>
            </a:r>
          </a:p>
          <a:p>
            <a:pPr marL="0" indent="0">
              <a:buNone/>
            </a:pPr>
            <a:r>
              <a:rPr lang="en-GB" sz="2000" dirty="0"/>
              <a:t>Central line? 50% dextrose 25mls</a:t>
            </a:r>
          </a:p>
          <a:p>
            <a:pPr marL="0" indent="0">
              <a:buNone/>
            </a:pPr>
            <a:r>
              <a:rPr lang="en-GB" sz="2000" dirty="0"/>
              <a:t>Peripheral IV? 10% Glucose 250mls</a:t>
            </a:r>
          </a:p>
          <a:p>
            <a:pPr marL="0" indent="0">
              <a:buNone/>
            </a:pPr>
            <a:r>
              <a:rPr lang="en-GB" sz="2000" dirty="0"/>
              <a:t>NG or oral route? Glucose tablets x 6 crushed</a:t>
            </a:r>
          </a:p>
          <a:p>
            <a:pPr marL="0" indent="0">
              <a:buNone/>
            </a:pPr>
            <a:r>
              <a:rPr lang="en-GB" sz="2000" dirty="0"/>
              <a:t>No enteral route? </a:t>
            </a:r>
            <a:r>
              <a:rPr lang="en-GB" sz="2000" dirty="0" err="1"/>
              <a:t>Glucogel</a:t>
            </a:r>
            <a:r>
              <a:rPr lang="en-GB" sz="2000" dirty="0"/>
              <a:t> x2 to gums</a:t>
            </a:r>
          </a:p>
          <a:p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81149"/>
            <a:ext cx="3821183" cy="5516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80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Case 1 Hypoglycaemia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Why does it matter?</a:t>
            </a:r>
          </a:p>
          <a:p>
            <a:r>
              <a:rPr lang="en-GB" dirty="0"/>
              <a:t>Profound and prolonged hypoglycaemia cause serious brain damage and death. It is thankfully rare…:</a:t>
            </a:r>
          </a:p>
          <a:p>
            <a:r>
              <a:rPr lang="en-GB" dirty="0"/>
              <a:t>However- even less severe episodes of hypoglycaemia in critical care are associated with an increased risk of death. Why is this?</a:t>
            </a:r>
          </a:p>
          <a:p>
            <a:r>
              <a:rPr lang="en-GB" dirty="0"/>
              <a:t>Hypoglycaemia causes multiple physiological changes at the time and for days afterwards: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Reduced availability of endogenous vasopressors such as noradrenaline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A surge in cortisol and other hormones with a subsequent loss later on…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Reduction in cardiac conduction pathways causing bradycardia</a:t>
            </a:r>
          </a:p>
          <a:p>
            <a:pPr marL="400050" lvl="1" indent="0">
              <a:buNone/>
            </a:pPr>
            <a:r>
              <a:rPr lang="en-GB" dirty="0"/>
              <a:t>….all pretty important if your patient is recovering from critical illness.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So how do we avoid this?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b="1" dirty="0"/>
              <a:t>No feed no need</a:t>
            </a:r>
            <a:r>
              <a:rPr lang="en-GB" dirty="0"/>
              <a:t>: avoid unopposed insulin – ensure NG feed or IV glucose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b="1" dirty="0"/>
              <a:t>Glucose below 6? </a:t>
            </a:r>
            <a:r>
              <a:rPr lang="en-GB" dirty="0"/>
              <a:t>IV insulin not required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b="1" dirty="0"/>
              <a:t>4 is the floor</a:t>
            </a:r>
            <a:r>
              <a:rPr lang="en-GB" dirty="0"/>
              <a:t>: stop insulin and treat the hypo</a:t>
            </a:r>
          </a:p>
        </p:txBody>
      </p:sp>
    </p:spTree>
    <p:extLst>
      <p:ext uri="{BB962C8B-B14F-4D97-AF65-F5344CB8AC3E}">
        <p14:creationId xmlns:p14="http://schemas.microsoft.com/office/powerpoint/2010/main" val="44304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231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Case 1</vt:lpstr>
      <vt:lpstr>Case 1 Hypoglycaemia</vt:lpstr>
      <vt:lpstr>Case 1 Hypoglycaemia</vt:lpstr>
    </vt:vector>
  </TitlesOfParts>
  <Company>Salford Royal NHS Foundation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 Rhodri (ICU)</dc:creator>
  <cp:lastModifiedBy>Rhodri Harris</cp:lastModifiedBy>
  <cp:revision>22</cp:revision>
  <dcterms:created xsi:type="dcterms:W3CDTF">2019-09-09T14:20:24Z</dcterms:created>
  <dcterms:modified xsi:type="dcterms:W3CDTF">2019-10-14T13:42:12Z</dcterms:modified>
</cp:coreProperties>
</file>