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70" r:id="rId4"/>
    <p:sldId id="271" r:id="rId5"/>
    <p:sldId id="257" r:id="rId6"/>
    <p:sldId id="258" r:id="rId7"/>
    <p:sldId id="259" r:id="rId8"/>
    <p:sldId id="26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53235-2473-41A8-8395-11141C8D4F02}" v="14" dt="2019-09-26T10:49:42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odri Harris" userId="522ce8f8975abfd6" providerId="LiveId" clId="{E1753235-2473-41A8-8395-11141C8D4F02}"/>
    <pc:docChg chg="undo custSel addSld delSld modSld sldOrd">
      <pc:chgData name="Rhodri Harris" userId="522ce8f8975abfd6" providerId="LiveId" clId="{E1753235-2473-41A8-8395-11141C8D4F02}" dt="2019-09-26T10:51:49.004" v="76" actId="20577"/>
      <pc:docMkLst>
        <pc:docMk/>
      </pc:docMkLst>
      <pc:sldChg chg="del">
        <pc:chgData name="Rhodri Harris" userId="522ce8f8975abfd6" providerId="LiveId" clId="{E1753235-2473-41A8-8395-11141C8D4F02}" dt="2019-09-26T10:47:53.232" v="9" actId="2696"/>
        <pc:sldMkLst>
          <pc:docMk/>
          <pc:sldMk cId="2448036425" sldId="256"/>
        </pc:sldMkLst>
      </pc:sldChg>
      <pc:sldChg chg="modSp del">
        <pc:chgData name="Rhodri Harris" userId="522ce8f8975abfd6" providerId="LiveId" clId="{E1753235-2473-41A8-8395-11141C8D4F02}" dt="2019-09-26T10:49:44.668" v="34" actId="2696"/>
        <pc:sldMkLst>
          <pc:docMk/>
          <pc:sldMk cId="3933352640" sldId="261"/>
        </pc:sldMkLst>
        <pc:spChg chg="mod">
          <ac:chgData name="Rhodri Harris" userId="522ce8f8975abfd6" providerId="LiveId" clId="{E1753235-2473-41A8-8395-11141C8D4F02}" dt="2019-09-26T10:49:18.535" v="28" actId="27636"/>
          <ac:spMkLst>
            <pc:docMk/>
            <pc:sldMk cId="3933352640" sldId="261"/>
            <ac:spMk id="3" creationId="{905F6A5A-5F14-4ED8-9E91-FE0254DA2B54}"/>
          </ac:spMkLst>
        </pc:spChg>
      </pc:sldChg>
      <pc:sldChg chg="del">
        <pc:chgData name="Rhodri Harris" userId="522ce8f8975abfd6" providerId="LiveId" clId="{E1753235-2473-41A8-8395-11141C8D4F02}" dt="2019-09-26T10:49:45.995" v="35" actId="2696"/>
        <pc:sldMkLst>
          <pc:docMk/>
          <pc:sldMk cId="3047077690" sldId="262"/>
        </pc:sldMkLst>
      </pc:sldChg>
      <pc:sldChg chg="add del">
        <pc:chgData name="Rhodri Harris" userId="522ce8f8975abfd6" providerId="LiveId" clId="{E1753235-2473-41A8-8395-11141C8D4F02}" dt="2019-09-26T10:48:36.291" v="19" actId="2696"/>
        <pc:sldMkLst>
          <pc:docMk/>
          <pc:sldMk cId="616953848" sldId="263"/>
        </pc:sldMkLst>
      </pc:sldChg>
      <pc:sldChg chg="addSp delSp modSp del">
        <pc:chgData name="Rhodri Harris" userId="522ce8f8975abfd6" providerId="LiveId" clId="{E1753235-2473-41A8-8395-11141C8D4F02}" dt="2019-09-26T10:51:31.229" v="62" actId="2696"/>
        <pc:sldMkLst>
          <pc:docMk/>
          <pc:sldMk cId="3816047645" sldId="264"/>
        </pc:sldMkLst>
        <pc:spChg chg="del">
          <ac:chgData name="Rhodri Harris" userId="522ce8f8975abfd6" providerId="LiveId" clId="{E1753235-2473-41A8-8395-11141C8D4F02}" dt="2019-09-26T10:46:50.804" v="2" actId="478"/>
          <ac:spMkLst>
            <pc:docMk/>
            <pc:sldMk cId="3816047645" sldId="264"/>
            <ac:spMk id="2" creationId="{00000000-0000-0000-0000-000000000000}"/>
          </ac:spMkLst>
        </pc:spChg>
        <pc:spChg chg="del mod">
          <ac:chgData name="Rhodri Harris" userId="522ce8f8975abfd6" providerId="LiveId" clId="{E1753235-2473-41A8-8395-11141C8D4F02}" dt="2019-09-26T10:46:47.635" v="1" actId="478"/>
          <ac:spMkLst>
            <pc:docMk/>
            <pc:sldMk cId="3816047645" sldId="264"/>
            <ac:spMk id="3" creationId="{00000000-0000-0000-0000-000000000000}"/>
          </ac:spMkLst>
        </pc:spChg>
        <pc:spChg chg="add del mod">
          <ac:chgData name="Rhodri Harris" userId="522ce8f8975abfd6" providerId="LiveId" clId="{E1753235-2473-41A8-8395-11141C8D4F02}" dt="2019-09-26T10:46:54.527" v="3" actId="478"/>
          <ac:spMkLst>
            <pc:docMk/>
            <pc:sldMk cId="3816047645" sldId="264"/>
            <ac:spMk id="5" creationId="{AC6B849A-0CEB-4012-AB58-A294057AF2D5}"/>
          </ac:spMkLst>
        </pc:spChg>
      </pc:sldChg>
      <pc:sldChg chg="add del">
        <pc:chgData name="Rhodri Harris" userId="522ce8f8975abfd6" providerId="LiveId" clId="{E1753235-2473-41A8-8395-11141C8D4F02}" dt="2019-09-26T10:51:26.745" v="60" actId="2696"/>
        <pc:sldMkLst>
          <pc:docMk/>
          <pc:sldMk cId="8191122" sldId="265"/>
        </pc:sldMkLst>
      </pc:sldChg>
      <pc:sldChg chg="add del">
        <pc:chgData name="Rhodri Harris" userId="522ce8f8975abfd6" providerId="LiveId" clId="{E1753235-2473-41A8-8395-11141C8D4F02}" dt="2019-09-26T10:51:32.363" v="63" actId="2696"/>
        <pc:sldMkLst>
          <pc:docMk/>
          <pc:sldMk cId="2251090508" sldId="266"/>
        </pc:sldMkLst>
      </pc:sldChg>
      <pc:sldChg chg="add del">
        <pc:chgData name="Rhodri Harris" userId="522ce8f8975abfd6" providerId="LiveId" clId="{E1753235-2473-41A8-8395-11141C8D4F02}" dt="2019-09-26T10:51:29.358" v="61" actId="2696"/>
        <pc:sldMkLst>
          <pc:docMk/>
          <pc:sldMk cId="1632187231" sldId="267"/>
        </pc:sldMkLst>
      </pc:sldChg>
      <pc:sldChg chg="modSp add ord">
        <pc:chgData name="Rhodri Harris" userId="522ce8f8975abfd6" providerId="LiveId" clId="{E1753235-2473-41A8-8395-11141C8D4F02}" dt="2019-09-26T10:49:05.144" v="26" actId="20577"/>
        <pc:sldMkLst>
          <pc:docMk/>
          <pc:sldMk cId="3151655327" sldId="268"/>
        </pc:sldMkLst>
        <pc:spChg chg="mod">
          <ac:chgData name="Rhodri Harris" userId="522ce8f8975abfd6" providerId="LiveId" clId="{E1753235-2473-41A8-8395-11141C8D4F02}" dt="2019-09-26T10:49:05.144" v="26" actId="20577"/>
          <ac:spMkLst>
            <pc:docMk/>
            <pc:sldMk cId="3151655327" sldId="268"/>
            <ac:spMk id="3" creationId="{2CE8392A-5065-4749-A4CF-5B40168E9B59}"/>
          </ac:spMkLst>
        </pc:spChg>
      </pc:sldChg>
      <pc:sldChg chg="modSp add ord">
        <pc:chgData name="Rhodri Harris" userId="522ce8f8975abfd6" providerId="LiveId" clId="{E1753235-2473-41A8-8395-11141C8D4F02}" dt="2019-09-26T10:51:49.004" v="76" actId="20577"/>
        <pc:sldMkLst>
          <pc:docMk/>
          <pc:sldMk cId="1812539478" sldId="269"/>
        </pc:sldMkLst>
        <pc:spChg chg="mod">
          <ac:chgData name="Rhodri Harris" userId="522ce8f8975abfd6" providerId="LiveId" clId="{E1753235-2473-41A8-8395-11141C8D4F02}" dt="2019-09-26T10:51:49.004" v="76" actId="20577"/>
          <ac:spMkLst>
            <pc:docMk/>
            <pc:sldMk cId="1812539478" sldId="269"/>
            <ac:spMk id="3" creationId="{4F91AB56-AE46-4935-956D-01606798CA35}"/>
          </ac:spMkLst>
        </pc:spChg>
      </pc:sldChg>
      <pc:sldChg chg="modSp add">
        <pc:chgData name="Rhodri Harris" userId="522ce8f8975abfd6" providerId="LiveId" clId="{E1753235-2473-41A8-8395-11141C8D4F02}" dt="2019-09-26T10:51:21.177" v="59" actId="20577"/>
        <pc:sldMkLst>
          <pc:docMk/>
          <pc:sldMk cId="23583302" sldId="270"/>
        </pc:sldMkLst>
        <pc:spChg chg="mod">
          <ac:chgData name="Rhodri Harris" userId="522ce8f8975abfd6" providerId="LiveId" clId="{E1753235-2473-41A8-8395-11141C8D4F02}" dt="2019-09-26T10:51:21.177" v="59" actId="20577"/>
          <ac:spMkLst>
            <pc:docMk/>
            <pc:sldMk cId="23583302" sldId="270"/>
            <ac:spMk id="3" creationId="{905F6A5A-5F14-4ED8-9E91-FE0254DA2B54}"/>
          </ac:spMkLst>
        </pc:spChg>
      </pc:sldChg>
      <pc:sldChg chg="modSp add ord">
        <pc:chgData name="Rhodri Harris" userId="522ce8f8975abfd6" providerId="LiveId" clId="{E1753235-2473-41A8-8395-11141C8D4F02}" dt="2019-09-26T10:50:50.945" v="52" actId="27636"/>
        <pc:sldMkLst>
          <pc:docMk/>
          <pc:sldMk cId="2135237170" sldId="271"/>
        </pc:sldMkLst>
        <pc:spChg chg="mod">
          <ac:chgData name="Rhodri Harris" userId="522ce8f8975abfd6" providerId="LiveId" clId="{E1753235-2473-41A8-8395-11141C8D4F02}" dt="2019-09-26T10:50:50.945" v="52" actId="27636"/>
          <ac:spMkLst>
            <pc:docMk/>
            <pc:sldMk cId="2135237170" sldId="271"/>
            <ac:spMk id="3" creationId="{8B772A44-BB1C-4951-A0F1-3BAD4410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FAF9-2D5C-4498-90E6-C0EA5D48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66E0-52EE-4B52-88B5-724AD13F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9EED-50C9-494E-86B2-1D0D16D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3E02-8D22-4CCA-96AA-0B18B80F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7C90-35A1-4C5D-AD23-50CEEFF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2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8D69-A94E-41AC-B2C0-492D4C9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B483-AAEA-41E0-BFFA-355C22E8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9DA1-61E8-4EC4-A88D-B2BBDF6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C365-44EF-414C-A54A-62151EF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8759-7F14-4439-A490-89500D3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6DD85-764B-41F6-9EA6-47738BF98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13985-B02C-4F38-8F5F-BDA6560F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E7F1-9AED-4411-83B6-8C9D8EEC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1F43-6AD4-423D-BA8F-D9D9ACBB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CCFC-46D2-4114-8882-090952B1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7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37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3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6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9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0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60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D50B-9199-4DB2-A314-65BB445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B052-6E68-402D-8E26-23DE501A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008D-BAD2-4424-A34B-9CE7B622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1E0E-04C0-4012-9F15-E822EC3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B9D9-1984-4178-A789-9F48DD38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66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26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1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3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709F-8ACD-4830-9718-22C449FB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85470-6FD5-4FA0-BFF6-2B2308C6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B798-2841-433B-8B64-694FFDEF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089F-FBFC-485C-8D76-F5B4A002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0149-CBF7-43E4-956B-B9DE5A41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7B6D-383C-421A-8A21-DE2D5F96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020C-5DBA-4C7F-A829-914159FA4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E335-491A-4173-BEBE-D1CB24C1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3631-6F1B-4EEF-B5EA-CFF40BB4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653DA-9562-454F-BA76-7C4F2F33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10FF-282B-4846-8662-F1E77E13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4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7E55-F421-4F0C-A9D6-676A34A0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1580-83A7-4D4B-A01D-B8833994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37386-EAF2-45AD-8713-97A0E7BD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7DDE2-E3B1-49B9-851A-FB8577627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DD36-6C8D-4AE8-9C78-6A6C4F83A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7115D-3657-473A-8F09-C5E1A70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EC84-DE9E-44B8-8318-92CF1A5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FE285-179A-46BB-937D-B0B629E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D5DA-CA72-4040-AC61-B583E91E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617A0-FB28-471C-BA1E-E76CFED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A9FA-DCE1-4B13-A175-C5B07F4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F5C35-ED40-4BA1-92D2-1E55CF37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EB6B2-1ED6-4964-8D97-ABDBF6E2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9096E-43BE-4904-87CA-B6FA8D64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DC8E-1F55-4868-AA7C-C7937230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9AC9-938D-4FD5-883C-2639BF24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BC26-10BD-44C4-B5F2-DF131C2C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8FDF-D69C-4D12-BDC5-28CE03BD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A213-4E2A-4EB1-9906-3674F06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4222-F585-42EF-9B89-DE53DE8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5139-FEF4-4851-9904-1840A37F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1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C7F6-FF07-4163-B542-19C2491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9AB81-7341-4398-BF92-2CE293017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760DD-B47B-40EB-BB69-962120804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9888-AF51-4BEC-B9E0-720AE6B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A7DB-694F-4645-A8D3-2DD73934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EDE4-FA9B-47AF-8180-6F8E14BE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5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7FF4-80F0-4618-8E8E-6C65E84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937A-1F53-402E-9710-71957F4E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51F9-93A8-4D1E-9EA6-99634F886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FBF2-759F-4D89-9616-816DFB9376AB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E81A-6D6C-4ECF-966A-8E3945E1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2C1F-C3D0-43A5-937E-24037736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A395-024D-42B7-A0FF-958B26FDD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C607-FD33-44B9-997E-25DF47CCBED4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9390" r="12638" b="9604"/>
          <a:stretch/>
        </p:blipFill>
        <p:spPr>
          <a:xfrm>
            <a:off x="6096000" y="3861049"/>
            <a:ext cx="6444688" cy="3225497"/>
          </a:xfrm>
          <a:prstGeom prst="rect">
            <a:avLst/>
          </a:prstGeom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18986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ferinsulin.org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B433-5331-475A-A882-21BA71331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Insulin Calculator</a:t>
            </a:r>
            <a:br>
              <a:rPr lang="en-GB" dirty="0"/>
            </a:br>
            <a:r>
              <a:rPr lang="en-GB" dirty="0"/>
              <a:t>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392A-5065-4749-A4CF-5B40168E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906175"/>
            <a:ext cx="8534400" cy="2831976"/>
          </a:xfrm>
        </p:spPr>
        <p:txBody>
          <a:bodyPr/>
          <a:lstStyle/>
          <a:p>
            <a:r>
              <a:rPr lang="en-GB" dirty="0">
                <a:hlinkClick r:id="rId2"/>
              </a:rPr>
              <a:t>www.saferinsulin.org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What, why and how to use it. </a:t>
            </a:r>
          </a:p>
        </p:txBody>
      </p:sp>
    </p:spTree>
    <p:extLst>
      <p:ext uri="{BB962C8B-B14F-4D97-AF65-F5344CB8AC3E}">
        <p14:creationId xmlns:p14="http://schemas.microsoft.com/office/powerpoint/2010/main" val="31516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844-84DF-4C7F-9E1C-D85073D7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Insulin Calculator (Dynamic versus Static VRII)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A5A-5F14-4ED8-9E91-FE0254DA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86757"/>
            <a:ext cx="7418032" cy="47495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What is it for?</a:t>
            </a:r>
          </a:p>
          <a:p>
            <a:r>
              <a:rPr lang="en-GB" dirty="0"/>
              <a:t>Paper based Variable Rate Insulin Infusions (“Static” VRII’s) adjust insulin according to the current blood glucose</a:t>
            </a:r>
          </a:p>
          <a:p>
            <a:pPr marL="0" indent="0">
              <a:buNone/>
            </a:pPr>
            <a:r>
              <a:rPr lang="en-GB" dirty="0"/>
              <a:t>e.g. BG 14.6mmol/l   </a:t>
            </a:r>
            <a:r>
              <a:rPr lang="en-GB" dirty="0">
                <a:sym typeface="Wingdings" panose="05000000000000000000" pitchFamily="2" charset="2"/>
              </a:rPr>
              <a:t> insulin at 4mls/hr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This doesn’t take into account how the patient is responding to insulin</a:t>
            </a:r>
          </a:p>
          <a:p>
            <a:pPr marL="0" indent="0">
              <a:buNone/>
            </a:pPr>
            <a:r>
              <a:rPr lang="en-GB" dirty="0" err="1">
                <a:sym typeface="Wingdings" panose="05000000000000000000" pitchFamily="2" charset="2"/>
              </a:rPr>
              <a:t>e.g</a:t>
            </a:r>
            <a:r>
              <a:rPr lang="en-GB" dirty="0">
                <a:sym typeface="Wingdings" panose="05000000000000000000" pitchFamily="2" charset="2"/>
              </a:rPr>
              <a:t> next BG = 14.3mmol/l  blood sugar hasn’t changed much but the paper VRII will still tell you to give insulin at 4ml/hr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A20-540F-4DEB-AC50-1DDE4A5D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Insulin Calculator 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2A44-BB1C-4951-A0F1-3BAD4410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39270" cy="47207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“Dynamic VRII” will adjust the rate up if not responding but will also (more importantly) decrease the rate as the blood sugar is falling</a:t>
            </a:r>
          </a:p>
          <a:p>
            <a:r>
              <a:rPr lang="en-GB" dirty="0"/>
              <a:t>The idea is to find the steady state of insulin required for the individual patient whilst keeping them in the target range</a:t>
            </a:r>
          </a:p>
          <a:p>
            <a:endParaRPr lang="en-GB" dirty="0"/>
          </a:p>
          <a:p>
            <a:r>
              <a:rPr lang="en-GB" dirty="0"/>
              <a:t>Our aim is control hyperglycaemia whilst minimising the risks of hypoglycaemia and glucose variability. </a:t>
            </a:r>
          </a:p>
        </p:txBody>
      </p:sp>
    </p:spTree>
    <p:extLst>
      <p:ext uri="{BB962C8B-B14F-4D97-AF65-F5344CB8AC3E}">
        <p14:creationId xmlns:p14="http://schemas.microsoft.com/office/powerpoint/2010/main" val="21352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3976-EADF-4907-B19C-DA45A1A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patient on insulin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B8D89-4064-421E-ABEB-8AEF0D0E14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0203"/>
          <a:stretch/>
        </p:blipFill>
        <p:spPr>
          <a:xfrm>
            <a:off x="135037" y="2135196"/>
            <a:ext cx="7388885" cy="37321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7306-ACF4-4C6F-A240-635DC27F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3312" y="1825625"/>
            <a:ext cx="4303645" cy="4351338"/>
          </a:xfrm>
        </p:spPr>
        <p:txBody>
          <a:bodyPr/>
          <a:lstStyle/>
          <a:p>
            <a:r>
              <a:rPr lang="en-GB" dirty="0"/>
              <a:t>If blood glucose is greater than 10mmol/l for 2 </a:t>
            </a:r>
            <a:r>
              <a:rPr lang="en-GB" dirty="0" err="1"/>
              <a:t>consequetive</a:t>
            </a:r>
            <a:r>
              <a:rPr lang="en-GB" dirty="0"/>
              <a:t> readings…</a:t>
            </a:r>
          </a:p>
          <a:p>
            <a:endParaRPr lang="en-GB" dirty="0"/>
          </a:p>
          <a:p>
            <a:r>
              <a:rPr lang="en-GB" dirty="0"/>
              <a:t>Enter patient’s BG in the section </a:t>
            </a:r>
          </a:p>
          <a:p>
            <a:pPr marL="0" indent="0">
              <a:buNone/>
            </a:pPr>
            <a:r>
              <a:rPr lang="en-GB" dirty="0"/>
              <a:t>“My patient is not currently on an insulin infusion”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C7415C-CDB3-49B5-A8D4-A00D7D6FA1F6}"/>
              </a:ext>
            </a:extLst>
          </p:cNvPr>
          <p:cNvSpPr/>
          <p:nvPr/>
        </p:nvSpPr>
        <p:spPr>
          <a:xfrm>
            <a:off x="4358935" y="3921394"/>
            <a:ext cx="3426781" cy="47775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5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3976-EADF-4907-B19C-DA45A1A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patient on insulin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7306-ACF4-4C6F-A240-635DC27F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3312" y="1825625"/>
            <a:ext cx="43036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insulin at advised 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reference code to clipboard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C7415C-CDB3-49B5-A8D4-A00D7D6FA1F6}"/>
              </a:ext>
            </a:extLst>
          </p:cNvPr>
          <p:cNvSpPr/>
          <p:nvPr/>
        </p:nvSpPr>
        <p:spPr>
          <a:xfrm>
            <a:off x="3764131" y="4001293"/>
            <a:ext cx="3426781" cy="47775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3F9E6-3146-4A0C-9DE7-4FE093CD5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80855" y="2135195"/>
            <a:ext cx="7366552" cy="37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7AE5-C6BB-4C97-9C34-736DEB1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patient on insulin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1F67A-28CB-4656-9E38-290E133DC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465027"/>
            <a:ext cx="5138529" cy="4110823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9FC6C2-BA51-4ED2-8EB1-5A71705CB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28" y="1465028"/>
            <a:ext cx="5138529" cy="41108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CB67A-EA82-4BAF-9D9A-ACC2176CD2C7}"/>
              </a:ext>
            </a:extLst>
          </p:cNvPr>
          <p:cNvSpPr txBox="1"/>
          <p:nvPr/>
        </p:nvSpPr>
        <p:spPr>
          <a:xfrm>
            <a:off x="914400" y="5665304"/>
            <a:ext cx="4552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3. Add task against insulin prescription</a:t>
            </a:r>
          </a:p>
          <a:p>
            <a:r>
              <a:rPr lang="en-GB" sz="2000" dirty="0"/>
              <a:t> on EPR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70341-0CCA-4F1B-B859-9548B512C6AC}"/>
              </a:ext>
            </a:extLst>
          </p:cNvPr>
          <p:cNvSpPr txBox="1"/>
          <p:nvPr/>
        </p:nvSpPr>
        <p:spPr>
          <a:xfrm>
            <a:off x="6484094" y="5665304"/>
            <a:ext cx="4657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4. Enter new insulin rate and…</a:t>
            </a:r>
          </a:p>
          <a:p>
            <a:r>
              <a:rPr lang="en-GB" sz="2000" dirty="0"/>
              <a:t>5. Paste reference code in comments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4D800ED-0DC5-411B-B007-D098199580DC}"/>
              </a:ext>
            </a:extLst>
          </p:cNvPr>
          <p:cNvSpPr/>
          <p:nvPr/>
        </p:nvSpPr>
        <p:spPr>
          <a:xfrm rot="16200000">
            <a:off x="9570065" y="4364615"/>
            <a:ext cx="2748945" cy="1068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0F281E3-AAEC-4B69-941B-3C79F9A10A9D}"/>
              </a:ext>
            </a:extLst>
          </p:cNvPr>
          <p:cNvSpPr/>
          <p:nvPr/>
        </p:nvSpPr>
        <p:spPr>
          <a:xfrm rot="17232431">
            <a:off x="5261922" y="3755971"/>
            <a:ext cx="2927117" cy="955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CE1F90-7C45-42E4-B007-39436E8C8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802" y="3524432"/>
            <a:ext cx="891330" cy="26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108-B48B-4293-8A3C-FB3AC1FF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Adjusting the insulin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448B6-0B4A-40E9-BE75-D4E34E6568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139" y="1531247"/>
            <a:ext cx="6758608" cy="38017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2F3E-1EF1-4359-89F0-A971E093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4651" y="1381539"/>
            <a:ext cx="4472609" cy="52180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Recheck blood glucose after 1 hour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Choose the “My patient is currently on an insulin infusion” tab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Enter new blood glucose, previous blood glucose and current insulin 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Hit “Calculate”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Adjust 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reference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new task in EPR against insulin prescription</a:t>
            </a:r>
          </a:p>
          <a:p>
            <a:pPr lvl="1"/>
            <a:r>
              <a:rPr lang="en-GB" dirty="0"/>
              <a:t>Enter new rate</a:t>
            </a:r>
          </a:p>
          <a:p>
            <a:pPr lvl="1"/>
            <a:r>
              <a:rPr lang="en-GB" dirty="0"/>
              <a:t>Paste reference code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37FE0-4034-4F93-A897-54868456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4566">
            <a:off x="6036482" y="2428601"/>
            <a:ext cx="1729488" cy="3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7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314B-1ED1-4A86-828F-815CAD06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AB56-AE46-4935-956D-01606798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703076" cy="47828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Insulin should be commenced when blood glucose is confirmed &gt;10mmol/l</a:t>
            </a:r>
          </a:p>
          <a:p>
            <a:r>
              <a:rPr lang="en-GB" dirty="0"/>
              <a:t>Target range 6-10mmol/l</a:t>
            </a:r>
          </a:p>
          <a:p>
            <a:r>
              <a:rPr lang="en-GB" dirty="0"/>
              <a:t>No insulin required below 6mmol/l</a:t>
            </a:r>
          </a:p>
          <a:p>
            <a:r>
              <a:rPr lang="en-GB" dirty="0"/>
              <a:t>Urgently treat hypo’s &lt;4mmol/l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your clinical judgement…if the advice doesn’t feel right, ask for a senior opinion</a:t>
            </a:r>
          </a:p>
        </p:txBody>
      </p:sp>
    </p:spTree>
    <p:extLst>
      <p:ext uri="{BB962C8B-B14F-4D97-AF65-F5344CB8AC3E}">
        <p14:creationId xmlns:p14="http://schemas.microsoft.com/office/powerpoint/2010/main" val="181253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Insulin Calculator Training</vt:lpstr>
      <vt:lpstr>Insulin Calculator (Dynamic versus Static VRII)</vt:lpstr>
      <vt:lpstr>Insulin Calculator (Dynamic vs Static)</vt:lpstr>
      <vt:lpstr>Starting a patient on insulin</vt:lpstr>
      <vt:lpstr>Starting a patient on insulin</vt:lpstr>
      <vt:lpstr>Starting a patient on insulin</vt:lpstr>
      <vt:lpstr>Adjusting the insulin rate</vt:lpstr>
      <vt:lpstr>Most 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Insulin Calculator Training</dc:title>
  <dc:creator>Rhodri Harris</dc:creator>
  <cp:lastModifiedBy>Rhodri Harris</cp:lastModifiedBy>
  <cp:revision>9</cp:revision>
  <dcterms:created xsi:type="dcterms:W3CDTF">2019-09-26T08:27:39Z</dcterms:created>
  <dcterms:modified xsi:type="dcterms:W3CDTF">2019-09-26T10:51:57Z</dcterms:modified>
</cp:coreProperties>
</file>