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66" r:id="rId6"/>
    <p:sldId id="267" r:id="rId7"/>
    <p:sldId id="265" r:id="rId8"/>
    <p:sldId id="258" r:id="rId9"/>
    <p:sldId id="268" r:id="rId10"/>
    <p:sldId id="259" r:id="rId11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>
        <p:scale>
          <a:sx n="61" d="100"/>
          <a:sy n="61" d="100"/>
        </p:scale>
        <p:origin x="9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Tiempo entra</a:t>
            </a:r>
            <a:r>
              <a:rPr lang="es-CO" baseline="0"/>
              <a:t> de Datos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Hoja1!$C$7:$C$12</c:f>
              <c:numCache>
                <c:formatCode>General</c:formatCode>
                <c:ptCount val="6"/>
                <c:pt idx="0">
                  <c:v>15000</c:v>
                </c:pt>
                <c:pt idx="1">
                  <c:v>45000</c:v>
                </c:pt>
                <c:pt idx="2">
                  <c:v>57765</c:v>
                </c:pt>
                <c:pt idx="3">
                  <c:v>75000</c:v>
                </c:pt>
                <c:pt idx="4">
                  <c:v>105000</c:v>
                </c:pt>
                <c:pt idx="5">
                  <c:v>135000</c:v>
                </c:pt>
              </c:numCache>
            </c:numRef>
          </c:xVal>
          <c:yVal>
            <c:numRef>
              <c:f>Hoja1!$D$7:$D$12</c:f>
              <c:numCache>
                <c:formatCode>General</c:formatCode>
                <c:ptCount val="6"/>
                <c:pt idx="0">
                  <c:v>0.48</c:v>
                </c:pt>
                <c:pt idx="1">
                  <c:v>1.44</c:v>
                </c:pt>
                <c:pt idx="2">
                  <c:v>2.0499999999999998</c:v>
                </c:pt>
                <c:pt idx="3">
                  <c:v>2.21</c:v>
                </c:pt>
                <c:pt idx="4">
                  <c:v>2.86</c:v>
                </c:pt>
                <c:pt idx="5">
                  <c:v>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B7-4282-A376-B31442E18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7960752"/>
        <c:axId val="612428560"/>
      </c:scatterChart>
      <c:valAx>
        <c:axId val="83796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Cantidad de datos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12428560"/>
        <c:crosses val="autoZero"/>
        <c:crossBetween val="midCat"/>
      </c:valAx>
      <c:valAx>
        <c:axId val="6124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 Tiempo</a:t>
                </a:r>
                <a:r>
                  <a:rPr lang="es-CO" baseline="0"/>
                  <a:t> (s)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7960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Memoria</a:t>
            </a:r>
            <a:r>
              <a:rPr lang="es-CO" baseline="0"/>
              <a:t> Consumida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Hoja1!$C$24:$C$29</c:f>
              <c:numCache>
                <c:formatCode>General</c:formatCode>
                <c:ptCount val="6"/>
                <c:pt idx="0">
                  <c:v>15000</c:v>
                </c:pt>
                <c:pt idx="1">
                  <c:v>45000</c:v>
                </c:pt>
                <c:pt idx="2">
                  <c:v>57765</c:v>
                </c:pt>
                <c:pt idx="3">
                  <c:v>75000</c:v>
                </c:pt>
                <c:pt idx="4">
                  <c:v>105000</c:v>
                </c:pt>
                <c:pt idx="5">
                  <c:v>135000</c:v>
                </c:pt>
              </c:numCache>
            </c:numRef>
          </c:cat>
          <c:val>
            <c:numRef>
              <c:f>Hoja1!$D$24:$D$29</c:f>
              <c:numCache>
                <c:formatCode>#,##0</c:formatCode>
                <c:ptCount val="6"/>
                <c:pt idx="0">
                  <c:v>585.67435999999998</c:v>
                </c:pt>
                <c:pt idx="1">
                  <c:v>586.57875999999999</c:v>
                </c:pt>
                <c:pt idx="2" formatCode="General">
                  <c:v>596.53094999999996</c:v>
                </c:pt>
                <c:pt idx="3">
                  <c:v>626.54789000000005</c:v>
                </c:pt>
                <c:pt idx="4" formatCode="General">
                  <c:v>647.86756700000001</c:v>
                </c:pt>
                <c:pt idx="5" formatCode="General">
                  <c:v>669.872345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18-426F-8AFC-7E3442F2D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9857216"/>
        <c:axId val="375628768"/>
      </c:barChart>
      <c:catAx>
        <c:axId val="83985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Cantidad</a:t>
                </a:r>
                <a:r>
                  <a:rPr lang="es-CO" baseline="0"/>
                  <a:t> de datos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75628768"/>
        <c:crosses val="autoZero"/>
        <c:auto val="1"/>
        <c:lblAlgn val="ctr"/>
        <c:lblOffset val="100"/>
        <c:noMultiLvlLbl val="0"/>
      </c:catAx>
      <c:valAx>
        <c:axId val="3756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Memoria</a:t>
                </a:r>
                <a:r>
                  <a:rPr lang="es-CO" baseline="0"/>
                  <a:t> (mb)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985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Tiempo</a:t>
            </a:r>
            <a:r>
              <a:rPr lang="es-CO" baseline="0" dirty="0"/>
              <a:t> consumido- Creación del árbol</a:t>
            </a:r>
            <a:endParaRPr lang="es-C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Hoja1!$C$24:$C$29</c:f>
              <c:numCache>
                <c:formatCode>General</c:formatCode>
                <c:ptCount val="6"/>
                <c:pt idx="0">
                  <c:v>15000</c:v>
                </c:pt>
                <c:pt idx="1">
                  <c:v>45000</c:v>
                </c:pt>
                <c:pt idx="2">
                  <c:v>57765</c:v>
                </c:pt>
                <c:pt idx="3">
                  <c:v>75000</c:v>
                </c:pt>
                <c:pt idx="4">
                  <c:v>105000</c:v>
                </c:pt>
                <c:pt idx="5">
                  <c:v>135000</c:v>
                </c:pt>
              </c:numCache>
            </c:numRef>
          </c:cat>
          <c:val>
            <c:numRef>
              <c:f>Hoja1!$D$24:$D$29</c:f>
              <c:numCache>
                <c:formatCode>#,##0</c:formatCode>
                <c:ptCount val="6"/>
                <c:pt idx="0">
                  <c:v>585.67435999999998</c:v>
                </c:pt>
                <c:pt idx="1">
                  <c:v>586.57875999999999</c:v>
                </c:pt>
                <c:pt idx="2" formatCode="General">
                  <c:v>596.53094999999996</c:v>
                </c:pt>
                <c:pt idx="3">
                  <c:v>626.54789000000005</c:v>
                </c:pt>
                <c:pt idx="4" formatCode="General">
                  <c:v>647.86756700000001</c:v>
                </c:pt>
                <c:pt idx="5" formatCode="General">
                  <c:v>669.872345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C-4FBE-BA94-51264D7D2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9857216"/>
        <c:axId val="375628768"/>
      </c:barChart>
      <c:catAx>
        <c:axId val="83985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Cantidad</a:t>
                </a:r>
                <a:r>
                  <a:rPr lang="es-CO" baseline="0"/>
                  <a:t> de datos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75628768"/>
        <c:crosses val="autoZero"/>
        <c:auto val="1"/>
        <c:lblAlgn val="ctr"/>
        <c:lblOffset val="100"/>
        <c:noMultiLvlLbl val="0"/>
      </c:catAx>
      <c:valAx>
        <c:axId val="3756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985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Memoria</a:t>
            </a:r>
            <a:r>
              <a:rPr lang="es-CO" baseline="0"/>
              <a:t> Consumida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Hoja1!$C$24:$C$29</c:f>
              <c:numCache>
                <c:formatCode>General</c:formatCode>
                <c:ptCount val="6"/>
                <c:pt idx="0">
                  <c:v>15000</c:v>
                </c:pt>
                <c:pt idx="1">
                  <c:v>45000</c:v>
                </c:pt>
                <c:pt idx="2">
                  <c:v>57765</c:v>
                </c:pt>
                <c:pt idx="3">
                  <c:v>75000</c:v>
                </c:pt>
                <c:pt idx="4">
                  <c:v>105000</c:v>
                </c:pt>
                <c:pt idx="5">
                  <c:v>135000</c:v>
                </c:pt>
              </c:numCache>
            </c:numRef>
          </c:cat>
          <c:val>
            <c:numRef>
              <c:f>Hoja1!$D$24:$D$29</c:f>
              <c:numCache>
                <c:formatCode>#,##0</c:formatCode>
                <c:ptCount val="6"/>
                <c:pt idx="0">
                  <c:v>585.67435999999998</c:v>
                </c:pt>
                <c:pt idx="1">
                  <c:v>586.57875999999999</c:v>
                </c:pt>
                <c:pt idx="2" formatCode="General">
                  <c:v>596.53094999999996</c:v>
                </c:pt>
                <c:pt idx="3">
                  <c:v>626.54789000000005</c:v>
                </c:pt>
                <c:pt idx="4" formatCode="General">
                  <c:v>647.86756700000001</c:v>
                </c:pt>
                <c:pt idx="5" formatCode="General">
                  <c:v>669.872345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D-461E-A659-4FEB2902A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9857216"/>
        <c:axId val="375628768"/>
      </c:barChart>
      <c:catAx>
        <c:axId val="83985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Cantidad</a:t>
                </a:r>
                <a:r>
                  <a:rPr lang="es-CO" baseline="0"/>
                  <a:t> de datos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75628768"/>
        <c:crosses val="autoZero"/>
        <c:auto val="1"/>
        <c:lblAlgn val="ctr"/>
        <c:lblOffset val="100"/>
        <c:noMultiLvlLbl val="0"/>
      </c:catAx>
      <c:valAx>
        <c:axId val="3756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Memoria(mb)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985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O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Predicción del Éxito Académico usando Árboles d Decisión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_tradnl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Abelino Sepúlveda Estrada</a:t>
            </a:r>
          </a:p>
          <a:p>
            <a:pPr algn="ctr">
              <a:lnSpc>
                <a:spcPct val="100000"/>
              </a:lnSpc>
            </a:pPr>
            <a:r>
              <a:rPr lang="es-ES_tradnl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Juan Pablo Madrid Florez</a:t>
            </a:r>
            <a:endParaRPr lang="es-ES_trad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Andrés Gomez Arango</a:t>
            </a:r>
            <a:endParaRPr lang="es-ES_trad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_tradnl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s-ES_tradnl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de junio de 2020</a:t>
            </a:r>
            <a:endParaRPr lang="es-ES_trad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Matriz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592249" y="2213707"/>
            <a:ext cx="2931164" cy="300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Entrada de </a:t>
            </a:r>
            <a:r>
              <a:rPr lang="en-US" sz="16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</a:t>
            </a:r>
          </a:p>
          <a:p>
            <a:pPr algn="just">
              <a:lnSpc>
                <a:spcPct val="100000"/>
              </a:lnSpc>
            </a:pPr>
            <a:endParaRPr lang="en-US" sz="1600" b="1" i="1" spc="-1" dirty="0"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en-US" sz="16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1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Usamos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matrices,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donde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cada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fila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representa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una persona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diferente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y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cada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columna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es una variable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" name="Imagen 14" descr="Imagen que contiene teclado&#10;&#10;Descripción generada automáticamente">
            <a:extLst>
              <a:ext uri="{FF2B5EF4-FFF2-40B4-BE49-F238E27FC236}">
                <a16:creationId xmlns:a16="http://schemas.microsoft.com/office/drawing/2014/main" id="{CB76CD4B-CEA4-EC4A-B33C-366055EE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7" y="1365021"/>
            <a:ext cx="4577998" cy="4127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888B71FB-677F-A548-9FD6-7F58B67F34B3}"/>
              </a:ext>
            </a:extLst>
          </p:cNvPr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BCBDA2C-B1A3-4AE8-A44E-DBD3E9EA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0" y="1228328"/>
            <a:ext cx="3277434" cy="295579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7F7AB0D-888A-4E87-ADE0-362265F82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3" y="1316658"/>
            <a:ext cx="929067" cy="743254"/>
          </a:xfrm>
          <a:prstGeom prst="rect">
            <a:avLst/>
          </a:prstGeom>
        </p:spPr>
      </p:pic>
      <p:sp>
        <p:nvSpPr>
          <p:cNvPr id="47" name="CustomShape 2">
            <a:extLst>
              <a:ext uri="{FF2B5EF4-FFF2-40B4-BE49-F238E27FC236}">
                <a16:creationId xmlns:a16="http://schemas.microsoft.com/office/drawing/2014/main" id="{25C126B1-9932-436D-817D-6D01059EE236}"/>
              </a:ext>
            </a:extLst>
          </p:cNvPr>
          <p:cNvSpPr/>
          <p:nvPr/>
        </p:nvSpPr>
        <p:spPr>
          <a:xfrm>
            <a:off x="1562113" y="4127018"/>
            <a:ext cx="2565255" cy="514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Método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busca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-acceder 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CC1EDFCE-5FA2-41C2-BACF-D3208985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28" y="1228328"/>
            <a:ext cx="3277435" cy="2955791"/>
          </a:xfrm>
          <a:prstGeom prst="rect">
            <a:avLst/>
          </a:prstGeom>
        </p:spPr>
      </p:pic>
      <p:pic>
        <p:nvPicPr>
          <p:cNvPr id="37" name="Imagen 36" descr="Imagen que contiene firmar, frente, parada, calle&#10;&#10;Descripción generada automáticamente">
            <a:extLst>
              <a:ext uri="{FF2B5EF4-FFF2-40B4-BE49-F238E27FC236}">
                <a16:creationId xmlns:a16="http://schemas.microsoft.com/office/drawing/2014/main" id="{14D956D1-E70E-426D-A67C-D1FFBA8145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47" y="2441748"/>
            <a:ext cx="351693" cy="351693"/>
          </a:xfrm>
          <a:prstGeom prst="rect">
            <a:avLst/>
          </a:prstGeom>
        </p:spPr>
      </p:pic>
      <p:sp>
        <p:nvSpPr>
          <p:cNvPr id="51" name="CustomShape 2">
            <a:extLst>
              <a:ext uri="{FF2B5EF4-FFF2-40B4-BE49-F238E27FC236}">
                <a16:creationId xmlns:a16="http://schemas.microsoft.com/office/drawing/2014/main" id="{13C40892-B9F4-407F-8585-197B261FED42}"/>
              </a:ext>
            </a:extLst>
          </p:cNvPr>
          <p:cNvSpPr/>
          <p:nvPr/>
        </p:nvSpPr>
        <p:spPr>
          <a:xfrm>
            <a:off x="7265832" y="4077120"/>
            <a:ext cx="2565255" cy="614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Método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borrar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00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, Memoria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– Entrada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C8BD07-49A1-45E7-850D-BBC7FDD4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76" y="1340726"/>
            <a:ext cx="5605464" cy="17466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61165D-98CD-4A06-BF60-EF6F5FA8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77" y="3460895"/>
            <a:ext cx="5605464" cy="15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47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Gráficas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60C4DAF-9A94-48E4-951D-E084E4519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251979"/>
              </p:ext>
            </p:extLst>
          </p:nvPr>
        </p:nvGraphicFramePr>
        <p:xfrm>
          <a:off x="-100418" y="1947473"/>
          <a:ext cx="4576958" cy="2529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8C138D3-4C5D-43E5-8A3E-4E04AB01F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090435"/>
              </p:ext>
            </p:extLst>
          </p:nvPr>
        </p:nvGraphicFramePr>
        <p:xfrm>
          <a:off x="4476540" y="1947473"/>
          <a:ext cx="4376057" cy="252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669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888B71FB-677F-A548-9FD6-7F58B67F34B3}"/>
              </a:ext>
            </a:extLst>
          </p:cNvPr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Arbol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5116AA-4394-AF43-9801-2D47B197A98D}"/>
              </a:ext>
            </a:extLst>
          </p:cNvPr>
          <p:cNvSpPr/>
          <p:nvPr/>
        </p:nvSpPr>
        <p:spPr>
          <a:xfrm>
            <a:off x="5592249" y="2269978"/>
            <a:ext cx="2931164" cy="300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2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Árbol de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búsqueda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binario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arbol</a:t>
            </a:r>
          </a:p>
          <a:p>
            <a:pPr algn="just">
              <a:lnSpc>
                <a:spcPct val="100000"/>
              </a:lnSpc>
            </a:pPr>
            <a:endParaRPr lang="en-US" sz="1600" i="1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CART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donde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nuestros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nodos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llevan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a la conclusion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si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el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estudiante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tiene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exito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o no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mediante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la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medicion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del </a:t>
            </a:r>
            <a:r>
              <a:rPr lang="en-US" sz="1600" i="1" spc="-1" dirty="0" err="1">
                <a:uFill>
                  <a:solidFill>
                    <a:srgbClr val="FFFFFF"/>
                  </a:solidFill>
                </a:uFill>
                <a:latin typeface="+mj-lt"/>
              </a:rPr>
              <a:t>gini</a:t>
            </a:r>
            <a:r>
              <a:rPr lang="en-US" sz="1600" i="1" spc="-1" dirty="0"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8134A7-4D29-4782-A0E8-D757796D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2" y="1514620"/>
            <a:ext cx="4247289" cy="38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0"/>
            <a:ext cx="7885440" cy="9301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Arbol 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50085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4: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creacion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</a:t>
            </a:r>
          </a:p>
          <a:p>
            <a:pPr algn="ctr">
              <a:lnSpc>
                <a:spcPct val="100000"/>
              </a:lnSpc>
            </a:pP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arbol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406036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 arbol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985E99-5208-1D4A-84DE-40CFD84A6F78}"/>
              </a:ext>
            </a:extLst>
          </p:cNvPr>
          <p:cNvSpPr txBox="1"/>
          <p:nvPr/>
        </p:nvSpPr>
        <p:spPr>
          <a:xfrm>
            <a:off x="5038324" y="1093824"/>
            <a:ext cx="3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Tabla de complejidad</a:t>
            </a:r>
          </a:p>
        </p:txBody>
      </p:sp>
      <p:pic>
        <p:nvPicPr>
          <p:cNvPr id="6" name="Imagen 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1B44F7D-114C-7B4E-861B-B0CF87BA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3156"/>
            <a:ext cx="4250116" cy="31031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763233-A5A9-964F-97C0-0BE6D480C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6" y="1278490"/>
            <a:ext cx="3669036" cy="3103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0"/>
            <a:ext cx="7885440" cy="9301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Memoria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creación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árbol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8C138D3-4C5D-43E5-8A3E-4E04AB01F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161887"/>
              </p:ext>
            </p:extLst>
          </p:nvPr>
        </p:nvGraphicFramePr>
        <p:xfrm>
          <a:off x="121469" y="2017985"/>
          <a:ext cx="4324407" cy="259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8C138D3-4C5D-43E5-8A3E-4E04AB01F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125579"/>
              </p:ext>
            </p:extLst>
          </p:nvPr>
        </p:nvGraphicFramePr>
        <p:xfrm>
          <a:off x="4300672" y="1895687"/>
          <a:ext cx="4534070" cy="2838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C95E648F-486E-4ED8-9A0C-1DC0C34AED01}"/>
              </a:ext>
            </a:extLst>
          </p:cNvPr>
          <p:cNvSpPr/>
          <p:nvPr/>
        </p:nvSpPr>
        <p:spPr>
          <a:xfrm>
            <a:off x="126126" y="46114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Precisión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del árbol: 55%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81079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629280" y="1179836"/>
            <a:ext cx="7885440" cy="4566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ARBOL:</a:t>
            </a:r>
          </a:p>
          <a:p>
            <a:pPr algn="just">
              <a:buClr>
                <a:srgbClr val="000000"/>
              </a:buClr>
              <a:buSzPct val="45000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manejos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variables y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interpretacion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variable.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interpretacion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los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muy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comprensible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buClr>
                <a:srgbClr val="000000"/>
              </a:buClr>
              <a:buSzPct val="45000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sus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operacion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eficientes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cuanto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solucionar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MATRIZ: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baja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sus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opertaciones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solucion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debe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obtener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compljidad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obtener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 O(1).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require un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buen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manejo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los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sin que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estos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consuman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tanta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memoria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1424</TotalTime>
  <Words>281</Words>
  <Application>Microsoft Office PowerPoint</Application>
  <PresentationFormat>Presentación en pantalla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Abelino Sepulveda Estrada</cp:lastModifiedBy>
  <cp:revision>96</cp:revision>
  <dcterms:created xsi:type="dcterms:W3CDTF">2015-03-03T14:30:17Z</dcterms:created>
  <dcterms:modified xsi:type="dcterms:W3CDTF">2020-06-04T14:11:24Z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