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95E9360-74DA-4050-B35D-9818617BA9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9"/>
          </p14:sldIdLst>
        </p14:section>
        <p14:section name="Day 1" id="{BE8E63D3-DAE9-4C3F-B0F2-6D68D479FF04}">
          <p14:sldIdLst>
            <p14:sldId id="271"/>
            <p14:sldId id="272"/>
            <p14:sldId id="273"/>
            <p14:sldId id="274"/>
          </p14:sldIdLst>
        </p14:section>
        <p14:section name="Day 2" id="{A1EB3D4B-9863-48AC-B8DA-706783DB04F5}">
          <p14:sldIdLst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AS0OCYC8vD39+Ws49bG5z+vKq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30D813-E0B7-44E7-9547-3C961B4EA770}">
  <a:tblStyle styleId="{E630D813-E0B7-44E7-9547-3C961B4EA7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aldonado" userId="ba605dfa-676e-4daa-ab89-9822269649d8" providerId="ADAL" clId="{8CC45C2E-3CCA-48EC-8071-CCDE4952EA6D}"/>
    <pc:docChg chg="modSld">
      <pc:chgData name="Pablo Maldonado" userId="ba605dfa-676e-4daa-ab89-9822269649d8" providerId="ADAL" clId="{8CC45C2E-3CCA-48EC-8071-CCDE4952EA6D}" dt="2022-07-20T06:36:28.051" v="23" actId="20577"/>
      <pc:docMkLst>
        <pc:docMk/>
      </pc:docMkLst>
      <pc:sldChg chg="modSp mod">
        <pc:chgData name="Pablo Maldonado" userId="ba605dfa-676e-4daa-ab89-9822269649d8" providerId="ADAL" clId="{8CC45C2E-3CCA-48EC-8071-CCDE4952EA6D}" dt="2022-07-20T06:36:28.051" v="23" actId="20577"/>
        <pc:sldMkLst>
          <pc:docMk/>
          <pc:sldMk cId="0" sldId="259"/>
        </pc:sldMkLst>
        <pc:graphicFrameChg chg="modGraphic">
          <ac:chgData name="Pablo Maldonado" userId="ba605dfa-676e-4daa-ab89-9822269649d8" providerId="ADAL" clId="{8CC45C2E-3CCA-48EC-8071-CCDE4952EA6D}" dt="2022-07-20T06:36:28.051" v="23" actId="20577"/>
          <ac:graphicFrameMkLst>
            <pc:docMk/>
            <pc:sldMk cId="0" sldId="259"/>
            <ac:graphicFrameMk id="115" creationId="{00000000-0000-0000-0000-000000000000}"/>
          </ac:graphicFrameMkLst>
        </pc:graphicFrameChg>
      </pc:sldChg>
    </pc:docChg>
  </pc:docChgLst>
  <pc:docChgLst>
    <pc:chgData name="Pablo Maldonado" userId="ba605dfa-676e-4daa-ab89-9822269649d8" providerId="ADAL" clId="{54DDFB4F-F5E9-40A3-BDE7-72A384F10AF4}"/>
    <pc:docChg chg="custSel addSld delSld modSld">
      <pc:chgData name="Pablo Maldonado" userId="ba605dfa-676e-4daa-ab89-9822269649d8" providerId="ADAL" clId="{54DDFB4F-F5E9-40A3-BDE7-72A384F10AF4}" dt="2022-07-21T09:22:07.321" v="741" actId="27636"/>
      <pc:docMkLst>
        <pc:docMk/>
      </pc:docMkLst>
      <pc:sldChg chg="addSp delSp modSp new mod modClrScheme chgLayout">
        <pc:chgData name="Pablo Maldonado" userId="ba605dfa-676e-4daa-ab89-9822269649d8" providerId="ADAL" clId="{54DDFB4F-F5E9-40A3-BDE7-72A384F10AF4}" dt="2022-07-20T11:51:01.588" v="603" actId="20577"/>
        <pc:sldMkLst>
          <pc:docMk/>
          <pc:sldMk cId="2932219620" sldId="267"/>
        </pc:sldMkLst>
        <pc:spChg chg="mod ord">
          <ac:chgData name="Pablo Maldonado" userId="ba605dfa-676e-4daa-ab89-9822269649d8" providerId="ADAL" clId="{54DDFB4F-F5E9-40A3-BDE7-72A384F10AF4}" dt="2022-07-20T08:34:12.297" v="11" actId="700"/>
          <ac:spMkLst>
            <pc:docMk/>
            <pc:sldMk cId="2932219620" sldId="267"/>
            <ac:spMk id="2" creationId="{AB70ED26-96CB-8129-9CCB-FEB34C08B350}"/>
          </ac:spMkLst>
        </pc:spChg>
        <pc:spChg chg="del mod ord">
          <ac:chgData name="Pablo Maldonado" userId="ba605dfa-676e-4daa-ab89-9822269649d8" providerId="ADAL" clId="{54DDFB4F-F5E9-40A3-BDE7-72A384F10AF4}" dt="2022-07-20T08:34:12.297" v="11" actId="700"/>
          <ac:spMkLst>
            <pc:docMk/>
            <pc:sldMk cId="2932219620" sldId="267"/>
            <ac:spMk id="3" creationId="{F2932B42-DAB2-2AB3-BD06-229272857B29}"/>
          </ac:spMkLst>
        </pc:spChg>
        <pc:spChg chg="add mod ord">
          <ac:chgData name="Pablo Maldonado" userId="ba605dfa-676e-4daa-ab89-9822269649d8" providerId="ADAL" clId="{54DDFB4F-F5E9-40A3-BDE7-72A384F10AF4}" dt="2022-07-20T11:51:01.588" v="603" actId="20577"/>
          <ac:spMkLst>
            <pc:docMk/>
            <pc:sldMk cId="2932219620" sldId="267"/>
            <ac:spMk id="4" creationId="{4D122864-29B9-7C3C-7308-AC82B555872D}"/>
          </ac:spMkLst>
        </pc:spChg>
      </pc:sldChg>
      <pc:sldChg chg="modSp new del mod">
        <pc:chgData name="Pablo Maldonado" userId="ba605dfa-676e-4daa-ab89-9822269649d8" providerId="ADAL" clId="{54DDFB4F-F5E9-40A3-BDE7-72A384F10AF4}" dt="2022-07-21T09:20:46.047" v="739" actId="47"/>
        <pc:sldMkLst>
          <pc:docMk/>
          <pc:sldMk cId="3406528552" sldId="268"/>
        </pc:sldMkLst>
        <pc:spChg chg="mod">
          <ac:chgData name="Pablo Maldonado" userId="ba605dfa-676e-4daa-ab89-9822269649d8" providerId="ADAL" clId="{54DDFB4F-F5E9-40A3-BDE7-72A384F10AF4}" dt="2022-07-21T06:54:16.270" v="612" actId="20577"/>
          <ac:spMkLst>
            <pc:docMk/>
            <pc:sldMk cId="3406528552" sldId="268"/>
            <ac:spMk id="2" creationId="{D03CB2C4-1011-7A9E-197C-55DF0BA70EE0}"/>
          </ac:spMkLst>
        </pc:spChg>
        <pc:spChg chg="mod">
          <ac:chgData name="Pablo Maldonado" userId="ba605dfa-676e-4daa-ab89-9822269649d8" providerId="ADAL" clId="{54DDFB4F-F5E9-40A3-BDE7-72A384F10AF4}" dt="2022-07-21T06:55:39.750" v="649" actId="20577"/>
          <ac:spMkLst>
            <pc:docMk/>
            <pc:sldMk cId="3406528552" sldId="268"/>
            <ac:spMk id="3" creationId="{CEFE0B62-C140-90D7-9CEB-1733068BFA84}"/>
          </ac:spMkLst>
        </pc:spChg>
      </pc:sldChg>
      <pc:sldChg chg="modSp new mod">
        <pc:chgData name="Pablo Maldonado" userId="ba605dfa-676e-4daa-ab89-9822269649d8" providerId="ADAL" clId="{54DDFB4F-F5E9-40A3-BDE7-72A384F10AF4}" dt="2022-07-21T09:22:07.321" v="741" actId="27636"/>
        <pc:sldMkLst>
          <pc:docMk/>
          <pc:sldMk cId="325798023" sldId="269"/>
        </pc:sldMkLst>
        <pc:spChg chg="mod">
          <ac:chgData name="Pablo Maldonado" userId="ba605dfa-676e-4daa-ab89-9822269649d8" providerId="ADAL" clId="{54DDFB4F-F5E9-40A3-BDE7-72A384F10AF4}" dt="2022-07-21T06:55:03.380" v="630" actId="20577"/>
          <ac:spMkLst>
            <pc:docMk/>
            <pc:sldMk cId="325798023" sldId="269"/>
            <ac:spMk id="2" creationId="{0E3DD6A4-443C-338B-CC5A-D39DDF63BFB4}"/>
          </ac:spMkLst>
        </pc:spChg>
        <pc:spChg chg="mod">
          <ac:chgData name="Pablo Maldonado" userId="ba605dfa-676e-4daa-ab89-9822269649d8" providerId="ADAL" clId="{54DDFB4F-F5E9-40A3-BDE7-72A384F10AF4}" dt="2022-07-21T09:22:07.321" v="741" actId="27636"/>
          <ac:spMkLst>
            <pc:docMk/>
            <pc:sldMk cId="325798023" sldId="269"/>
            <ac:spMk id="3" creationId="{AD8113E0-FB79-B4F8-B20A-07D1D0FB00F1}"/>
          </ac:spMkLst>
        </pc:spChg>
      </pc:sldChg>
    </pc:docChg>
  </pc:docChgLst>
  <pc:docChgLst>
    <pc:chgData name="Pablo Maldonado" userId="ba605dfa-676e-4daa-ab89-9822269649d8" providerId="ADAL" clId="{B37B7F64-BC49-46FF-9169-8AED22780005}"/>
    <pc:docChg chg="modSld sldOrd">
      <pc:chgData name="Pablo Maldonado" userId="ba605dfa-676e-4daa-ab89-9822269649d8" providerId="ADAL" clId="{B37B7F64-BC49-46FF-9169-8AED22780005}" dt="2022-08-02T12:02:57.971" v="2"/>
      <pc:docMkLst>
        <pc:docMk/>
      </pc:docMkLst>
      <pc:sldChg chg="mod modShow">
        <pc:chgData name="Pablo Maldonado" userId="ba605dfa-676e-4daa-ab89-9822269649d8" providerId="ADAL" clId="{B37B7F64-BC49-46FF-9169-8AED22780005}" dt="2022-08-02T12:02:28.556" v="0" actId="729"/>
        <pc:sldMkLst>
          <pc:docMk/>
          <pc:sldMk cId="0" sldId="258"/>
        </pc:sldMkLst>
      </pc:sldChg>
      <pc:sldChg chg="ord">
        <pc:chgData name="Pablo Maldonado" userId="ba605dfa-676e-4daa-ab89-9822269649d8" providerId="ADAL" clId="{B37B7F64-BC49-46FF-9169-8AED22780005}" dt="2022-08-02T12:02:57.971" v="2"/>
        <pc:sldMkLst>
          <pc:docMk/>
          <pc:sldMk cId="0" sldId="259"/>
        </pc:sldMkLst>
      </pc:sldChg>
    </pc:docChg>
  </pc:docChgLst>
  <pc:docChgLst>
    <pc:chgData name="Pablo Maldonado" userId="ba605dfa-676e-4daa-ab89-9822269649d8" providerId="ADAL" clId="{3F99B6DA-4B10-4CB9-86AF-97595DEA6DD2}"/>
    <pc:docChg chg="custSel addSld delSld modSld sldOrd modMainMaster addSection modSection">
      <pc:chgData name="Pablo Maldonado" userId="ba605dfa-676e-4daa-ab89-9822269649d8" providerId="ADAL" clId="{3F99B6DA-4B10-4CB9-86AF-97595DEA6DD2}" dt="2022-07-30T07:12:39.920" v="331" actId="20577"/>
      <pc:docMkLst>
        <pc:docMk/>
      </pc:docMkLst>
      <pc:sldChg chg="modSp mod">
        <pc:chgData name="Pablo Maldonado" userId="ba605dfa-676e-4daa-ab89-9822269649d8" providerId="ADAL" clId="{3F99B6DA-4B10-4CB9-86AF-97595DEA6DD2}" dt="2022-07-30T06:05:00.194" v="46" actId="20577"/>
        <pc:sldMkLst>
          <pc:docMk/>
          <pc:sldMk cId="0" sldId="256"/>
        </pc:sldMkLst>
        <pc:spChg chg="mod">
          <ac:chgData name="Pablo Maldonado" userId="ba605dfa-676e-4daa-ab89-9822269649d8" providerId="ADAL" clId="{3F99B6DA-4B10-4CB9-86AF-97595DEA6DD2}" dt="2022-07-30T06:05:00.194" v="46" actId="20577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Pablo Maldonado" userId="ba605dfa-676e-4daa-ab89-9822269649d8" providerId="ADAL" clId="{3F99B6DA-4B10-4CB9-86AF-97595DEA6DD2}" dt="2022-07-30T07:12:39.920" v="331" actId="20577"/>
        <pc:sldMkLst>
          <pc:docMk/>
          <pc:sldMk cId="0" sldId="259"/>
        </pc:sldMkLst>
        <pc:graphicFrameChg chg="mod modGraphic">
          <ac:chgData name="Pablo Maldonado" userId="ba605dfa-676e-4daa-ab89-9822269649d8" providerId="ADAL" clId="{3F99B6DA-4B10-4CB9-86AF-97595DEA6DD2}" dt="2022-07-30T07:12:39.920" v="331" actId="20577"/>
          <ac:graphicFrameMkLst>
            <pc:docMk/>
            <pc:sldMk cId="0" sldId="259"/>
            <ac:graphicFrameMk id="115" creationId="{00000000-0000-0000-0000-000000000000}"/>
          </ac:graphicFrameMkLst>
        </pc:graphicFrameChg>
      </pc:sldChg>
      <pc:sldChg chg="del">
        <pc:chgData name="Pablo Maldonado" userId="ba605dfa-676e-4daa-ab89-9822269649d8" providerId="ADAL" clId="{3F99B6DA-4B10-4CB9-86AF-97595DEA6DD2}" dt="2022-07-30T06:16:27.826" v="279" actId="47"/>
        <pc:sldMkLst>
          <pc:docMk/>
          <pc:sldMk cId="0" sldId="266"/>
        </pc:sldMkLst>
      </pc:sldChg>
      <pc:sldChg chg="ord">
        <pc:chgData name="Pablo Maldonado" userId="ba605dfa-676e-4daa-ab89-9822269649d8" providerId="ADAL" clId="{3F99B6DA-4B10-4CB9-86AF-97595DEA6DD2}" dt="2022-07-30T06:15:33.611" v="276"/>
        <pc:sldMkLst>
          <pc:docMk/>
          <pc:sldMk cId="325798023" sldId="269"/>
        </pc:sldMkLst>
      </pc:sldChg>
      <pc:sldChg chg="add del">
        <pc:chgData name="Pablo Maldonado" userId="ba605dfa-676e-4daa-ab89-9822269649d8" providerId="ADAL" clId="{3F99B6DA-4B10-4CB9-86AF-97595DEA6DD2}" dt="2022-07-30T06:15:07.117" v="272" actId="47"/>
        <pc:sldMkLst>
          <pc:docMk/>
          <pc:sldMk cId="1767593002" sldId="270"/>
        </pc:sldMkLst>
      </pc:sldChg>
      <pc:sldChg chg="add">
        <pc:chgData name="Pablo Maldonado" userId="ba605dfa-676e-4daa-ab89-9822269649d8" providerId="ADAL" clId="{3F99B6DA-4B10-4CB9-86AF-97595DEA6DD2}" dt="2022-07-30T06:06:56.104" v="48"/>
        <pc:sldMkLst>
          <pc:docMk/>
          <pc:sldMk cId="3679828759" sldId="271"/>
        </pc:sldMkLst>
      </pc:sldChg>
      <pc:sldChg chg="add">
        <pc:chgData name="Pablo Maldonado" userId="ba605dfa-676e-4daa-ab89-9822269649d8" providerId="ADAL" clId="{3F99B6DA-4B10-4CB9-86AF-97595DEA6DD2}" dt="2022-07-30T06:06:56.104" v="48"/>
        <pc:sldMkLst>
          <pc:docMk/>
          <pc:sldMk cId="977051725" sldId="272"/>
        </pc:sldMkLst>
      </pc:sldChg>
      <pc:sldChg chg="add">
        <pc:chgData name="Pablo Maldonado" userId="ba605dfa-676e-4daa-ab89-9822269649d8" providerId="ADAL" clId="{3F99B6DA-4B10-4CB9-86AF-97595DEA6DD2}" dt="2022-07-30T06:06:56.104" v="48"/>
        <pc:sldMkLst>
          <pc:docMk/>
          <pc:sldMk cId="2021796947" sldId="273"/>
        </pc:sldMkLst>
      </pc:sldChg>
      <pc:sldChg chg="modSp add mod">
        <pc:chgData name="Pablo Maldonado" userId="ba605dfa-676e-4daa-ab89-9822269649d8" providerId="ADAL" clId="{3F99B6DA-4B10-4CB9-86AF-97595DEA6DD2}" dt="2022-07-30T06:06:56.150" v="49" actId="27636"/>
        <pc:sldMkLst>
          <pc:docMk/>
          <pc:sldMk cId="377201535" sldId="274"/>
        </pc:sldMkLst>
        <pc:spChg chg="mod">
          <ac:chgData name="Pablo Maldonado" userId="ba605dfa-676e-4daa-ab89-9822269649d8" providerId="ADAL" clId="{3F99B6DA-4B10-4CB9-86AF-97595DEA6DD2}" dt="2022-07-30T06:06:56.150" v="49" actId="27636"/>
          <ac:spMkLst>
            <pc:docMk/>
            <pc:sldMk cId="377201535" sldId="274"/>
            <ac:spMk id="3" creationId="{35D01033-7D0A-F260-F120-1E8F6F36213D}"/>
          </ac:spMkLst>
        </pc:spChg>
      </pc:sldChg>
      <pc:sldChg chg="add">
        <pc:chgData name="Pablo Maldonado" userId="ba605dfa-676e-4daa-ab89-9822269649d8" providerId="ADAL" clId="{3F99B6DA-4B10-4CB9-86AF-97595DEA6DD2}" dt="2022-07-30T06:06:56.104" v="48"/>
        <pc:sldMkLst>
          <pc:docMk/>
          <pc:sldMk cId="1915407336" sldId="275"/>
        </pc:sldMkLst>
      </pc:sldChg>
      <pc:sldChg chg="add">
        <pc:chgData name="Pablo Maldonado" userId="ba605dfa-676e-4daa-ab89-9822269649d8" providerId="ADAL" clId="{3F99B6DA-4B10-4CB9-86AF-97595DEA6DD2}" dt="2022-07-30T06:06:56.104" v="48"/>
        <pc:sldMkLst>
          <pc:docMk/>
          <pc:sldMk cId="2081998614" sldId="276"/>
        </pc:sldMkLst>
      </pc:sldChg>
      <pc:sldChg chg="modSp add mod">
        <pc:chgData name="Pablo Maldonado" userId="ba605dfa-676e-4daa-ab89-9822269649d8" providerId="ADAL" clId="{3F99B6DA-4B10-4CB9-86AF-97595DEA6DD2}" dt="2022-07-30T07:12:29.763" v="326" actId="20577"/>
        <pc:sldMkLst>
          <pc:docMk/>
          <pc:sldMk cId="3871014805" sldId="277"/>
        </pc:sldMkLst>
        <pc:spChg chg="mod">
          <ac:chgData name="Pablo Maldonado" userId="ba605dfa-676e-4daa-ab89-9822269649d8" providerId="ADAL" clId="{3F99B6DA-4B10-4CB9-86AF-97595DEA6DD2}" dt="2022-07-30T07:11:27.073" v="284" actId="20577"/>
          <ac:spMkLst>
            <pc:docMk/>
            <pc:sldMk cId="3871014805" sldId="277"/>
            <ac:spMk id="2" creationId="{07CF09FC-3651-256F-BEA1-61EFA3C251C3}"/>
          </ac:spMkLst>
        </pc:spChg>
        <pc:spChg chg="mod">
          <ac:chgData name="Pablo Maldonado" userId="ba605dfa-676e-4daa-ab89-9822269649d8" providerId="ADAL" clId="{3F99B6DA-4B10-4CB9-86AF-97595DEA6DD2}" dt="2022-07-30T07:12:29.763" v="326" actId="20577"/>
          <ac:spMkLst>
            <pc:docMk/>
            <pc:sldMk cId="3871014805" sldId="277"/>
            <ac:spMk id="3" creationId="{1EAA5554-FAB5-F92E-0EE3-19F63FBF07BC}"/>
          </ac:spMkLst>
        </pc:spChg>
      </pc:sldChg>
      <pc:sldChg chg="add">
        <pc:chgData name="Pablo Maldonado" userId="ba605dfa-676e-4daa-ab89-9822269649d8" providerId="ADAL" clId="{3F99B6DA-4B10-4CB9-86AF-97595DEA6DD2}" dt="2022-07-30T06:06:56.104" v="48"/>
        <pc:sldMkLst>
          <pc:docMk/>
          <pc:sldMk cId="2388560942" sldId="278"/>
        </pc:sldMkLst>
      </pc:sldChg>
      <pc:sldMasterChg chg="modSp mod">
        <pc:chgData name="Pablo Maldonado" userId="ba605dfa-676e-4daa-ab89-9822269649d8" providerId="ADAL" clId="{3F99B6DA-4B10-4CB9-86AF-97595DEA6DD2}" dt="2022-07-30T06:05:47.312" v="47" actId="313"/>
        <pc:sldMasterMkLst>
          <pc:docMk/>
          <pc:sldMasterMk cId="0" sldId="2147483648"/>
        </pc:sldMasterMkLst>
        <pc:spChg chg="mod">
          <ac:chgData name="Pablo Maldonado" userId="ba605dfa-676e-4daa-ab89-9822269649d8" providerId="ADAL" clId="{3F99B6DA-4B10-4CB9-86AF-97595DEA6DD2}" dt="2022-07-30T06:05:47.312" v="47" actId="313"/>
          <ac:spMkLst>
            <pc:docMk/>
            <pc:sldMasterMk cId="0" sldId="2147483648"/>
            <ac:spMk id="11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Slajd tytułowy">
    <p:bg>
      <p:bgPr>
        <a:blipFill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  <a:defRPr sz="60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3"/>
          <p:cNvSpPr txBox="1"/>
          <p:nvPr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48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84" name="Google Shape;84;p22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91" name="Google Shape;91;p23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8C4C-BC69-EFE1-BAEA-6990E7A6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0558-C261-1CF0-8F96-FE5372236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8C5A-9FD2-0729-0CF5-1C3B8521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74C-DC95-41EF-B8F6-1F6126C041D2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BD22-EBAA-DB80-5073-1A54CF0A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2B92-890A-BCEF-FD4D-3B6E26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61AB-C8F1-4050-8861-7033EAA5B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 b="1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25" name="Google Shape;25;p14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  <a:defRPr sz="60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32" name="Google Shape;32;p15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 sz="2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 sz="2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40" name="Google Shape;40;p16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 b="1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  <a:defRPr sz="2400" b="1">
                <a:solidFill>
                  <a:srgbClr val="41414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50" name="Google Shape;50;p17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56" name="Google Shape;56;p18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61" name="Google Shape;61;p19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3200"/>
              <a:buFont typeface="Raleway Thin"/>
              <a:buNone/>
              <a:defRPr sz="32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414141"/>
              </a:buClr>
              <a:buSzPts val="3200"/>
              <a:buChar char="•"/>
              <a:defRPr sz="32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  <a:defRPr sz="28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Char char="•"/>
              <a:defRPr sz="20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41414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69" name="Google Shape;69;p20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3200"/>
              <a:buFont typeface="Raleway Thin"/>
              <a:buNone/>
              <a:defRPr sz="3200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14141"/>
              </a:buClr>
              <a:buSzPts val="1600"/>
              <a:buNone/>
              <a:defRPr sz="1600">
                <a:solidFill>
                  <a:srgbClr val="41414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41414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77" name="Google Shape;77;p21"/>
          <p:cNvSpPr txBox="1"/>
          <p:nvPr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1" i="1">
                <a:solidFill>
                  <a:srgbClr val="006EBE"/>
                </a:solidFill>
                <a:latin typeface="Arial Narrow"/>
                <a:ea typeface="Arial Narrow"/>
                <a:cs typeface="Arial Narrow"/>
                <a:sym typeface="Arial Narrow"/>
              </a:rPr>
              <a:t>NobleProg</a:t>
            </a:r>
            <a:endParaRPr sz="3200" b="1" i="1">
              <a:solidFill>
                <a:srgbClr val="006EB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2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  <a:defRPr sz="4400" b="1" i="0" u="none" strike="noStrike" cap="none">
                <a:solidFill>
                  <a:srgbClr val="006EBE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911424" y="6356350"/>
            <a:ext cx="922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261431" y="6356350"/>
            <a:ext cx="577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6EB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11" name="Google Shape;11;p12"/>
          <p:cNvSpPr txBox="1"/>
          <p:nvPr/>
        </p:nvSpPr>
        <p:spPr>
          <a:xfrm>
            <a:off x="5395936" y="6356350"/>
            <a:ext cx="1774012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00" b="1" i="0" u="none" strike="noStrike" cap="none" dirty="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NobleProg®</a:t>
            </a:r>
            <a:r>
              <a:rPr lang="cs-CZ" sz="1000" b="0" i="0" u="none" strike="noStrike" cap="none" dirty="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 Limited 2022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00" b="0" i="0" u="none" strike="noStrike" cap="none" dirty="0">
                <a:solidFill>
                  <a:srgbClr val="414141"/>
                </a:solidFill>
                <a:latin typeface="Raleway"/>
                <a:ea typeface="Raleway"/>
                <a:cs typeface="Raleway"/>
                <a:sym typeface="Raleway"/>
              </a:rPr>
              <a:t>All Rights Reserved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1414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maldonado/np-spotfi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bco.com/spotfire-tri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elivery.tibco.com/storefront/eval/tibco-spotfire-desktop/prod10954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</a:pPr>
            <a:r>
              <a:rPr lang="cs-CZ" dirty="0"/>
              <a:t>Advanced Data Analysis with TIBCO Spotfire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r>
              <a:rPr lang="cs-CZ"/>
              <a:t>Pablo Maldonado,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Spotfire Client Applications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Desktop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Analyst</a:t>
            </a:r>
            <a:r>
              <a:rPr lang="cs-CZ" dirty="0"/>
              <a:t>: on-</a:t>
            </a:r>
            <a:r>
              <a:rPr lang="cs-CZ" dirty="0" err="1"/>
              <a:t>premises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 server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Spotfire</a:t>
            </a:r>
            <a:r>
              <a:rPr lang="cs-CZ" dirty="0"/>
              <a:t> Cloud </a:t>
            </a:r>
            <a:r>
              <a:rPr lang="cs-CZ" dirty="0" err="1"/>
              <a:t>Analyst</a:t>
            </a:r>
            <a:r>
              <a:rPr lang="cs-CZ" dirty="0"/>
              <a:t>: </a:t>
            </a:r>
            <a:r>
              <a:rPr lang="cs-CZ" dirty="0" err="1"/>
              <a:t>connects</a:t>
            </a:r>
            <a:r>
              <a:rPr lang="cs-CZ" dirty="0"/>
              <a:t> to cloud-</a:t>
            </a:r>
            <a:r>
              <a:rPr lang="cs-CZ" dirty="0" err="1"/>
              <a:t>based</a:t>
            </a:r>
            <a:r>
              <a:rPr lang="cs-CZ" dirty="0"/>
              <a:t> instance.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/>
              <a:t>macOS: </a:t>
            </a:r>
            <a:r>
              <a:rPr lang="cs-CZ" dirty="0" err="1"/>
              <a:t>wrapper</a:t>
            </a:r>
            <a:r>
              <a:rPr lang="cs-CZ" dirty="0"/>
              <a:t> </a:t>
            </a:r>
            <a:r>
              <a:rPr lang="cs-CZ" dirty="0" err="1"/>
              <a:t>around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 web </a:t>
            </a:r>
            <a:r>
              <a:rPr lang="cs-CZ" dirty="0" err="1"/>
              <a:t>clients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Web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Consumer</a:t>
            </a:r>
            <a:r>
              <a:rPr lang="cs-CZ" dirty="0"/>
              <a:t>: </a:t>
            </a:r>
            <a:r>
              <a:rPr lang="cs-CZ" dirty="0" err="1"/>
              <a:t>read-only</a:t>
            </a:r>
            <a:r>
              <a:rPr lang="cs-CZ" dirty="0"/>
              <a:t> web </a:t>
            </a:r>
            <a:r>
              <a:rPr lang="cs-CZ" dirty="0" err="1"/>
              <a:t>client</a:t>
            </a:r>
            <a:r>
              <a:rPr lang="cs-CZ" dirty="0"/>
              <a:t>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Spotfire</a:t>
            </a:r>
            <a:r>
              <a:rPr lang="cs-CZ" dirty="0"/>
              <a:t> Business </a:t>
            </a:r>
            <a:r>
              <a:rPr lang="cs-CZ" dirty="0" err="1"/>
              <a:t>Author</a:t>
            </a:r>
            <a:r>
              <a:rPr lang="cs-CZ" dirty="0"/>
              <a:t>: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authoring</a:t>
            </a:r>
            <a:r>
              <a:rPr lang="cs-CZ" dirty="0"/>
              <a:t> </a:t>
            </a:r>
            <a:r>
              <a:rPr lang="cs-CZ" dirty="0" err="1"/>
              <a:t>capabilities</a:t>
            </a:r>
            <a:r>
              <a:rPr lang="cs-CZ" dirty="0"/>
              <a:t>,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loading</a:t>
            </a:r>
            <a:r>
              <a:rPr lang="cs-CZ" dirty="0"/>
              <a:t> data and </a:t>
            </a:r>
            <a:r>
              <a:rPr lang="cs-CZ" dirty="0" err="1"/>
              <a:t>editing</a:t>
            </a:r>
            <a:r>
              <a:rPr lang="cs-CZ" dirty="0"/>
              <a:t> </a:t>
            </a:r>
            <a:r>
              <a:rPr lang="cs-CZ" dirty="0" err="1"/>
              <a:t>visualizations</a:t>
            </a:r>
            <a:r>
              <a:rPr lang="cs-CZ" dirty="0"/>
              <a:t>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Mobile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Consumer</a:t>
            </a:r>
            <a:r>
              <a:rPr lang="cs-CZ" dirty="0"/>
              <a:t>-type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iOS and Android.</a:t>
            </a:r>
            <a:endParaRPr dirty="0"/>
          </a:p>
          <a:p>
            <a:pPr marL="685800" lvl="1" indent="-76200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ED26-96CB-8129-9CCB-FEB34C08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2864-29B9-7C3C-7308-AC82B5558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the “injuries.csv” dataset in the “</a:t>
            </a:r>
            <a:r>
              <a:rPr lang="en-US" dirty="0" err="1"/>
              <a:t>neiss</a:t>
            </a:r>
            <a:r>
              <a:rPr lang="en-US" dirty="0"/>
              <a:t>” folder.</a:t>
            </a:r>
          </a:p>
          <a:p>
            <a:r>
              <a:rPr lang="en-US" dirty="0"/>
              <a:t>Import the data into Spotfire.</a:t>
            </a:r>
          </a:p>
          <a:p>
            <a:r>
              <a:rPr lang="en-US" dirty="0"/>
              <a:t>Create 4 different visualizations to investigate the most common causes of accidents, age group, gender and location. You can use details visualization for incorporating different markings.</a:t>
            </a:r>
          </a:p>
          <a:p>
            <a:r>
              <a:rPr lang="en-US" dirty="0">
                <a:sym typeface="Wingdings" panose="05000000000000000000" pitchFamily="2" charset="2"/>
              </a:rPr>
              <a:t> Create filters in different ways: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 filtering scheme.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filter from text area.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 a filter through expressions.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some interactive action </a:t>
            </a:r>
            <a:r>
              <a:rPr lang="en-US">
                <a:sym typeface="Wingdings" panose="05000000000000000000" pitchFamily="2" charset="2"/>
              </a:rPr>
              <a:t>through text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1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D6A4-443C-338B-CC5A-D39DDF63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13E0-FB79-B4F8-B20A-07D1D0FB0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flight_delays</a:t>
            </a:r>
            <a:r>
              <a:rPr lang="en-US" dirty="0"/>
              <a:t> file in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r>
              <a:rPr lang="en-US" dirty="0"/>
              <a:t>Create  a calculated column for </a:t>
            </a:r>
            <a:r>
              <a:rPr lang="en-US" dirty="0" err="1"/>
              <a:t>TotalDelay</a:t>
            </a:r>
            <a:r>
              <a:rPr lang="en-US" dirty="0"/>
              <a:t> = </a:t>
            </a:r>
            <a:r>
              <a:rPr lang="en-US" dirty="0" err="1"/>
              <a:t>ArrDelay</a:t>
            </a:r>
            <a:r>
              <a:rPr lang="en-US" dirty="0"/>
              <a:t> + </a:t>
            </a:r>
            <a:r>
              <a:rPr lang="en-US" dirty="0" err="1"/>
              <a:t>DepartureDelay</a:t>
            </a:r>
            <a:r>
              <a:rPr lang="en-US" dirty="0"/>
              <a:t>.</a:t>
            </a:r>
          </a:p>
          <a:p>
            <a:r>
              <a:rPr lang="en-US" dirty="0"/>
              <a:t>Calculate total delay per carrier, as well as per carrier and origin.</a:t>
            </a:r>
          </a:p>
          <a:p>
            <a:r>
              <a:rPr lang="en-US" dirty="0"/>
              <a:t>One visualization using OVER.</a:t>
            </a:r>
          </a:p>
          <a:p>
            <a:r>
              <a:rPr lang="en-US" dirty="0"/>
              <a:t>One visualization using OVER and Intersect.</a:t>
            </a:r>
          </a:p>
          <a:p>
            <a:r>
              <a:rPr lang="en-US" dirty="0"/>
              <a:t>One visualization using rules (show/</a:t>
            </a:r>
            <a:r>
              <a:rPr lang="en-US"/>
              <a:t>hide).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299D-793F-F992-9A90-00F7CE3A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Spotfire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28A7-594E-CC3B-1F12-D2FF64863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The </a:t>
            </a:r>
            <a:r>
              <a:rPr lang="cs-CZ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ser interface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Interactive Dashboards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Sharing and Collaborating tools</a:t>
            </a:r>
          </a:p>
        </p:txBody>
      </p:sp>
    </p:spTree>
    <p:extLst>
      <p:ext uri="{BB962C8B-B14F-4D97-AF65-F5344CB8AC3E}">
        <p14:creationId xmlns:p14="http://schemas.microsoft.com/office/powerpoint/2010/main" val="367982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D2CC-7F75-8B7A-6355-ABA51B91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Loading and managing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25A4-11BC-67EE-2A00-F6C0E258A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Information Links and Data </a:t>
            </a:r>
            <a:r>
              <a:rPr lang="cs-CZ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</a:t>
            </a:r>
            <a:r>
              <a:rPr lang="en-GB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onnectors</a:t>
            </a:r>
            <a:endParaRPr lang="en-GB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Creating relations and column matches</a:t>
            </a:r>
          </a:p>
        </p:txBody>
      </p:sp>
    </p:spTree>
    <p:extLst>
      <p:ext uri="{BB962C8B-B14F-4D97-AF65-F5344CB8AC3E}">
        <p14:creationId xmlns:p14="http://schemas.microsoft.com/office/powerpoint/2010/main" val="97705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789-AAD2-AAA9-4414-A12F289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Working with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F73E1-BA14-0E50-01D1-49BB22CF0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Tabular visualizations (table, cross-table, summary table and graphical table)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Classical charts: bar chart, line chart and combination chart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Pie chart, scatter plot and map chart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Tree maps and heatmaps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KPI chart</a:t>
            </a:r>
          </a:p>
        </p:txBody>
      </p:sp>
    </p:spTree>
    <p:extLst>
      <p:ext uri="{BB962C8B-B14F-4D97-AF65-F5344CB8AC3E}">
        <p14:creationId xmlns:p14="http://schemas.microsoft.com/office/powerpoint/2010/main" val="202179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15AF-17C4-E81B-D74A-16D5B93F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Data Manipulation in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1033-7D0A-F260-F120-1E8F6F362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Custom expressions: limit data and value axis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Binning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Limit data using markings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Filtering schemes</a:t>
            </a:r>
          </a:p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“Filtering” through document properties and custom expressions</a:t>
            </a:r>
          </a:p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Hierarchies: time series and custom</a:t>
            </a:r>
          </a:p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Data on demand and details on demand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Subsets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Rules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7720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2211-1778-79FB-A0D1-3BBB3F43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Customizing the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67424-FBFE-DCAE-483A-375CD3AC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Add a Cover page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Pages layout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Visualization layout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Visual themes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Cobranding</a:t>
            </a:r>
          </a:p>
        </p:txBody>
      </p:sp>
    </p:spTree>
    <p:extLst>
      <p:ext uri="{BB962C8B-B14F-4D97-AF65-F5344CB8AC3E}">
        <p14:creationId xmlns:p14="http://schemas.microsoft.com/office/powerpoint/2010/main" val="191540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CA33-81E0-C4A3-6215-02D091F8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Interactive features in the text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F918B-398E-FDB4-0A01-803D54AFF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Filters on the text area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Dynamic items: KPIs and labels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Add images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Document properties and property controls</a:t>
            </a:r>
          </a:p>
          <a:p>
            <a:pPr marR="0" lvl="0" rtl="0"/>
            <a:r>
              <a:rPr lang="en-GB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Filtering through custom expressions and document properties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Custom HTML objects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Action controls</a:t>
            </a:r>
          </a:p>
        </p:txBody>
      </p:sp>
    </p:spTree>
    <p:extLst>
      <p:ext uri="{BB962C8B-B14F-4D97-AF65-F5344CB8AC3E}">
        <p14:creationId xmlns:p14="http://schemas.microsoft.com/office/powerpoint/2010/main" val="208199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09FC-3651-256F-BEA1-61EFA3C2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cs-CZ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Tools</a:t>
            </a:r>
            <a:endParaRPr lang="en-GB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5554-FAB5-F92E-0EE3-19F63FBF0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cs-CZ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Search bar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Data relationships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Analytics tools</a:t>
            </a:r>
            <a:endParaRPr lang="cs-CZ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R="0" lvl="0" rtl="0"/>
            <a:r>
              <a:rPr lang="cs-CZ" dirty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Library administration</a:t>
            </a: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10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About your trainer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Pablo Maldonado, Ph.D.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Data Science/Analytics Trainer &amp; Consultant.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Project experience 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Telco (CRM / marketing).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Ecommerce and digital marketing.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Analysis of sensor data.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57F-F358-BEEC-028D-CFA0FCD6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 and Python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58AA2-06FB-71E0-C3F0-DFB2A0C0A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 analytical functions (R/Python)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Interactive features (IronPython)</a:t>
            </a:r>
          </a:p>
          <a:p>
            <a:pPr marR="0" lvl="0" rtl="0"/>
            <a:r>
              <a:rPr lang="pt-BR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 data manipulation (R/Python)</a:t>
            </a:r>
          </a:p>
        </p:txBody>
      </p:sp>
    </p:spTree>
    <p:extLst>
      <p:ext uri="{BB962C8B-B14F-4D97-AF65-F5344CB8AC3E}">
        <p14:creationId xmlns:p14="http://schemas.microsoft.com/office/powerpoint/2010/main" val="23885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About you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Who are you and what do you do? ☺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What is your previous experience with Spotfire?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What do you expect to get from this course?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What is your main challenge with Spotfire?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Course Outline</a:t>
            </a:r>
            <a:endParaRPr/>
          </a:p>
        </p:txBody>
      </p:sp>
      <p:graphicFrame>
        <p:nvGraphicFramePr>
          <p:cNvPr id="115" name="Google Shape;115;p4"/>
          <p:cNvGraphicFramePr/>
          <p:nvPr>
            <p:extLst>
              <p:ext uri="{D42A27DB-BD31-4B8C-83A1-F6EECF244321}">
                <p14:modId xmlns:p14="http://schemas.microsoft.com/office/powerpoint/2010/main" val="727759977"/>
              </p:ext>
            </p:extLst>
          </p:nvPr>
        </p:nvGraphicFramePr>
        <p:xfrm>
          <a:off x="1344725" y="1783328"/>
          <a:ext cx="9502550" cy="3291344"/>
        </p:xfrm>
        <a:graphic>
          <a:graphicData uri="http://schemas.openxmlformats.org/drawingml/2006/table">
            <a:tbl>
              <a:tblPr firstRow="1" bandRow="1">
                <a:noFill/>
                <a:tableStyleId>{E630D813-E0B7-44E7-9547-3C961B4EA770}</a:tableStyleId>
              </a:tblPr>
              <a:tblGrid>
                <a:gridCol w="47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 u="none" strike="noStrike" cap="none" dirty="0" err="1"/>
                        <a:t>Day</a:t>
                      </a:r>
                      <a:r>
                        <a:rPr lang="cs-CZ" sz="2400" u="none" strike="noStrike" cap="none" dirty="0"/>
                        <a:t> 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 u="none" strike="noStrike" cap="none" dirty="0" err="1"/>
                        <a:t>Day</a:t>
                      </a:r>
                      <a:r>
                        <a:rPr lang="cs-CZ" sz="2400" u="none" strike="noStrike" cap="none" dirty="0"/>
                        <a:t> 2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76">
                <a:tc>
                  <a:txBody>
                    <a:bodyPr/>
                    <a:lstStyle/>
                    <a:p>
                      <a:pPr marL="4000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Overview</a:t>
                      </a:r>
                    </a:p>
                    <a:p>
                      <a:pPr marL="4000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Loading and managing datasets</a:t>
                      </a:r>
                    </a:p>
                    <a:p>
                      <a:pPr marL="4000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Working with visualizations</a:t>
                      </a:r>
                    </a:p>
                    <a:p>
                      <a:pPr marL="4000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Data manipulation in visualizations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Customizing the dashboard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Interactive features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Tools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r>
                        <a:rPr lang="cs-CZ" sz="2400" u="none" strike="noStrike" cap="none" dirty="0"/>
                        <a:t>R and Python scripting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Wingdings" panose="05000000000000000000" pitchFamily="2" charset="2"/>
                        <a:buChar char="§"/>
                      </a:pPr>
                      <a:endParaRPr lang="cs-CZ" sz="2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Timeline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b="1" dirty="0" err="1"/>
              <a:t>Hands</a:t>
            </a:r>
            <a:r>
              <a:rPr lang="cs-CZ" b="1" dirty="0"/>
              <a:t>-On</a:t>
            </a:r>
            <a:r>
              <a:rPr lang="cs-CZ" dirty="0"/>
              <a:t>: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follow</a:t>
            </a:r>
            <a:r>
              <a:rPr lang="cs-CZ" dirty="0"/>
              <a:t> </a:t>
            </a:r>
            <a:r>
              <a:rPr lang="cs-CZ" dirty="0" err="1"/>
              <a:t>along</a:t>
            </a:r>
            <a:r>
              <a:rPr lang="cs-CZ" dirty="0"/>
              <a:t>,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materials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course</a:t>
            </a:r>
            <a:r>
              <a:rPr lang="cs-CZ" dirty="0"/>
              <a:t>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r>
              <a:rPr lang="cs-CZ" u="sng" dirty="0">
                <a:solidFill>
                  <a:schemeClr val="hlink"/>
                </a:solidFill>
                <a:hlinkClick r:id="rId3"/>
              </a:rPr>
              <a:t>https://github.com/jpmaldonado/np-spotfire</a:t>
            </a:r>
            <a:r>
              <a:rPr lang="en-US" u="sng" dirty="0">
                <a:solidFill>
                  <a:schemeClr val="hlink"/>
                </a:solidFill>
              </a:rPr>
              <a:t>-advanced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2x90 min </a:t>
            </a:r>
            <a:r>
              <a:rPr lang="cs-CZ" dirty="0" err="1"/>
              <a:t>Morning</a:t>
            </a:r>
            <a:r>
              <a:rPr lang="cs-CZ" dirty="0"/>
              <a:t> session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1 hr Lunch </a:t>
            </a:r>
            <a:r>
              <a:rPr lang="cs-CZ" dirty="0" err="1"/>
              <a:t>break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/>
              <a:t>2x90 min </a:t>
            </a:r>
            <a:r>
              <a:rPr lang="cs-CZ" dirty="0" err="1"/>
              <a:t>Afternoon</a:t>
            </a:r>
            <a:r>
              <a:rPr lang="cs-CZ" dirty="0"/>
              <a:t> session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 dirty="0" err="1"/>
              <a:t>Short</a:t>
            </a:r>
            <a:r>
              <a:rPr lang="cs-CZ" dirty="0"/>
              <a:t> </a:t>
            </a:r>
            <a:r>
              <a:rPr lang="cs-CZ" dirty="0" err="1"/>
              <a:t>breaks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morning</a:t>
            </a:r>
            <a:r>
              <a:rPr lang="cs-CZ" dirty="0"/>
              <a:t> and </a:t>
            </a:r>
            <a:r>
              <a:rPr lang="cs-CZ" dirty="0" err="1"/>
              <a:t>afternoon</a:t>
            </a:r>
            <a:r>
              <a:rPr lang="cs-CZ" dirty="0"/>
              <a:t> </a:t>
            </a:r>
            <a:r>
              <a:rPr lang="cs-CZ" dirty="0" err="1"/>
              <a:t>sessions</a:t>
            </a:r>
            <a:r>
              <a:rPr lang="cs-CZ" dirty="0"/>
              <a:t>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Getting started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 err="1"/>
              <a:t>Create</a:t>
            </a:r>
            <a:r>
              <a:rPr lang="cs-CZ" dirty="0"/>
              <a:t> trial </a:t>
            </a:r>
            <a:r>
              <a:rPr lang="cs-CZ" dirty="0" err="1"/>
              <a:t>account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r>
              <a:rPr lang="cs-CZ" dirty="0"/>
              <a:t> Cloud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r>
              <a:rPr lang="cs-CZ" u="sng" dirty="0">
                <a:solidFill>
                  <a:schemeClr val="hlink"/>
                </a:solidFill>
                <a:hlinkClick r:id="rId3"/>
              </a:rPr>
              <a:t>https://www.tibco.com/spotfire-trial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 dirty="0" err="1"/>
              <a:t>Download</a:t>
            </a:r>
            <a:r>
              <a:rPr lang="cs-CZ" dirty="0"/>
              <a:t> &amp; </a:t>
            </a:r>
            <a:r>
              <a:rPr lang="cs-CZ" dirty="0" err="1"/>
              <a:t>install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r>
              <a:rPr lang="cs-CZ" dirty="0"/>
              <a:t> Desktop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r>
              <a:rPr lang="cs-CZ" u="sng" dirty="0">
                <a:solidFill>
                  <a:schemeClr val="hlink"/>
                </a:solidFill>
                <a:hlinkClick r:id="rId4"/>
              </a:rPr>
              <a:t>https://edelivery.tibco.com/storefront/eval/tibco-spotfire-desktop/prod10954.html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6000"/>
              <a:buFont typeface="Raleway Thin"/>
              <a:buNone/>
            </a:pPr>
            <a:r>
              <a:rPr lang="cs-CZ"/>
              <a:t>Spotfire at a glance</a:t>
            </a: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What is Tibco Spotfire?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Data visualization &amp; analytics software for enterprise-grade solutions.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Main competitors: Qlikview, Tableau, PowerBI.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Char char="•"/>
            </a:pPr>
            <a:r>
              <a:rPr lang="cs-CZ"/>
              <a:t>Advantages: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More connectors.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Good integration with C#/IronPython/R 🡺 More flexibility.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</a:pPr>
            <a:r>
              <a:rPr lang="cs-CZ"/>
              <a:t>Quick prototyping.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1414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EBE"/>
              </a:buClr>
              <a:buSzPts val="4400"/>
              <a:buFont typeface="Raleway Thin"/>
              <a:buNone/>
            </a:pPr>
            <a:r>
              <a:rPr lang="cs-CZ"/>
              <a:t>Spotfire Architecture</a:t>
            </a:r>
            <a:endParaRPr/>
          </a:p>
        </p:txBody>
      </p:sp>
      <p:pic>
        <p:nvPicPr>
          <p:cNvPr id="145" name="Google Shape;145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66983" y="1825625"/>
            <a:ext cx="805803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0_PPT_Theme_NoblePro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645</Words>
  <Application>Microsoft Office PowerPoint</Application>
  <PresentationFormat>Widescreen</PresentationFormat>
  <Paragraphs>131</Paragraphs>
  <Slides>20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Trebuchet MS</vt:lpstr>
      <vt:lpstr>Raleway Thin</vt:lpstr>
      <vt:lpstr>Arial</vt:lpstr>
      <vt:lpstr>Arial Narrow</vt:lpstr>
      <vt:lpstr>Wingdings</vt:lpstr>
      <vt:lpstr>Raleway</vt:lpstr>
      <vt:lpstr>Calibri</vt:lpstr>
      <vt:lpstr>Times New Roman</vt:lpstr>
      <vt:lpstr>00_PPT_Theme_NobleProg</vt:lpstr>
      <vt:lpstr>Advanced Data Analysis with TIBCO Spotfire</vt:lpstr>
      <vt:lpstr>About your trainer</vt:lpstr>
      <vt:lpstr>About you</vt:lpstr>
      <vt:lpstr>Course Outline</vt:lpstr>
      <vt:lpstr>Timeline</vt:lpstr>
      <vt:lpstr>Getting started</vt:lpstr>
      <vt:lpstr>Spotfire at a glance</vt:lpstr>
      <vt:lpstr>What is Tibco Spotfire?</vt:lpstr>
      <vt:lpstr>Spotfire Architecture</vt:lpstr>
      <vt:lpstr>Spotfire Client Applications</vt:lpstr>
      <vt:lpstr>Exercise</vt:lpstr>
      <vt:lpstr>Exercise</vt:lpstr>
      <vt:lpstr>Spotfire Overview</vt:lpstr>
      <vt:lpstr>Loading and managing datasets</vt:lpstr>
      <vt:lpstr>Working with visualizations</vt:lpstr>
      <vt:lpstr>Data Manipulation in visualizations</vt:lpstr>
      <vt:lpstr>Customizing the dashboard</vt:lpstr>
      <vt:lpstr>Interactive features in the text area</vt:lpstr>
      <vt:lpstr>Tools</vt:lpstr>
      <vt:lpstr>R and Python 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TIBCO Spotfire</dc:title>
  <dc:creator>Pablo Maldonado</dc:creator>
  <cp:lastModifiedBy>Pablo Maldonado</cp:lastModifiedBy>
  <cp:revision>11</cp:revision>
  <dcterms:created xsi:type="dcterms:W3CDTF">2020-02-16T16:42:56Z</dcterms:created>
  <dcterms:modified xsi:type="dcterms:W3CDTF">2022-08-02T12:08:14Z</dcterms:modified>
</cp:coreProperties>
</file>