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7" r:id="rId3"/>
    <p:sldId id="270" r:id="rId4"/>
    <p:sldId id="260" r:id="rId5"/>
    <p:sldId id="261" r:id="rId6"/>
    <p:sldId id="262" r:id="rId7"/>
    <p:sldId id="271" r:id="rId8"/>
    <p:sldId id="275" r:id="rId9"/>
    <p:sldId id="276" r:id="rId10"/>
    <p:sldId id="277" r:id="rId11"/>
    <p:sldId id="278" r:id="rId12"/>
    <p:sldId id="265" r:id="rId13"/>
    <p:sldId id="264" r:id="rId14"/>
    <p:sldId id="267" r:id="rId15"/>
    <p:sldId id="266" r:id="rId16"/>
    <p:sldId id="273" r:id="rId17"/>
    <p:sldId id="274" r:id="rId18"/>
    <p:sldId id="279" r:id="rId19"/>
    <p:sldId id="280" r:id="rId20"/>
    <p:sldId id="281" r:id="rId21"/>
    <p:sldId id="283" r:id="rId22"/>
    <p:sldId id="284" r:id="rId23"/>
    <p:sldId id="285" r:id="rId24"/>
    <p:sldId id="269" r:id="rId25"/>
    <p:sldId id="282"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blo Maldonado" initials="PM" lastIdx="1" clrIdx="0">
    <p:extLst>
      <p:ext uri="{19B8F6BF-5375-455C-9EA6-DF929625EA0E}">
        <p15:presenceInfo xmlns:p15="http://schemas.microsoft.com/office/powerpoint/2012/main" userId="f104be86a96eb4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4660"/>
  </p:normalViewPr>
  <p:slideViewPr>
    <p:cSldViewPr snapToGrid="0">
      <p:cViewPr varScale="1">
        <p:scale>
          <a:sx n="111" d="100"/>
          <a:sy n="111" d="100"/>
        </p:scale>
        <p:origin x="13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8DFD-0FC0-4602-843A-8C4DB62404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00F4BE-D9D9-4BE4-8E8D-5BF1A860D0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D689DB-52E9-4F9D-A568-61726803D1D3}"/>
              </a:ext>
            </a:extLst>
          </p:cNvPr>
          <p:cNvSpPr>
            <a:spLocks noGrp="1"/>
          </p:cNvSpPr>
          <p:nvPr>
            <p:ph type="dt" sz="half" idx="10"/>
          </p:nvPr>
        </p:nvSpPr>
        <p:spPr/>
        <p:txBody>
          <a:bodyPr/>
          <a:lstStyle/>
          <a:p>
            <a:fld id="{B9AEAE8E-DE53-40E3-825F-A59C99D04550}" type="datetimeFigureOut">
              <a:rPr lang="en-US" smtClean="0"/>
              <a:t>9/30/2020</a:t>
            </a:fld>
            <a:endParaRPr lang="en-US"/>
          </a:p>
        </p:txBody>
      </p:sp>
      <p:sp>
        <p:nvSpPr>
          <p:cNvPr id="5" name="Footer Placeholder 4">
            <a:extLst>
              <a:ext uri="{FF2B5EF4-FFF2-40B4-BE49-F238E27FC236}">
                <a16:creationId xmlns:a16="http://schemas.microsoft.com/office/drawing/2014/main" id="{CD6C25C4-0D07-4D4D-81FD-81E133770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30EC7-329A-4289-B3E7-82D9685F2354}"/>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67330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E0F3-3314-40FA-B910-7F57EF90D2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7854EB-7E2B-4CFB-9667-E7C7827275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C6264-993B-445C-9338-DED1552D40CD}"/>
              </a:ext>
            </a:extLst>
          </p:cNvPr>
          <p:cNvSpPr>
            <a:spLocks noGrp="1"/>
          </p:cNvSpPr>
          <p:nvPr>
            <p:ph type="dt" sz="half" idx="10"/>
          </p:nvPr>
        </p:nvSpPr>
        <p:spPr/>
        <p:txBody>
          <a:bodyPr/>
          <a:lstStyle/>
          <a:p>
            <a:fld id="{B9AEAE8E-DE53-40E3-825F-A59C99D04550}" type="datetimeFigureOut">
              <a:rPr lang="en-US" smtClean="0"/>
              <a:t>9/30/2020</a:t>
            </a:fld>
            <a:endParaRPr lang="en-US"/>
          </a:p>
        </p:txBody>
      </p:sp>
      <p:sp>
        <p:nvSpPr>
          <p:cNvPr id="5" name="Footer Placeholder 4">
            <a:extLst>
              <a:ext uri="{FF2B5EF4-FFF2-40B4-BE49-F238E27FC236}">
                <a16:creationId xmlns:a16="http://schemas.microsoft.com/office/drawing/2014/main" id="{BD8F385C-05BF-4FA6-9063-CA24740E8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E47CF-9215-484C-8C63-37B86E6E4E02}"/>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2649329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1BB2B-0847-4DAE-8B2A-302710D545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D06F59-3464-4C98-B47E-94728DE827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51AE5-6743-47CE-9BFD-77550B85080E}"/>
              </a:ext>
            </a:extLst>
          </p:cNvPr>
          <p:cNvSpPr>
            <a:spLocks noGrp="1"/>
          </p:cNvSpPr>
          <p:nvPr>
            <p:ph type="dt" sz="half" idx="10"/>
          </p:nvPr>
        </p:nvSpPr>
        <p:spPr/>
        <p:txBody>
          <a:bodyPr/>
          <a:lstStyle/>
          <a:p>
            <a:fld id="{B9AEAE8E-DE53-40E3-825F-A59C99D04550}" type="datetimeFigureOut">
              <a:rPr lang="en-US" smtClean="0"/>
              <a:t>9/30/2020</a:t>
            </a:fld>
            <a:endParaRPr lang="en-US"/>
          </a:p>
        </p:txBody>
      </p:sp>
      <p:sp>
        <p:nvSpPr>
          <p:cNvPr id="5" name="Footer Placeholder 4">
            <a:extLst>
              <a:ext uri="{FF2B5EF4-FFF2-40B4-BE49-F238E27FC236}">
                <a16:creationId xmlns:a16="http://schemas.microsoft.com/office/drawing/2014/main" id="{B0BBE732-57EA-4CE3-83F7-260959306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8E721-0ED6-4CF4-8DAC-7DEBA59A3F2D}"/>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3046627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ajd tytułowy">
    <p:bg>
      <p:bgPr>
        <a:blipFill dpi="0" rotWithShape="1">
          <a:blip r:embed="rId2"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rgbClr val="006EBE"/>
                </a:solidFill>
                <a:latin typeface="Raleway-v4020 Thin" pitchFamily="50" charset="-18"/>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414141"/>
                </a:solidFill>
                <a:latin typeface="Raleway-v4020 Black" pitchFamily="50"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Box 7"/>
          <p:cNvSpPr txBox="1"/>
          <p:nvPr userDrawn="1"/>
        </p:nvSpPr>
        <p:spPr>
          <a:xfrm>
            <a:off x="479376" y="332656"/>
            <a:ext cx="2733441" cy="830997"/>
          </a:xfrm>
          <a:prstGeom prst="rect">
            <a:avLst/>
          </a:prstGeom>
          <a:noFill/>
        </p:spPr>
        <p:txBody>
          <a:bodyPr wrap="none" rtlCol="0">
            <a:spAutoFit/>
          </a:bodyPr>
          <a:lstStyle/>
          <a:p>
            <a:r>
              <a:rPr lang="en-US" sz="4800" b="1" i="1" dirty="0" err="1">
                <a:solidFill>
                  <a:srgbClr val="006EBE"/>
                </a:solidFill>
                <a:latin typeface="Arial Narrow" panose="020B0606020202030204" pitchFamily="34" charset="0"/>
              </a:rPr>
              <a:t>NobleProg</a:t>
            </a:r>
            <a:endParaRPr lang="en-GB" sz="4800" b="1" i="1" dirty="0">
              <a:solidFill>
                <a:srgbClr val="006EBE"/>
              </a:solidFill>
              <a:latin typeface="Arial Narrow" panose="020B0606020202030204" pitchFamily="34" charset="0"/>
            </a:endParaRPr>
          </a:p>
        </p:txBody>
      </p:sp>
      <p:sp>
        <p:nvSpPr>
          <p:cNvPr id="6" name="Symbol zastępczy daty 5">
            <a:extLst>
              <a:ext uri="{FF2B5EF4-FFF2-40B4-BE49-F238E27FC236}">
                <a16:creationId xmlns:a16="http://schemas.microsoft.com/office/drawing/2014/main" id="{035BB440-7D70-4B01-90E1-BE9B180868E0}"/>
              </a:ext>
            </a:extLst>
          </p:cNvPr>
          <p:cNvSpPr>
            <a:spLocks noGrp="1"/>
          </p:cNvSpPr>
          <p:nvPr>
            <p:ph type="dt" sz="half" idx="10"/>
          </p:nvPr>
        </p:nvSpPr>
        <p:spPr/>
        <p:txBody>
          <a:bodyPr/>
          <a:lstStyle/>
          <a:p>
            <a:fld id="{BF669CD5-EC14-4DE5-86A6-D9133CD12038}" type="datetimeFigureOut">
              <a:rPr lang="en-GB" smtClean="0"/>
              <a:pPr/>
              <a:t>30/09/2020</a:t>
            </a:fld>
            <a:endParaRPr lang="en-GB" dirty="0"/>
          </a:p>
        </p:txBody>
      </p:sp>
      <p:sp>
        <p:nvSpPr>
          <p:cNvPr id="8" name="Symbol zastępczy stopki 7">
            <a:extLst>
              <a:ext uri="{FF2B5EF4-FFF2-40B4-BE49-F238E27FC236}">
                <a16:creationId xmlns:a16="http://schemas.microsoft.com/office/drawing/2014/main" id="{6C60C3D2-41D7-4DF6-BD5B-2ED51E918F92}"/>
              </a:ext>
            </a:extLst>
          </p:cNvPr>
          <p:cNvSpPr>
            <a:spLocks noGrp="1"/>
          </p:cNvSpPr>
          <p:nvPr>
            <p:ph type="ftr" sz="quarter" idx="11"/>
          </p:nvPr>
        </p:nvSpPr>
        <p:spPr/>
        <p:txBody>
          <a:bodyPr/>
          <a:lstStyle/>
          <a:p>
            <a:r>
              <a:rPr lang="en-US"/>
              <a:t>Footer</a:t>
            </a:r>
            <a:endParaRPr lang="en-GB" dirty="0"/>
          </a:p>
        </p:txBody>
      </p:sp>
      <p:sp>
        <p:nvSpPr>
          <p:cNvPr id="9" name="Symbol zastępczy numeru slajdu 8">
            <a:extLst>
              <a:ext uri="{FF2B5EF4-FFF2-40B4-BE49-F238E27FC236}">
                <a16:creationId xmlns:a16="http://schemas.microsoft.com/office/drawing/2014/main" id="{C048272A-BE9C-45D9-A74D-97375D539AC7}"/>
              </a:ext>
            </a:extLst>
          </p:cNvPr>
          <p:cNvSpPr>
            <a:spLocks noGrp="1"/>
          </p:cNvSpPr>
          <p:nvPr>
            <p:ph type="sldNum" sz="quarter" idx="12"/>
          </p:nvPr>
        </p:nvSpPr>
        <p:spPr/>
        <p:txBody>
          <a:bodyPr/>
          <a:lstStyle/>
          <a:p>
            <a:fld id="{6DD7D84E-0E76-444F-8C2F-83F1D9BD0C6E}" type="slidenum">
              <a:rPr lang="en-GB" smtClean="0"/>
              <a:pPr/>
              <a:t>‹#›</a:t>
            </a:fld>
            <a:endParaRPr lang="en-GB" dirty="0"/>
          </a:p>
        </p:txBody>
      </p:sp>
    </p:spTree>
    <p:extLst>
      <p:ext uri="{BB962C8B-B14F-4D97-AF65-F5344CB8AC3E}">
        <p14:creationId xmlns:p14="http://schemas.microsoft.com/office/powerpoint/2010/main" val="3121954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ajd tytułowy">
    <p:bg>
      <p:bgPr>
        <a:blipFill dpi="0" rotWithShape="1">
          <a:blip r:embed="rId2"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rgbClr val="006EBE"/>
                </a:solidFill>
                <a:latin typeface="Raleway-v4020 Thin" pitchFamily="50" charset="-18"/>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414141"/>
                </a:solidFill>
                <a:latin typeface="Raleway-v4020 Black" pitchFamily="50"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Box 7"/>
          <p:cNvSpPr txBox="1"/>
          <p:nvPr userDrawn="1"/>
        </p:nvSpPr>
        <p:spPr>
          <a:xfrm>
            <a:off x="479376" y="332656"/>
            <a:ext cx="2733441" cy="830997"/>
          </a:xfrm>
          <a:prstGeom prst="rect">
            <a:avLst/>
          </a:prstGeom>
          <a:noFill/>
        </p:spPr>
        <p:txBody>
          <a:bodyPr wrap="none" rtlCol="0">
            <a:spAutoFit/>
          </a:bodyPr>
          <a:lstStyle/>
          <a:p>
            <a:r>
              <a:rPr lang="en-US" sz="4800" b="1" i="1" dirty="0" err="1">
                <a:solidFill>
                  <a:srgbClr val="006EBE"/>
                </a:solidFill>
                <a:latin typeface="Arial Narrow" panose="020B0606020202030204" pitchFamily="34" charset="0"/>
              </a:rPr>
              <a:t>NobleProg</a:t>
            </a:r>
            <a:endParaRPr lang="en-GB" sz="4800" b="1" i="1" dirty="0">
              <a:solidFill>
                <a:srgbClr val="006EBE"/>
              </a:solidFill>
              <a:latin typeface="Arial Narrow" panose="020B0606020202030204" pitchFamily="34" charset="0"/>
            </a:endParaRPr>
          </a:p>
        </p:txBody>
      </p:sp>
      <p:sp>
        <p:nvSpPr>
          <p:cNvPr id="6" name="Symbol zastępczy daty 5">
            <a:extLst>
              <a:ext uri="{FF2B5EF4-FFF2-40B4-BE49-F238E27FC236}">
                <a16:creationId xmlns:a16="http://schemas.microsoft.com/office/drawing/2014/main" id="{035BB440-7D70-4B01-90E1-BE9B180868E0}"/>
              </a:ext>
            </a:extLst>
          </p:cNvPr>
          <p:cNvSpPr>
            <a:spLocks noGrp="1"/>
          </p:cNvSpPr>
          <p:nvPr>
            <p:ph type="dt" sz="half" idx="10"/>
          </p:nvPr>
        </p:nvSpPr>
        <p:spPr/>
        <p:txBody>
          <a:bodyPr/>
          <a:lstStyle/>
          <a:p>
            <a:fld id="{BF669CD5-EC14-4DE5-86A6-D9133CD12038}" type="datetimeFigureOut">
              <a:rPr lang="en-GB" smtClean="0"/>
              <a:pPr/>
              <a:t>30/09/2020</a:t>
            </a:fld>
            <a:endParaRPr lang="en-GB" dirty="0"/>
          </a:p>
        </p:txBody>
      </p:sp>
      <p:sp>
        <p:nvSpPr>
          <p:cNvPr id="8" name="Symbol zastępczy stopki 7">
            <a:extLst>
              <a:ext uri="{FF2B5EF4-FFF2-40B4-BE49-F238E27FC236}">
                <a16:creationId xmlns:a16="http://schemas.microsoft.com/office/drawing/2014/main" id="{6C60C3D2-41D7-4DF6-BD5B-2ED51E918F92}"/>
              </a:ext>
            </a:extLst>
          </p:cNvPr>
          <p:cNvSpPr>
            <a:spLocks noGrp="1"/>
          </p:cNvSpPr>
          <p:nvPr>
            <p:ph type="ftr" sz="quarter" idx="11"/>
          </p:nvPr>
        </p:nvSpPr>
        <p:spPr/>
        <p:txBody>
          <a:bodyPr/>
          <a:lstStyle/>
          <a:p>
            <a:r>
              <a:rPr lang="en-US"/>
              <a:t>Footer</a:t>
            </a:r>
            <a:endParaRPr lang="en-GB" dirty="0"/>
          </a:p>
        </p:txBody>
      </p:sp>
      <p:sp>
        <p:nvSpPr>
          <p:cNvPr id="9" name="Symbol zastępczy numeru slajdu 8">
            <a:extLst>
              <a:ext uri="{FF2B5EF4-FFF2-40B4-BE49-F238E27FC236}">
                <a16:creationId xmlns:a16="http://schemas.microsoft.com/office/drawing/2014/main" id="{C048272A-BE9C-45D9-A74D-97375D539AC7}"/>
              </a:ext>
            </a:extLst>
          </p:cNvPr>
          <p:cNvSpPr>
            <a:spLocks noGrp="1"/>
          </p:cNvSpPr>
          <p:nvPr>
            <p:ph type="sldNum" sz="quarter" idx="12"/>
          </p:nvPr>
        </p:nvSpPr>
        <p:spPr/>
        <p:txBody>
          <a:bodyPr/>
          <a:lstStyle/>
          <a:p>
            <a:fld id="{6DD7D84E-0E76-444F-8C2F-83F1D9BD0C6E}" type="slidenum">
              <a:rPr lang="en-GB" smtClean="0"/>
              <a:pPr/>
              <a:t>‹#›</a:t>
            </a:fld>
            <a:endParaRPr lang="en-GB" dirty="0"/>
          </a:p>
        </p:txBody>
      </p:sp>
    </p:spTree>
    <p:extLst>
      <p:ext uri="{BB962C8B-B14F-4D97-AF65-F5344CB8AC3E}">
        <p14:creationId xmlns:p14="http://schemas.microsoft.com/office/powerpoint/2010/main" val="3686669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7"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777716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414141"/>
                </a:solidFill>
                <a:latin typeface="Raleway-v4020 Black" pitchFamily="50" charset="-18"/>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237396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223942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DD7D84E-0E76-444F-8C2F-83F1D9BD0C6E}" type="slidenum">
              <a:rPr lang="en-GB" smtClean="0"/>
              <a:pPr/>
              <a:t>‹#›</a:t>
            </a:fld>
            <a:endParaRPr lang="en-GB"/>
          </a:p>
        </p:txBody>
      </p:sp>
      <p:sp>
        <p:nvSpPr>
          <p:cNvPr id="11"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845470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DD7D84E-0E76-444F-8C2F-83F1D9BD0C6E}" type="slidenum">
              <a:rPr lang="en-GB" smtClean="0"/>
              <a:pPr/>
              <a:t>‹#›</a:t>
            </a:fld>
            <a:endParaRPr lang="en-GB"/>
          </a:p>
        </p:txBody>
      </p:sp>
      <p:sp>
        <p:nvSpPr>
          <p:cNvPr id="7"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9505345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DD7D84E-0E76-444F-8C2F-83F1D9BD0C6E}" type="slidenum">
              <a:rPr lang="en-GB" smtClean="0"/>
              <a:pPr/>
              <a:t>‹#›</a:t>
            </a:fld>
            <a:endParaRPr lang="en-GB"/>
          </a:p>
        </p:txBody>
      </p:sp>
      <p:sp>
        <p:nvSpPr>
          <p:cNvPr id="6"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4303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0BF4-37E4-40E8-9952-063D4C3570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A8557-7732-4368-AD6A-5F2C38D0B2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A1070-35E5-4F55-A2C0-6CB5B2A1727D}"/>
              </a:ext>
            </a:extLst>
          </p:cNvPr>
          <p:cNvSpPr>
            <a:spLocks noGrp="1"/>
          </p:cNvSpPr>
          <p:nvPr>
            <p:ph type="dt" sz="half" idx="10"/>
          </p:nvPr>
        </p:nvSpPr>
        <p:spPr/>
        <p:txBody>
          <a:bodyPr/>
          <a:lstStyle/>
          <a:p>
            <a:fld id="{B9AEAE8E-DE53-40E3-825F-A59C99D04550}" type="datetimeFigureOut">
              <a:rPr lang="en-US" smtClean="0"/>
              <a:t>9/30/2020</a:t>
            </a:fld>
            <a:endParaRPr lang="en-US"/>
          </a:p>
        </p:txBody>
      </p:sp>
      <p:sp>
        <p:nvSpPr>
          <p:cNvPr id="5" name="Footer Placeholder 4">
            <a:extLst>
              <a:ext uri="{FF2B5EF4-FFF2-40B4-BE49-F238E27FC236}">
                <a16:creationId xmlns:a16="http://schemas.microsoft.com/office/drawing/2014/main" id="{E42F85B6-C98E-4476-8F80-63E7FFCC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2E5DF-8AA6-4976-8CE6-F3D14EE5CF99}"/>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36220464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solidFill>
                  <a:srgbClr val="414141"/>
                </a:solidFill>
                <a:latin typeface="Raleway-v4020" pitchFamily="50" charset="-18"/>
              </a:defRPr>
            </a:lvl1pPr>
            <a:lvl2pPr>
              <a:defRPr sz="2800">
                <a:solidFill>
                  <a:srgbClr val="414141"/>
                </a:solidFill>
                <a:latin typeface="Raleway-v4020" pitchFamily="50" charset="-18"/>
              </a:defRPr>
            </a:lvl2pPr>
            <a:lvl3pPr>
              <a:defRPr sz="2400">
                <a:solidFill>
                  <a:srgbClr val="414141"/>
                </a:solidFill>
                <a:latin typeface="Raleway-v4020" pitchFamily="50" charset="-18"/>
              </a:defRPr>
            </a:lvl3pPr>
            <a:lvl4pPr>
              <a:defRPr sz="2000">
                <a:solidFill>
                  <a:srgbClr val="414141"/>
                </a:solidFill>
                <a:latin typeface="Raleway-v4020" pitchFamily="50" charset="-18"/>
              </a:defRPr>
            </a:lvl4pPr>
            <a:lvl5pPr>
              <a:defRPr sz="2000">
                <a:solidFill>
                  <a:srgbClr val="414141"/>
                </a:solidFill>
                <a:latin typeface="Raleway-v4020" pitchFamily="50" charset="-18"/>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Raleway-v4020" pitchFamily="50" charset="-1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604787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Raleway-v4020" pitchFamily="50" charset="-1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Trebuchet MS" panose="020B06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9203140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5198554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Raleway-v4020" pitchFamily="50" charset="-18"/>
              </a:defRPr>
            </a:lvl1pPr>
            <a:lvl2pPr>
              <a:defRPr>
                <a:latin typeface="Raleway-v4020" pitchFamily="50" charset="-18"/>
              </a:defRPr>
            </a:lvl2pPr>
            <a:lvl3pPr>
              <a:defRPr>
                <a:latin typeface="Raleway-v4020" pitchFamily="50" charset="-18"/>
              </a:defRPr>
            </a:lvl3pPr>
            <a:lvl4pPr>
              <a:defRPr>
                <a:latin typeface="Raleway-v4020" pitchFamily="50" charset="-18"/>
              </a:defRPr>
            </a:lvl4pPr>
            <a:lvl5pPr>
              <a:defRPr>
                <a:latin typeface="Raleway-v4020" pitchFamily="50" charset="-1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18729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3584-5425-420B-A759-EF64A887E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90A6E0-6081-4472-BB70-3CA4E6273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F8A9DA-441F-47A7-9925-3F507F12FD78}"/>
              </a:ext>
            </a:extLst>
          </p:cNvPr>
          <p:cNvSpPr>
            <a:spLocks noGrp="1"/>
          </p:cNvSpPr>
          <p:nvPr>
            <p:ph type="dt" sz="half" idx="10"/>
          </p:nvPr>
        </p:nvSpPr>
        <p:spPr/>
        <p:txBody>
          <a:bodyPr/>
          <a:lstStyle/>
          <a:p>
            <a:fld id="{B9AEAE8E-DE53-40E3-825F-A59C99D04550}" type="datetimeFigureOut">
              <a:rPr lang="en-US" smtClean="0"/>
              <a:t>9/30/2020</a:t>
            </a:fld>
            <a:endParaRPr lang="en-US"/>
          </a:p>
        </p:txBody>
      </p:sp>
      <p:sp>
        <p:nvSpPr>
          <p:cNvPr id="5" name="Footer Placeholder 4">
            <a:extLst>
              <a:ext uri="{FF2B5EF4-FFF2-40B4-BE49-F238E27FC236}">
                <a16:creationId xmlns:a16="http://schemas.microsoft.com/office/drawing/2014/main" id="{B2C94C97-356A-40A6-BA97-56AAA6983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6E89E-670A-4470-B59D-E26FC22A193A}"/>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147670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4B23-1820-49C7-91CD-DF937BDB08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389FCC-D9EE-4940-BAAA-1569B8D7D7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B4D206-FBDA-4B6C-9072-965BE2229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548FA0-73E2-4DE1-BB09-71DE942C20EF}"/>
              </a:ext>
            </a:extLst>
          </p:cNvPr>
          <p:cNvSpPr>
            <a:spLocks noGrp="1"/>
          </p:cNvSpPr>
          <p:nvPr>
            <p:ph type="dt" sz="half" idx="10"/>
          </p:nvPr>
        </p:nvSpPr>
        <p:spPr/>
        <p:txBody>
          <a:bodyPr/>
          <a:lstStyle/>
          <a:p>
            <a:fld id="{B9AEAE8E-DE53-40E3-825F-A59C99D04550}" type="datetimeFigureOut">
              <a:rPr lang="en-US" smtClean="0"/>
              <a:t>9/30/2020</a:t>
            </a:fld>
            <a:endParaRPr lang="en-US"/>
          </a:p>
        </p:txBody>
      </p:sp>
      <p:sp>
        <p:nvSpPr>
          <p:cNvPr id="6" name="Footer Placeholder 5">
            <a:extLst>
              <a:ext uri="{FF2B5EF4-FFF2-40B4-BE49-F238E27FC236}">
                <a16:creationId xmlns:a16="http://schemas.microsoft.com/office/drawing/2014/main" id="{22A7E93A-4EE3-4082-B6B1-CC51EAE2CC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D93EC-EE5C-4AFE-B92B-13C67F1F8A37}"/>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43887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88A8-27C3-4DBF-B897-B374696254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4AFA98-E2F0-4003-846F-7384B5846E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E4874E-990C-4558-BB34-9946A71419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CBE336-A398-46E9-8D18-DAE25D0B4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BED2E7-DB3A-49F6-8631-4B4D204305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9F2480-D411-4241-A1AB-D3141CCD2EF2}"/>
              </a:ext>
            </a:extLst>
          </p:cNvPr>
          <p:cNvSpPr>
            <a:spLocks noGrp="1"/>
          </p:cNvSpPr>
          <p:nvPr>
            <p:ph type="dt" sz="half" idx="10"/>
          </p:nvPr>
        </p:nvSpPr>
        <p:spPr/>
        <p:txBody>
          <a:bodyPr/>
          <a:lstStyle/>
          <a:p>
            <a:fld id="{B9AEAE8E-DE53-40E3-825F-A59C99D04550}" type="datetimeFigureOut">
              <a:rPr lang="en-US" smtClean="0"/>
              <a:t>9/30/2020</a:t>
            </a:fld>
            <a:endParaRPr lang="en-US"/>
          </a:p>
        </p:txBody>
      </p:sp>
      <p:sp>
        <p:nvSpPr>
          <p:cNvPr id="8" name="Footer Placeholder 7">
            <a:extLst>
              <a:ext uri="{FF2B5EF4-FFF2-40B4-BE49-F238E27FC236}">
                <a16:creationId xmlns:a16="http://schemas.microsoft.com/office/drawing/2014/main" id="{84C0BF9A-80AE-4247-A7AB-E059A3783C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2D80E3-0D5E-4776-866A-D6D73AD5A37D}"/>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341470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EB38-8843-42A0-9D59-E3C0E3364A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E1FD0-1B88-4E8D-8EFD-052483C122D0}"/>
              </a:ext>
            </a:extLst>
          </p:cNvPr>
          <p:cNvSpPr>
            <a:spLocks noGrp="1"/>
          </p:cNvSpPr>
          <p:nvPr>
            <p:ph type="dt" sz="half" idx="10"/>
          </p:nvPr>
        </p:nvSpPr>
        <p:spPr/>
        <p:txBody>
          <a:bodyPr/>
          <a:lstStyle/>
          <a:p>
            <a:fld id="{B9AEAE8E-DE53-40E3-825F-A59C99D04550}" type="datetimeFigureOut">
              <a:rPr lang="en-US" smtClean="0"/>
              <a:t>9/30/2020</a:t>
            </a:fld>
            <a:endParaRPr lang="en-US"/>
          </a:p>
        </p:txBody>
      </p:sp>
      <p:sp>
        <p:nvSpPr>
          <p:cNvPr id="4" name="Footer Placeholder 3">
            <a:extLst>
              <a:ext uri="{FF2B5EF4-FFF2-40B4-BE49-F238E27FC236}">
                <a16:creationId xmlns:a16="http://schemas.microsoft.com/office/drawing/2014/main" id="{781F839C-8464-4B65-86A3-D4B58A209D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42DB7C-B9E8-4C3A-BFFD-D671AF78CC86}"/>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267949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8B47D-1B02-4CA7-BF1B-E32C7F932B11}"/>
              </a:ext>
            </a:extLst>
          </p:cNvPr>
          <p:cNvSpPr>
            <a:spLocks noGrp="1"/>
          </p:cNvSpPr>
          <p:nvPr>
            <p:ph type="dt" sz="half" idx="10"/>
          </p:nvPr>
        </p:nvSpPr>
        <p:spPr/>
        <p:txBody>
          <a:bodyPr/>
          <a:lstStyle/>
          <a:p>
            <a:fld id="{B9AEAE8E-DE53-40E3-825F-A59C99D04550}" type="datetimeFigureOut">
              <a:rPr lang="en-US" smtClean="0"/>
              <a:t>9/30/2020</a:t>
            </a:fld>
            <a:endParaRPr lang="en-US"/>
          </a:p>
        </p:txBody>
      </p:sp>
      <p:sp>
        <p:nvSpPr>
          <p:cNvPr id="3" name="Footer Placeholder 2">
            <a:extLst>
              <a:ext uri="{FF2B5EF4-FFF2-40B4-BE49-F238E27FC236}">
                <a16:creationId xmlns:a16="http://schemas.microsoft.com/office/drawing/2014/main" id="{F62BFEBF-A17F-4168-B53C-DA17F2996C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323F-9D17-4AE5-A534-F9B73115E0F7}"/>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152946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4DEB-3B3E-4A6F-A591-488939424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0E6206-A7C2-4B6F-901F-3BFC5B6B8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AEDF43-DC59-44BE-BA2D-93D24A66F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D8765-8AAA-4B35-BEBC-21346719CE5C}"/>
              </a:ext>
            </a:extLst>
          </p:cNvPr>
          <p:cNvSpPr>
            <a:spLocks noGrp="1"/>
          </p:cNvSpPr>
          <p:nvPr>
            <p:ph type="dt" sz="half" idx="10"/>
          </p:nvPr>
        </p:nvSpPr>
        <p:spPr/>
        <p:txBody>
          <a:bodyPr/>
          <a:lstStyle/>
          <a:p>
            <a:fld id="{B9AEAE8E-DE53-40E3-825F-A59C99D04550}" type="datetimeFigureOut">
              <a:rPr lang="en-US" smtClean="0"/>
              <a:t>9/30/2020</a:t>
            </a:fld>
            <a:endParaRPr lang="en-US"/>
          </a:p>
        </p:txBody>
      </p:sp>
      <p:sp>
        <p:nvSpPr>
          <p:cNvPr id="6" name="Footer Placeholder 5">
            <a:extLst>
              <a:ext uri="{FF2B5EF4-FFF2-40B4-BE49-F238E27FC236}">
                <a16:creationId xmlns:a16="http://schemas.microsoft.com/office/drawing/2014/main" id="{924856F6-CA99-4FF2-83F9-BB7303318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59FE02-0703-40D2-A8B1-C90F7DA87655}"/>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4150974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316C-06B4-44AB-BF10-4EBB23927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33DC09-3B13-45E3-BF3A-968A6E113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AFDF74-0EBF-4329-BDF6-2D5EE752F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6A5801-F87A-4B3F-B0C9-4C8D7827F4C7}"/>
              </a:ext>
            </a:extLst>
          </p:cNvPr>
          <p:cNvSpPr>
            <a:spLocks noGrp="1"/>
          </p:cNvSpPr>
          <p:nvPr>
            <p:ph type="dt" sz="half" idx="10"/>
          </p:nvPr>
        </p:nvSpPr>
        <p:spPr/>
        <p:txBody>
          <a:bodyPr/>
          <a:lstStyle/>
          <a:p>
            <a:fld id="{B9AEAE8E-DE53-40E3-825F-A59C99D04550}" type="datetimeFigureOut">
              <a:rPr lang="en-US" smtClean="0"/>
              <a:t>9/30/2020</a:t>
            </a:fld>
            <a:endParaRPr lang="en-US"/>
          </a:p>
        </p:txBody>
      </p:sp>
      <p:sp>
        <p:nvSpPr>
          <p:cNvPr id="6" name="Footer Placeholder 5">
            <a:extLst>
              <a:ext uri="{FF2B5EF4-FFF2-40B4-BE49-F238E27FC236}">
                <a16:creationId xmlns:a16="http://schemas.microsoft.com/office/drawing/2014/main" id="{2CB93E29-60A8-4C3B-86F9-C819E2217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1F360-5057-4F57-B90C-29DF8EDEAE33}"/>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296251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E388A5-1F97-44CD-A190-A583DB31DD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A88E2D-B8CB-4399-8F09-D4FF6AF5E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BB5C6-0DFE-4C6B-84F7-E12470301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EAE8E-DE53-40E3-825F-A59C99D04550}" type="datetimeFigureOut">
              <a:rPr lang="en-US" smtClean="0"/>
              <a:t>9/30/2020</a:t>
            </a:fld>
            <a:endParaRPr lang="en-US"/>
          </a:p>
        </p:txBody>
      </p:sp>
      <p:sp>
        <p:nvSpPr>
          <p:cNvPr id="5" name="Footer Placeholder 4">
            <a:extLst>
              <a:ext uri="{FF2B5EF4-FFF2-40B4-BE49-F238E27FC236}">
                <a16:creationId xmlns:a16="http://schemas.microsoft.com/office/drawing/2014/main" id="{C6DC023D-586E-4E88-A7BA-3AD16CE02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EE55CE-23B3-47FA-837B-965D8BF21F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00A9E-52ED-4000-9082-FF4F58BC97FD}" type="slidenum">
              <a:rPr lang="en-US" smtClean="0"/>
              <a:t>‹#›</a:t>
            </a:fld>
            <a:endParaRPr lang="en-US"/>
          </a:p>
        </p:txBody>
      </p:sp>
    </p:spTree>
    <p:extLst>
      <p:ext uri="{BB962C8B-B14F-4D97-AF65-F5344CB8AC3E}">
        <p14:creationId xmlns:p14="http://schemas.microsoft.com/office/powerpoint/2010/main" val="2103626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dirty="0"/>
              <a:t>Kliknij, aby edytować styl</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GB" dirty="0"/>
          </a:p>
        </p:txBody>
      </p:sp>
      <p:sp>
        <p:nvSpPr>
          <p:cNvPr id="4" name="Date Placeholder 3"/>
          <p:cNvSpPr>
            <a:spLocks noGrp="1"/>
          </p:cNvSpPr>
          <p:nvPr>
            <p:ph type="dt" sz="half" idx="2"/>
          </p:nvPr>
        </p:nvSpPr>
        <p:spPr>
          <a:xfrm>
            <a:off x="911424" y="6356350"/>
            <a:ext cx="922867" cy="365125"/>
          </a:xfrm>
          <a:prstGeom prst="rect">
            <a:avLst/>
          </a:prstGeom>
        </p:spPr>
        <p:txBody>
          <a:bodyPr vert="horz" lIns="91440" tIns="45720" rIns="91440" bIns="45720" rtlCol="0" anchor="ctr"/>
          <a:lstStyle>
            <a:lvl1pPr algn="l">
              <a:defRPr sz="900">
                <a:solidFill>
                  <a:srgbClr val="414141"/>
                </a:solidFill>
                <a:latin typeface="Raleway-v4020" pitchFamily="50" charset="-18"/>
              </a:defRPr>
            </a:lvl1pPr>
          </a:lstStyle>
          <a:p>
            <a:fld id="{BF669CD5-EC14-4DE5-86A6-D9133CD12038}" type="datetimeFigureOut">
              <a:rPr lang="en-GB" smtClean="0"/>
              <a:pPr/>
              <a:t>30/09/2020</a:t>
            </a:fld>
            <a:endParaRPr lang="en-GB" dirty="0"/>
          </a:p>
        </p:txBody>
      </p:sp>
      <p:sp>
        <p:nvSpPr>
          <p:cNvPr id="5" name="Footer Placeholder 4"/>
          <p:cNvSpPr>
            <a:spLocks noGrp="1"/>
          </p:cNvSpPr>
          <p:nvPr>
            <p:ph type="ftr" sz="quarter" idx="3"/>
          </p:nvPr>
        </p:nvSpPr>
        <p:spPr>
          <a:xfrm>
            <a:off x="1915242" y="6356350"/>
            <a:ext cx="2895600" cy="365125"/>
          </a:xfrm>
          <a:prstGeom prst="rect">
            <a:avLst/>
          </a:prstGeom>
        </p:spPr>
        <p:txBody>
          <a:bodyPr vert="horz" lIns="91440" tIns="45720" rIns="91440" bIns="45720" rtlCol="0" anchor="ctr"/>
          <a:lstStyle>
            <a:lvl1pPr algn="ctr">
              <a:defRPr sz="900">
                <a:solidFill>
                  <a:srgbClr val="414141"/>
                </a:solidFill>
                <a:latin typeface="Raleway-v4020" pitchFamily="50" charset="-18"/>
              </a:defRPr>
            </a:lvl1pPr>
          </a:lstStyle>
          <a:p>
            <a:r>
              <a:rPr lang="en-US" dirty="0"/>
              <a:t>Footer</a:t>
            </a:r>
            <a:endParaRPr lang="en-GB" dirty="0"/>
          </a:p>
        </p:txBody>
      </p:sp>
      <p:sp>
        <p:nvSpPr>
          <p:cNvPr id="6" name="Slide Number Placeholder 5"/>
          <p:cNvSpPr>
            <a:spLocks noGrp="1"/>
          </p:cNvSpPr>
          <p:nvPr>
            <p:ph type="sldNum" sz="quarter" idx="4"/>
          </p:nvPr>
        </p:nvSpPr>
        <p:spPr>
          <a:xfrm>
            <a:off x="261431" y="6356350"/>
            <a:ext cx="577985" cy="365125"/>
          </a:xfrm>
          <a:prstGeom prst="rect">
            <a:avLst/>
          </a:prstGeom>
        </p:spPr>
        <p:txBody>
          <a:bodyPr vert="horz" lIns="91440" tIns="45720" rIns="91440" bIns="45720" rtlCol="0" anchor="ctr"/>
          <a:lstStyle>
            <a:lvl1pPr algn="r">
              <a:defRPr sz="1400">
                <a:solidFill>
                  <a:srgbClr val="006EBE"/>
                </a:solidFill>
                <a:latin typeface="Raleway-v4020" pitchFamily="50" charset="-18"/>
                <a:ea typeface="Adobe Fan Heiti Std B" panose="020B0700000000000000" pitchFamily="34" charset="-128"/>
              </a:defRPr>
            </a:lvl1pPr>
          </a:lstStyle>
          <a:p>
            <a:fld id="{6DD7D84E-0E76-444F-8C2F-83F1D9BD0C6E}" type="slidenum">
              <a:rPr lang="en-GB" smtClean="0"/>
              <a:pPr/>
              <a:t>‹#›</a:t>
            </a:fld>
            <a:endParaRPr lang="en-GB" dirty="0"/>
          </a:p>
        </p:txBody>
      </p:sp>
      <p:sp>
        <p:nvSpPr>
          <p:cNvPr id="9" name="TextBox 8"/>
          <p:cNvSpPr txBox="1"/>
          <p:nvPr/>
        </p:nvSpPr>
        <p:spPr>
          <a:xfrm>
            <a:off x="5395936" y="6356350"/>
            <a:ext cx="1774012" cy="569387"/>
          </a:xfrm>
          <a:prstGeom prst="rect">
            <a:avLst/>
          </a:prstGeom>
          <a:noFill/>
        </p:spPr>
        <p:txBody>
          <a:bodyPr wrap="none" rtlCol="0">
            <a:spAutoFit/>
          </a:bodyPr>
          <a:lstStyle/>
          <a:p>
            <a:pPr algn="ctr"/>
            <a:r>
              <a:rPr lang="en-GB" sz="1000" b="1" dirty="0" err="1">
                <a:solidFill>
                  <a:srgbClr val="414141"/>
                </a:solidFill>
                <a:latin typeface="Raleway-v4020" pitchFamily="50" charset="-18"/>
                <a:ea typeface="Adobe Fan Heiti Std B" panose="020B0700000000000000" pitchFamily="34" charset="-128"/>
              </a:rPr>
              <a:t>NobleProg</a:t>
            </a:r>
            <a:r>
              <a:rPr lang="en-GB" sz="1000" b="1" dirty="0">
                <a:solidFill>
                  <a:srgbClr val="414141"/>
                </a:solidFill>
                <a:latin typeface="Raleway-v4020" pitchFamily="50" charset="-18"/>
                <a:ea typeface="Adobe Fan Heiti Std B" panose="020B0700000000000000" pitchFamily="34" charset="-128"/>
              </a:rPr>
              <a:t>®</a:t>
            </a:r>
            <a:r>
              <a:rPr lang="en-GB" sz="1000" dirty="0">
                <a:solidFill>
                  <a:srgbClr val="414141"/>
                </a:solidFill>
                <a:latin typeface="Raleway-v4020" pitchFamily="50" charset="-18"/>
                <a:ea typeface="Adobe Fan Heiti Std B" panose="020B0700000000000000" pitchFamily="34" charset="-128"/>
              </a:rPr>
              <a:t> Limited 201</a:t>
            </a:r>
            <a:r>
              <a:rPr lang="en-US" sz="1000" dirty="0">
                <a:solidFill>
                  <a:srgbClr val="414141"/>
                </a:solidFill>
                <a:latin typeface="Raleway-v4020" pitchFamily="50" charset="-18"/>
                <a:ea typeface="Adobe Fan Heiti Std B" panose="020B0700000000000000" pitchFamily="34" charset="-128"/>
              </a:rPr>
              <a:t>9</a:t>
            </a:r>
            <a:r>
              <a:rPr lang="en-GB" sz="1000" dirty="0">
                <a:solidFill>
                  <a:srgbClr val="414141"/>
                </a:solidFill>
                <a:latin typeface="Raleway-v4020" pitchFamily="50" charset="-18"/>
                <a:ea typeface="Adobe Fan Heiti Std B" panose="020B0700000000000000" pitchFamily="34" charset="-128"/>
              </a:rPr>
              <a:t> </a:t>
            </a:r>
          </a:p>
          <a:p>
            <a:pPr algn="ctr"/>
            <a:r>
              <a:rPr lang="en-GB" sz="1000" dirty="0">
                <a:solidFill>
                  <a:srgbClr val="414141"/>
                </a:solidFill>
                <a:latin typeface="Raleway-v4020" pitchFamily="50" charset="-18"/>
                <a:ea typeface="Adobe Fan Heiti Std B" panose="020B0700000000000000" pitchFamily="34" charset="-128"/>
              </a:rPr>
              <a:t>All Rights Reserved</a:t>
            </a:r>
          </a:p>
          <a:p>
            <a:endParaRPr lang="en-GB" sz="1100" dirty="0">
              <a:solidFill>
                <a:srgbClr val="414141"/>
              </a:solidFill>
              <a:latin typeface="Raleway-v4020" pitchFamily="50" charset="-18"/>
              <a:ea typeface="Adobe Fan Heiti Std B" panose="020B0700000000000000" pitchFamily="34" charset="-128"/>
            </a:endParaRPr>
          </a:p>
        </p:txBody>
      </p:sp>
    </p:spTree>
    <p:extLst>
      <p:ext uri="{BB962C8B-B14F-4D97-AF65-F5344CB8AC3E}">
        <p14:creationId xmlns:p14="http://schemas.microsoft.com/office/powerpoint/2010/main" val="27446247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spcBef>
          <a:spcPct val="0"/>
        </a:spcBef>
        <a:buNone/>
        <a:defRPr sz="4400" b="1" kern="1200">
          <a:solidFill>
            <a:srgbClr val="006EBE"/>
          </a:solidFill>
          <a:latin typeface="Raleway-v4020 Thin" pitchFamily="50" charset="-18"/>
          <a:ea typeface="Adobe Fan Heiti Std B" panose="020B0700000000000000" pitchFamily="34" charset="-128"/>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rgbClr val="414141"/>
          </a:solidFill>
          <a:latin typeface="Raleway-v4020" pitchFamily="50" charset="-18"/>
          <a:ea typeface="Adobe Fan Heiti Std B" panose="020B0700000000000000" pitchFamily="34" charset="-128"/>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rgbClr val="414141"/>
          </a:solidFill>
          <a:latin typeface="Raleway-v4020" pitchFamily="50" charset="-18"/>
          <a:ea typeface="Adobe Fan Heiti Std B" panose="020B0700000000000000" pitchFamily="34" charset="-128"/>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rgbClr val="414141"/>
          </a:solidFill>
          <a:latin typeface="Raleway-v4020" pitchFamily="50" charset="-18"/>
          <a:ea typeface="Adobe Fan Heiti Std B" panose="020B0700000000000000" pitchFamily="34" charset="-128"/>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docs.tibco.com/pub/sfire-analyst/10.10.0/doc/html/en-US/TIB_sfire-analyst_UsersGuide/md/md_column_matching.htm" TargetMode="External"/><Relationship Id="rId2" Type="http://schemas.openxmlformats.org/officeDocument/2006/relationships/hyperlink" Target="https://docs.tibco.com/pub/sfire-analyst/10.10.0/doc/html/en-US/TIB_sfire-analyst_UsersGuide/data/data_details_on_on_demand_settings.htm" TargetMode="External"/><Relationship Id="rId1" Type="http://schemas.openxmlformats.org/officeDocument/2006/relationships/slideLayout" Target="../slideLayouts/slideLayout14.xml"/><Relationship Id="rId4" Type="http://schemas.openxmlformats.org/officeDocument/2006/relationships/hyperlink" Target="https://docs.tibco.com/pub/sfire-analyst/10.10.0/doc/html/en-US/TIB_sfire-analyst_UsersGuide/vis/vis_details_on_create_details_visualization.ht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tibco.com/pub/sfire-analyst/10.10.0/doc/html/en-US/TIB_sfire-analyst_UsersGuide/connect/connect_details_on_data_selection_in_connection.htm" TargetMode="External"/><Relationship Id="rId2" Type="http://schemas.openxmlformats.org/officeDocument/2006/relationships/hyperlink" Target="https://docs.tibco.com/pub/sfire-analyst/10.10.0/doc/html/en-US/TIB_sfire-analyst_UsersGuide/connect/connect_details_on_views_in_connection_d.htm" TargetMode="External"/><Relationship Id="rId1" Type="http://schemas.openxmlformats.org/officeDocument/2006/relationships/slideLayout" Target="../slideLayouts/slideLayout14.xml"/><Relationship Id="rId4" Type="http://schemas.openxmlformats.org/officeDocument/2006/relationships/hyperlink" Target="https://docs.tibco.com/pub/sfire-analyst/10.10.0/doc/html/en-US/TIB_sfire-analyst_UsersGuide/id/id_information_link_tab.ht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tibco.com/pub/sfire-analyst/10.10.0/doc/html/en-US/TIB_sfire-analyst_UsersGuide/id/id_parameterized_information_links.htm" TargetMode="External"/><Relationship Id="rId2" Type="http://schemas.openxmlformats.org/officeDocument/2006/relationships/hyperlink" Target="https://docs.tibco.com/pub/sfire-analyst/10.10.0/doc/html/en-US/TIB_sfire-analyst_UsersGuide/id/id_personalized_information_links.htm"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community.tibco.com/wiki/caching-data-tibco-spotfire-automation-services" TargetMode="External"/><Relationship Id="rId2" Type="http://schemas.openxmlformats.org/officeDocument/2006/relationships/hyperlink" Target="https://docs.tibco.com/pub/spotfire_server/7.6.0/doc/html/TIB_sfire_server_tsas_admin_help/GUID-8A271E80-C466-40F4-B206-70EF75CBB94F.html" TargetMode="External"/><Relationship Id="rId1" Type="http://schemas.openxmlformats.org/officeDocument/2006/relationships/slideLayout" Target="../slideLayouts/slideLayout14.xml"/><Relationship Id="rId4" Type="http://schemas.openxmlformats.org/officeDocument/2006/relationships/hyperlink" Target="https://support.tibco.com/s/article/Caching-data-through-Information-Link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atashoptalk.com/spotfire-sql-query/" TargetMode="External"/><Relationship Id="rId7" Type="http://schemas.openxmlformats.org/officeDocument/2006/relationships/hyperlink" Target="https://www.youtube.com/watch?v=0HxncmOVeDU" TargetMode="External"/><Relationship Id="rId2" Type="http://schemas.openxmlformats.org/officeDocument/2006/relationships/hyperlink" Target="https://docs.tibco.com/pub/sfire-analyst/10.10.0/doc/html/en-US/TIB_sfire-analyst_UsersGuide/index.htm#t=intro%2Fintro_this_is_Spotfire.htm" TargetMode="External"/><Relationship Id="rId1" Type="http://schemas.openxmlformats.org/officeDocument/2006/relationships/slideLayout" Target="../slideLayouts/slideLayout14.xml"/><Relationship Id="rId6" Type="http://schemas.openxmlformats.org/officeDocument/2006/relationships/hyperlink" Target="https://www.youtube.com/watch?v=kNyMsSZvEuk" TargetMode="External"/><Relationship Id="rId5" Type="http://schemas.openxmlformats.org/officeDocument/2006/relationships/hyperlink" Target="https://datashoptalk.com/spotfire-admin-how-to-quickly-trace-dxps-connected-to-an-information-link/" TargetMode="External"/><Relationship Id="rId4" Type="http://schemas.openxmlformats.org/officeDocument/2006/relationships/hyperlink" Target="https://datashoptalk.com/administrating-spotfire-caching-calculated-colum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27A36E-DEB7-46AA-AF9C-DA2E0AC32229}"/>
              </a:ext>
            </a:extLst>
          </p:cNvPr>
          <p:cNvSpPr>
            <a:spLocks noGrp="1"/>
          </p:cNvSpPr>
          <p:nvPr>
            <p:ph type="ctrTitle"/>
          </p:nvPr>
        </p:nvSpPr>
        <p:spPr/>
        <p:txBody>
          <a:bodyPr/>
          <a:lstStyle/>
          <a:p>
            <a:r>
              <a:rPr lang="cs-CZ" dirty="0" err="1"/>
              <a:t>Advaced</a:t>
            </a:r>
            <a:r>
              <a:rPr lang="cs-CZ" dirty="0"/>
              <a:t> </a:t>
            </a:r>
            <a:r>
              <a:rPr lang="cs-CZ" dirty="0" err="1"/>
              <a:t>Analytics</a:t>
            </a:r>
            <a:r>
              <a:rPr lang="cs-CZ" dirty="0"/>
              <a:t> </a:t>
            </a:r>
            <a:r>
              <a:rPr lang="cs-CZ" dirty="0" err="1"/>
              <a:t>with</a:t>
            </a:r>
            <a:r>
              <a:rPr lang="cs-CZ" dirty="0"/>
              <a:t> TIBCO </a:t>
            </a:r>
            <a:r>
              <a:rPr lang="cs-CZ" dirty="0" err="1"/>
              <a:t>Spotfire</a:t>
            </a:r>
            <a:endParaRPr lang="en-US" dirty="0"/>
          </a:p>
        </p:txBody>
      </p:sp>
      <p:sp>
        <p:nvSpPr>
          <p:cNvPr id="3" name="Podtytuł 2">
            <a:extLst>
              <a:ext uri="{FF2B5EF4-FFF2-40B4-BE49-F238E27FC236}">
                <a16:creationId xmlns:a16="http://schemas.microsoft.com/office/drawing/2014/main" id="{2E234637-462E-4CFF-A1DA-EECA14F1802F}"/>
              </a:ext>
            </a:extLst>
          </p:cNvPr>
          <p:cNvSpPr>
            <a:spLocks noGrp="1"/>
          </p:cNvSpPr>
          <p:nvPr>
            <p:ph type="subTitle" idx="1"/>
          </p:nvPr>
        </p:nvSpPr>
        <p:spPr/>
        <p:txBody>
          <a:bodyPr/>
          <a:lstStyle/>
          <a:p>
            <a:r>
              <a:rPr lang="cs-CZ" dirty="0" err="1"/>
              <a:t>Information</a:t>
            </a:r>
            <a:r>
              <a:rPr lang="cs-CZ" dirty="0"/>
              <a:t> </a:t>
            </a:r>
            <a:r>
              <a:rPr lang="cs-CZ" dirty="0" err="1"/>
              <a:t>Links</a:t>
            </a:r>
            <a:r>
              <a:rPr lang="cs-CZ" dirty="0"/>
              <a:t> and Data </a:t>
            </a:r>
            <a:r>
              <a:rPr lang="cs-CZ" dirty="0" err="1"/>
              <a:t>Connectors</a:t>
            </a:r>
            <a:endParaRPr lang="en-US" dirty="0"/>
          </a:p>
        </p:txBody>
      </p:sp>
    </p:spTree>
    <p:extLst>
      <p:ext uri="{BB962C8B-B14F-4D97-AF65-F5344CB8AC3E}">
        <p14:creationId xmlns:p14="http://schemas.microsoft.com/office/powerpoint/2010/main" val="258941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6F5D-C5F6-451C-AB06-FEEE3202B68A}"/>
              </a:ext>
            </a:extLst>
          </p:cNvPr>
          <p:cNvSpPr>
            <a:spLocks noGrp="1"/>
          </p:cNvSpPr>
          <p:nvPr>
            <p:ph type="title"/>
          </p:nvPr>
        </p:nvSpPr>
        <p:spPr/>
        <p:txBody>
          <a:bodyPr>
            <a:normAutofit fontScale="90000"/>
          </a:bodyPr>
          <a:lstStyle/>
          <a:p>
            <a:r>
              <a:rPr lang="cs-CZ" dirty="0" err="1"/>
              <a:t>Important</a:t>
            </a:r>
            <a:r>
              <a:rPr lang="cs-CZ" dirty="0"/>
              <a:t> </a:t>
            </a:r>
            <a:r>
              <a:rPr lang="cs-CZ" dirty="0" err="1"/>
              <a:t>points</a:t>
            </a:r>
            <a:r>
              <a:rPr lang="cs-CZ" dirty="0"/>
              <a:t> </a:t>
            </a:r>
            <a:r>
              <a:rPr lang="cs-CZ" dirty="0" err="1"/>
              <a:t>when</a:t>
            </a:r>
            <a:r>
              <a:rPr lang="cs-CZ" dirty="0"/>
              <a:t> </a:t>
            </a:r>
            <a:r>
              <a:rPr lang="cs-CZ" dirty="0" err="1"/>
              <a:t>working</a:t>
            </a:r>
            <a:r>
              <a:rPr lang="cs-CZ" dirty="0"/>
              <a:t> </a:t>
            </a:r>
            <a:r>
              <a:rPr lang="cs-CZ" dirty="0" err="1"/>
              <a:t>with</a:t>
            </a:r>
            <a:r>
              <a:rPr lang="cs-CZ" dirty="0"/>
              <a:t> </a:t>
            </a:r>
            <a:r>
              <a:rPr lang="cs-CZ" dirty="0" err="1"/>
              <a:t>external</a:t>
            </a:r>
            <a:r>
              <a:rPr lang="cs-CZ" dirty="0"/>
              <a:t> data</a:t>
            </a:r>
            <a:endParaRPr lang="en-US" dirty="0"/>
          </a:p>
        </p:txBody>
      </p:sp>
      <p:sp>
        <p:nvSpPr>
          <p:cNvPr id="3" name="Content Placeholder 2">
            <a:extLst>
              <a:ext uri="{FF2B5EF4-FFF2-40B4-BE49-F238E27FC236}">
                <a16:creationId xmlns:a16="http://schemas.microsoft.com/office/drawing/2014/main" id="{9B7CAD01-6822-49B3-B8F1-91A6BEB96E96}"/>
              </a:ext>
            </a:extLst>
          </p:cNvPr>
          <p:cNvSpPr>
            <a:spLocks noGrp="1"/>
          </p:cNvSpPr>
          <p:nvPr>
            <p:ph idx="1"/>
          </p:nvPr>
        </p:nvSpPr>
        <p:spPr/>
        <p:txBody>
          <a:bodyPr/>
          <a:lstStyle/>
          <a:p>
            <a:r>
              <a:rPr lang="cs-CZ" dirty="0" err="1"/>
              <a:t>Recommendations</a:t>
            </a:r>
            <a:r>
              <a:rPr lang="cs-CZ" dirty="0"/>
              <a:t> </a:t>
            </a:r>
            <a:r>
              <a:rPr lang="cs-CZ" dirty="0" err="1"/>
              <a:t>engine</a:t>
            </a:r>
            <a:r>
              <a:rPr lang="cs-CZ" dirty="0"/>
              <a:t> </a:t>
            </a:r>
            <a:r>
              <a:rPr lang="cs-CZ" dirty="0" err="1"/>
              <a:t>does</a:t>
            </a:r>
            <a:r>
              <a:rPr lang="cs-CZ" dirty="0"/>
              <a:t> not </a:t>
            </a:r>
            <a:r>
              <a:rPr lang="cs-CZ" dirty="0" err="1"/>
              <a:t>work</a:t>
            </a:r>
            <a:r>
              <a:rPr lang="cs-CZ" dirty="0"/>
              <a:t>.</a:t>
            </a:r>
          </a:p>
          <a:p>
            <a:r>
              <a:rPr lang="cs-CZ" dirty="0" err="1"/>
              <a:t>Filters</a:t>
            </a:r>
            <a:r>
              <a:rPr lang="cs-CZ" dirty="0"/>
              <a:t> are not </a:t>
            </a:r>
            <a:r>
              <a:rPr lang="cs-CZ" dirty="0" err="1"/>
              <a:t>created</a:t>
            </a:r>
            <a:r>
              <a:rPr lang="cs-CZ" dirty="0"/>
              <a:t> by default.</a:t>
            </a:r>
          </a:p>
          <a:p>
            <a:r>
              <a:rPr lang="cs-CZ" dirty="0"/>
              <a:t>Box </a:t>
            </a:r>
            <a:r>
              <a:rPr lang="cs-CZ" dirty="0" err="1"/>
              <a:t>plots</a:t>
            </a:r>
            <a:r>
              <a:rPr lang="cs-CZ" dirty="0"/>
              <a:t> </a:t>
            </a:r>
            <a:r>
              <a:rPr lang="cs-CZ" dirty="0" err="1"/>
              <a:t>cannot</a:t>
            </a:r>
            <a:r>
              <a:rPr lang="cs-CZ" dirty="0"/>
              <a:t> </a:t>
            </a:r>
            <a:r>
              <a:rPr lang="cs-CZ" dirty="0" err="1"/>
              <a:t>be</a:t>
            </a:r>
            <a:r>
              <a:rPr lang="cs-CZ" dirty="0"/>
              <a:t> </a:t>
            </a:r>
            <a:r>
              <a:rPr lang="cs-CZ" dirty="0" err="1"/>
              <a:t>used</a:t>
            </a:r>
            <a:r>
              <a:rPr lang="cs-CZ" dirty="0"/>
              <a:t> on </a:t>
            </a:r>
            <a:r>
              <a:rPr lang="cs-CZ" dirty="0" err="1"/>
              <a:t>external</a:t>
            </a:r>
            <a:r>
              <a:rPr lang="cs-CZ" dirty="0"/>
              <a:t> data.</a:t>
            </a:r>
          </a:p>
          <a:p>
            <a:r>
              <a:rPr lang="cs-CZ" dirty="0" err="1"/>
              <a:t>Spotfire‘s</a:t>
            </a:r>
            <a:r>
              <a:rPr lang="cs-CZ" dirty="0"/>
              <a:t> </a:t>
            </a:r>
            <a:r>
              <a:rPr lang="cs-CZ" dirty="0" err="1"/>
              <a:t>Transformations</a:t>
            </a:r>
            <a:r>
              <a:rPr lang="cs-CZ" dirty="0"/>
              <a:t> </a:t>
            </a:r>
            <a:r>
              <a:rPr lang="cs-CZ" dirty="0" err="1"/>
              <a:t>cannot</a:t>
            </a:r>
            <a:r>
              <a:rPr lang="cs-CZ" dirty="0"/>
              <a:t> </a:t>
            </a:r>
            <a:r>
              <a:rPr lang="cs-CZ" dirty="0" err="1"/>
              <a:t>be</a:t>
            </a:r>
            <a:r>
              <a:rPr lang="cs-CZ" dirty="0"/>
              <a:t> </a:t>
            </a:r>
            <a:r>
              <a:rPr lang="cs-CZ" dirty="0" err="1"/>
              <a:t>used</a:t>
            </a:r>
            <a:r>
              <a:rPr lang="cs-CZ" dirty="0"/>
              <a:t> on </a:t>
            </a:r>
            <a:r>
              <a:rPr lang="cs-CZ" dirty="0" err="1"/>
              <a:t>external</a:t>
            </a:r>
            <a:r>
              <a:rPr lang="cs-CZ" dirty="0"/>
              <a:t> data.</a:t>
            </a:r>
          </a:p>
          <a:p>
            <a:r>
              <a:rPr lang="cs-CZ" dirty="0" err="1"/>
              <a:t>Only</a:t>
            </a:r>
            <a:r>
              <a:rPr lang="cs-CZ" dirty="0"/>
              <a:t> </a:t>
            </a:r>
            <a:r>
              <a:rPr lang="cs-CZ" dirty="0" err="1"/>
              <a:t>the</a:t>
            </a:r>
            <a:r>
              <a:rPr lang="cs-CZ" dirty="0"/>
              <a:t> data </a:t>
            </a:r>
            <a:r>
              <a:rPr lang="cs-CZ" dirty="0" err="1"/>
              <a:t>source‘s</a:t>
            </a:r>
            <a:r>
              <a:rPr lang="cs-CZ" dirty="0"/>
              <a:t> </a:t>
            </a:r>
            <a:r>
              <a:rPr lang="cs-CZ" dirty="0" err="1"/>
              <a:t>functions</a:t>
            </a:r>
            <a:r>
              <a:rPr lang="cs-CZ" dirty="0"/>
              <a:t> </a:t>
            </a:r>
            <a:r>
              <a:rPr lang="cs-CZ" dirty="0" err="1"/>
              <a:t>for</a:t>
            </a:r>
            <a:r>
              <a:rPr lang="cs-CZ" dirty="0"/>
              <a:t> </a:t>
            </a:r>
            <a:r>
              <a:rPr lang="cs-CZ" dirty="0" err="1"/>
              <a:t>calculated</a:t>
            </a:r>
            <a:r>
              <a:rPr lang="cs-CZ" dirty="0"/>
              <a:t> </a:t>
            </a:r>
            <a:r>
              <a:rPr lang="cs-CZ" dirty="0" err="1"/>
              <a:t>column</a:t>
            </a:r>
            <a:r>
              <a:rPr lang="cs-CZ" dirty="0"/>
              <a:t> </a:t>
            </a:r>
            <a:r>
              <a:rPr lang="cs-CZ" dirty="0" err="1"/>
              <a:t>expressions</a:t>
            </a:r>
            <a:r>
              <a:rPr lang="cs-CZ" dirty="0"/>
              <a:t> </a:t>
            </a:r>
            <a:r>
              <a:rPr lang="cs-CZ" dirty="0" err="1"/>
              <a:t>can</a:t>
            </a:r>
            <a:r>
              <a:rPr lang="cs-CZ" dirty="0"/>
              <a:t> </a:t>
            </a:r>
            <a:r>
              <a:rPr lang="cs-CZ" dirty="0" err="1"/>
              <a:t>be</a:t>
            </a:r>
            <a:r>
              <a:rPr lang="cs-CZ" dirty="0"/>
              <a:t> </a:t>
            </a:r>
            <a:r>
              <a:rPr lang="cs-CZ" dirty="0" err="1"/>
              <a:t>used</a:t>
            </a:r>
            <a:r>
              <a:rPr lang="cs-CZ" dirty="0"/>
              <a:t>.</a:t>
            </a:r>
            <a:endParaRPr lang="en-US" dirty="0"/>
          </a:p>
        </p:txBody>
      </p:sp>
    </p:spTree>
    <p:extLst>
      <p:ext uri="{BB962C8B-B14F-4D97-AF65-F5344CB8AC3E}">
        <p14:creationId xmlns:p14="http://schemas.microsoft.com/office/powerpoint/2010/main" val="407663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33B5-FC2F-4150-987B-4BB0BF706950}"/>
              </a:ext>
            </a:extLst>
          </p:cNvPr>
          <p:cNvSpPr>
            <a:spLocks noGrp="1"/>
          </p:cNvSpPr>
          <p:nvPr>
            <p:ph type="title"/>
          </p:nvPr>
        </p:nvSpPr>
        <p:spPr/>
        <p:txBody>
          <a:bodyPr/>
          <a:lstStyle/>
          <a:p>
            <a:r>
              <a:rPr lang="cs-CZ" dirty="0" err="1"/>
              <a:t>Limiting</a:t>
            </a:r>
            <a:r>
              <a:rPr lang="cs-CZ" dirty="0"/>
              <a:t> </a:t>
            </a:r>
            <a:r>
              <a:rPr lang="cs-CZ" dirty="0" err="1"/>
              <a:t>what</a:t>
            </a:r>
            <a:r>
              <a:rPr lang="cs-CZ" dirty="0"/>
              <a:t> data to </a:t>
            </a:r>
            <a:r>
              <a:rPr lang="cs-CZ" dirty="0" err="1"/>
              <a:t>load</a:t>
            </a:r>
            <a:endParaRPr lang="en-US" dirty="0"/>
          </a:p>
        </p:txBody>
      </p:sp>
      <p:graphicFrame>
        <p:nvGraphicFramePr>
          <p:cNvPr id="4" name="Table 4">
            <a:extLst>
              <a:ext uri="{FF2B5EF4-FFF2-40B4-BE49-F238E27FC236}">
                <a16:creationId xmlns:a16="http://schemas.microsoft.com/office/drawing/2014/main" id="{4FACFAF6-0840-4FFA-A142-A08D031E4DF0}"/>
              </a:ext>
            </a:extLst>
          </p:cNvPr>
          <p:cNvGraphicFramePr>
            <a:graphicFrameLocks noGrp="1"/>
          </p:cNvGraphicFramePr>
          <p:nvPr>
            <p:ph idx="1"/>
            <p:extLst>
              <p:ext uri="{D42A27DB-BD31-4B8C-83A1-F6EECF244321}">
                <p14:modId xmlns:p14="http://schemas.microsoft.com/office/powerpoint/2010/main" val="1116672878"/>
              </p:ext>
            </p:extLst>
          </p:nvPr>
        </p:nvGraphicFramePr>
        <p:xfrm>
          <a:off x="838200" y="1690688"/>
          <a:ext cx="10515600" cy="4206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672088310"/>
                    </a:ext>
                  </a:extLst>
                </a:gridCol>
                <a:gridCol w="3505200">
                  <a:extLst>
                    <a:ext uri="{9D8B030D-6E8A-4147-A177-3AD203B41FA5}">
                      <a16:colId xmlns:a16="http://schemas.microsoft.com/office/drawing/2014/main" val="3354499391"/>
                    </a:ext>
                  </a:extLst>
                </a:gridCol>
                <a:gridCol w="3505200">
                  <a:extLst>
                    <a:ext uri="{9D8B030D-6E8A-4147-A177-3AD203B41FA5}">
                      <a16:colId xmlns:a16="http://schemas.microsoft.com/office/drawing/2014/main" val="1743289353"/>
                    </a:ext>
                  </a:extLst>
                </a:gridCol>
              </a:tblGrid>
              <a:tr h="292975">
                <a:tc>
                  <a:txBody>
                    <a:bodyPr/>
                    <a:lstStyle/>
                    <a:p>
                      <a:pPr algn="ctr"/>
                      <a:r>
                        <a:rPr lang="cs-CZ" dirty="0" err="1">
                          <a:latin typeface="Raleway" panose="020B0003030101060003" pitchFamily="34" charset="0"/>
                        </a:rPr>
                        <a:t>Method</a:t>
                      </a:r>
                      <a:endParaRPr lang="en-US" dirty="0">
                        <a:latin typeface="Raleway" panose="020B0003030101060003" pitchFamily="34" charset="0"/>
                      </a:endParaRPr>
                    </a:p>
                  </a:txBody>
                  <a:tcPr/>
                </a:tc>
                <a:tc>
                  <a:txBody>
                    <a:bodyPr/>
                    <a:lstStyle/>
                    <a:p>
                      <a:pPr algn="ctr"/>
                      <a:r>
                        <a:rPr lang="cs-CZ" dirty="0">
                          <a:latin typeface="Raleway" panose="020B0003030101060003" pitchFamily="34" charset="0"/>
                        </a:rPr>
                        <a:t>Use </a:t>
                      </a:r>
                      <a:r>
                        <a:rPr lang="cs-CZ" dirty="0" err="1">
                          <a:latin typeface="Raleway" panose="020B0003030101060003" pitchFamily="34" charset="0"/>
                        </a:rPr>
                        <a:t>when</a:t>
                      </a:r>
                      <a:r>
                        <a:rPr lang="cs-CZ" dirty="0">
                          <a:latin typeface="Raleway" panose="020B0003030101060003" pitchFamily="34" charset="0"/>
                        </a:rPr>
                        <a:t>?</a:t>
                      </a:r>
                      <a:endParaRPr lang="en-US" dirty="0">
                        <a:latin typeface="Raleway" panose="020B0003030101060003" pitchFamily="34" charset="0"/>
                      </a:endParaRPr>
                    </a:p>
                  </a:txBody>
                  <a:tcPr/>
                </a:tc>
                <a:tc>
                  <a:txBody>
                    <a:bodyPr/>
                    <a:lstStyle/>
                    <a:p>
                      <a:pPr algn="ctr"/>
                      <a:r>
                        <a:rPr lang="cs-CZ" dirty="0" err="1">
                          <a:latin typeface="Raleway" panose="020B0003030101060003" pitchFamily="34" charset="0"/>
                        </a:rPr>
                        <a:t>Define</a:t>
                      </a:r>
                      <a:r>
                        <a:rPr lang="cs-CZ" dirty="0">
                          <a:latin typeface="Raleway" panose="020B0003030101060003" pitchFamily="34" charset="0"/>
                        </a:rPr>
                        <a:t> </a:t>
                      </a:r>
                      <a:r>
                        <a:rPr lang="cs-CZ" dirty="0" err="1">
                          <a:latin typeface="Raleway" panose="020B0003030101060003" pitchFamily="34" charset="0"/>
                        </a:rPr>
                        <a:t>where</a:t>
                      </a:r>
                      <a:r>
                        <a:rPr lang="cs-CZ" dirty="0">
                          <a:latin typeface="Raleway" panose="020B0003030101060003" pitchFamily="34" charset="0"/>
                        </a:rPr>
                        <a:t>?</a:t>
                      </a:r>
                      <a:endParaRPr lang="en-US" dirty="0">
                        <a:latin typeface="Raleway" panose="020B0003030101060003" pitchFamily="34" charset="0"/>
                      </a:endParaRPr>
                    </a:p>
                  </a:txBody>
                  <a:tcPr/>
                </a:tc>
                <a:extLst>
                  <a:ext uri="{0D108BD9-81ED-4DB2-BD59-A6C34878D82A}">
                    <a16:rowId xmlns:a16="http://schemas.microsoft.com/office/drawing/2014/main" val="1003745376"/>
                  </a:ext>
                </a:extLst>
              </a:tr>
              <a:tr h="1517047">
                <a:tc>
                  <a:txBody>
                    <a:bodyPr/>
                    <a:lstStyle/>
                    <a:p>
                      <a:r>
                        <a:rPr lang="cs-CZ" sz="1200" dirty="0">
                          <a:latin typeface="Raleway" panose="020B0003030101060003" pitchFamily="34" charset="0"/>
                        </a:rPr>
                        <a:t>On-</a:t>
                      </a:r>
                      <a:r>
                        <a:rPr lang="cs-CZ" sz="1200" dirty="0" err="1">
                          <a:latin typeface="Raleway" panose="020B0003030101060003" pitchFamily="34" charset="0"/>
                        </a:rPr>
                        <a:t>demand</a:t>
                      </a:r>
                      <a:r>
                        <a:rPr lang="cs-CZ" sz="1200" dirty="0">
                          <a:latin typeface="Raleway" panose="020B0003030101060003" pitchFamily="34" charset="0"/>
                        </a:rPr>
                        <a:t> data table</a:t>
                      </a:r>
                      <a:endParaRPr lang="en-US" sz="1200" dirty="0">
                        <a:latin typeface="Raleway" panose="020B0003030101060003" pitchFamily="34" charset="0"/>
                      </a:endParaRPr>
                    </a:p>
                  </a:txBody>
                  <a:tcPr/>
                </a:tc>
                <a:tc>
                  <a:txBody>
                    <a:bodyPr/>
                    <a:lstStyle/>
                    <a:p>
                      <a:r>
                        <a:rPr lang="cs-CZ" sz="1200" dirty="0" err="1">
                          <a:latin typeface="Raleway" panose="020B0003030101060003" pitchFamily="34" charset="0"/>
                        </a:rPr>
                        <a:t>When</a:t>
                      </a:r>
                      <a:r>
                        <a:rPr lang="cs-CZ" sz="1200" dirty="0">
                          <a:latin typeface="Raleway" panose="020B0003030101060003" pitchFamily="34" charset="0"/>
                        </a:rPr>
                        <a:t> data </a:t>
                      </a:r>
                      <a:r>
                        <a:rPr lang="cs-CZ" sz="1200" dirty="0" err="1">
                          <a:latin typeface="Raleway" panose="020B0003030101060003" pitchFamily="34" charset="0"/>
                        </a:rPr>
                        <a:t>should</a:t>
                      </a:r>
                      <a:r>
                        <a:rPr lang="cs-CZ" sz="1200" dirty="0">
                          <a:latin typeface="Raleway" panose="020B0003030101060003" pitchFamily="34" charset="0"/>
                        </a:rPr>
                        <a:t> </a:t>
                      </a:r>
                      <a:r>
                        <a:rPr lang="cs-CZ" sz="1200" dirty="0" err="1">
                          <a:latin typeface="Raleway" panose="020B0003030101060003" pitchFamily="34" charset="0"/>
                        </a:rPr>
                        <a:t>dynamically</a:t>
                      </a:r>
                      <a:r>
                        <a:rPr lang="cs-CZ" sz="1200" dirty="0">
                          <a:latin typeface="Raleway" panose="020B0003030101060003" pitchFamily="34" charset="0"/>
                        </a:rPr>
                        <a:t> </a:t>
                      </a:r>
                      <a:r>
                        <a:rPr lang="cs-CZ" sz="1200" dirty="0" err="1">
                          <a:latin typeface="Raleway" panose="020B0003030101060003" pitchFamily="34" charset="0"/>
                        </a:rPr>
                        <a:t>change</a:t>
                      </a:r>
                      <a:r>
                        <a:rPr lang="cs-CZ" sz="1200" dirty="0">
                          <a:latin typeface="Raleway" panose="020B0003030101060003" pitchFamily="34" charset="0"/>
                        </a:rPr>
                        <a:t> </a:t>
                      </a:r>
                      <a:r>
                        <a:rPr lang="cs-CZ" sz="1200" dirty="0" err="1">
                          <a:latin typeface="Raleway" panose="020B0003030101060003" pitchFamily="34" charset="0"/>
                        </a:rPr>
                        <a:t>with</a:t>
                      </a:r>
                      <a:r>
                        <a:rPr lang="cs-CZ" sz="1200" dirty="0">
                          <a:latin typeface="Raleway" panose="020B0003030101060003" pitchFamily="34" charset="0"/>
                        </a:rPr>
                        <a:t> a </a:t>
                      </a:r>
                      <a:r>
                        <a:rPr lang="cs-CZ" sz="1200" dirty="0" err="1">
                          <a:latin typeface="Raleway" panose="020B0003030101060003" pitchFamily="34" charset="0"/>
                        </a:rPr>
                        <a:t>predefined</a:t>
                      </a:r>
                      <a:r>
                        <a:rPr lang="cs-CZ" sz="1200" dirty="0">
                          <a:latin typeface="Raleway" panose="020B0003030101060003" pitchFamily="34" charset="0"/>
                        </a:rPr>
                        <a:t> </a:t>
                      </a:r>
                      <a:r>
                        <a:rPr lang="cs-CZ" sz="1200" dirty="0" err="1">
                          <a:latin typeface="Raleway" panose="020B0003030101060003" pitchFamily="34" charset="0"/>
                        </a:rPr>
                        <a:t>condition</a:t>
                      </a:r>
                      <a:r>
                        <a:rPr lang="cs-CZ" sz="1200" dirty="0">
                          <a:latin typeface="Raleway" panose="020B0003030101060003" pitchFamily="34" charset="0"/>
                        </a:rPr>
                        <a:t>, </a:t>
                      </a:r>
                      <a:r>
                        <a:rPr lang="cs-CZ" sz="1200" dirty="0" err="1">
                          <a:latin typeface="Raleway" panose="020B0003030101060003" pitchFamily="34" charset="0"/>
                        </a:rPr>
                        <a:t>for</a:t>
                      </a:r>
                      <a:r>
                        <a:rPr lang="cs-CZ" sz="1200" dirty="0">
                          <a:latin typeface="Raleway" panose="020B0003030101060003" pitchFamily="34" charset="0"/>
                        </a:rPr>
                        <a:t> </a:t>
                      </a:r>
                      <a:r>
                        <a:rPr lang="cs-CZ" sz="1200" dirty="0" err="1">
                          <a:latin typeface="Raleway" panose="020B0003030101060003" pitchFamily="34" charset="0"/>
                        </a:rPr>
                        <a:t>example</a:t>
                      </a:r>
                      <a:r>
                        <a:rPr lang="cs-CZ" sz="1200" dirty="0">
                          <a:latin typeface="Raleway" panose="020B0003030101060003" pitchFamily="34" charset="0"/>
                        </a:rPr>
                        <a:t>, </a:t>
                      </a:r>
                      <a:r>
                        <a:rPr lang="cs-CZ" sz="1200" dirty="0" err="1">
                          <a:latin typeface="Raleway" panose="020B0003030101060003" pitchFamily="34" charset="0"/>
                        </a:rPr>
                        <a:t>through</a:t>
                      </a:r>
                      <a:r>
                        <a:rPr lang="cs-CZ" sz="1200" dirty="0">
                          <a:latin typeface="Raleway" panose="020B0003030101060003" pitchFamily="34" charset="0"/>
                        </a:rPr>
                        <a:t> a </a:t>
                      </a:r>
                      <a:r>
                        <a:rPr lang="cs-CZ" sz="1200" dirty="0" err="1">
                          <a:latin typeface="Raleway" panose="020B0003030101060003" pitchFamily="34" charset="0"/>
                        </a:rPr>
                        <a:t>marking</a:t>
                      </a:r>
                      <a:r>
                        <a:rPr lang="cs-CZ" sz="1200" dirty="0">
                          <a:latin typeface="Raleway" panose="020B0003030101060003" pitchFamily="34" charset="0"/>
                        </a:rPr>
                        <a:t>/</a:t>
                      </a:r>
                      <a:r>
                        <a:rPr lang="cs-CZ" sz="1200" dirty="0" err="1">
                          <a:latin typeface="Raleway" panose="020B0003030101060003" pitchFamily="34" charset="0"/>
                        </a:rPr>
                        <a:t>filtering</a:t>
                      </a:r>
                      <a:r>
                        <a:rPr lang="cs-CZ" sz="1200" dirty="0">
                          <a:latin typeface="Raleway" panose="020B0003030101060003" pitchFamily="34" charset="0"/>
                        </a:rPr>
                        <a:t> </a:t>
                      </a:r>
                      <a:r>
                        <a:rPr lang="cs-CZ" sz="1200" dirty="0" err="1">
                          <a:latin typeface="Raleway" panose="020B0003030101060003" pitchFamily="34" charset="0"/>
                        </a:rPr>
                        <a:t>action</a:t>
                      </a:r>
                      <a:r>
                        <a:rPr lang="cs-CZ" sz="1200" dirty="0">
                          <a:latin typeface="Raleway" panose="020B0003030101060003" pitchFamily="34" charset="0"/>
                        </a:rPr>
                        <a:t>.</a:t>
                      </a:r>
                      <a:endParaRPr lang="en-US" sz="1200" dirty="0">
                        <a:latin typeface="Raleway" panose="020B0003030101060003" pitchFamily="34" charset="0"/>
                      </a:endParaRPr>
                    </a:p>
                  </a:txBody>
                  <a:tcPr/>
                </a:tc>
                <a:tc>
                  <a:txBody>
                    <a:bodyPr/>
                    <a:lstStyle/>
                    <a:p>
                      <a:r>
                        <a:rPr lang="en-US" sz="1200" b="0" i="0" kern="1200" dirty="0">
                          <a:solidFill>
                            <a:schemeClr val="dk1"/>
                          </a:solidFill>
                          <a:effectLst/>
                          <a:latin typeface="Raleway" panose="020B0003030101060003" pitchFamily="34" charset="0"/>
                          <a:ea typeface="+mn-ea"/>
                          <a:cs typeface="+mn-cs"/>
                        </a:rPr>
                        <a:t>On-demand data tables are added to your analysis in TIBCO Spotfire by selecting an information link or a data table from a data connection in the </a:t>
                      </a:r>
                      <a:r>
                        <a:rPr lang="en-US" sz="1200" b="1" i="0" kern="1200" dirty="0">
                          <a:solidFill>
                            <a:schemeClr val="dk1"/>
                          </a:solidFill>
                          <a:effectLst/>
                          <a:latin typeface="Raleway" panose="020B0003030101060003" pitchFamily="34" charset="0"/>
                          <a:ea typeface="+mn-ea"/>
                          <a:cs typeface="+mn-cs"/>
                        </a:rPr>
                        <a:t>Files and data</a:t>
                      </a:r>
                      <a:r>
                        <a:rPr lang="en-US" sz="1200" b="0" i="0" kern="1200" dirty="0">
                          <a:solidFill>
                            <a:schemeClr val="dk1"/>
                          </a:solidFill>
                          <a:effectLst/>
                          <a:latin typeface="Raleway" panose="020B0003030101060003" pitchFamily="34" charset="0"/>
                          <a:ea typeface="+mn-ea"/>
                          <a:cs typeface="+mn-cs"/>
                        </a:rPr>
                        <a:t> flyout, and then selecting the </a:t>
                      </a:r>
                      <a:r>
                        <a:rPr lang="en-US" sz="1200" b="1" i="0" kern="1200" dirty="0">
                          <a:solidFill>
                            <a:schemeClr val="dk1"/>
                          </a:solidFill>
                          <a:effectLst/>
                          <a:latin typeface="Raleway" panose="020B0003030101060003" pitchFamily="34" charset="0"/>
                          <a:ea typeface="+mn-ea"/>
                          <a:cs typeface="+mn-cs"/>
                        </a:rPr>
                        <a:t>On-demand</a:t>
                      </a:r>
                      <a:r>
                        <a:rPr lang="en-US" sz="1200" b="0" i="0" kern="1200" dirty="0">
                          <a:solidFill>
                            <a:schemeClr val="dk1"/>
                          </a:solidFill>
                          <a:effectLst/>
                          <a:latin typeface="Raleway" panose="020B0003030101060003" pitchFamily="34" charset="0"/>
                          <a:ea typeface="+mn-ea"/>
                          <a:cs typeface="+mn-cs"/>
                        </a:rPr>
                        <a:t> option from the drop-down list in the summary view. You must also specify  the input conditions that should control loading in the </a:t>
                      </a:r>
                      <a:r>
                        <a:rPr lang="en-US" sz="1200" b="0" i="0" u="none" strike="noStrike" kern="1200" dirty="0">
                          <a:solidFill>
                            <a:schemeClr val="dk1"/>
                          </a:solidFill>
                          <a:effectLst/>
                          <a:latin typeface="Raleway" panose="020B0003030101060003" pitchFamily="34" charset="0"/>
                          <a:ea typeface="+mn-ea"/>
                          <a:cs typeface="+mn-cs"/>
                          <a:hlinkClick r:id="rId2"/>
                        </a:rPr>
                        <a:t>On-Demand Settings dialog</a:t>
                      </a:r>
                      <a:r>
                        <a:rPr lang="en-US" sz="1200" b="0" i="0" kern="1200" dirty="0">
                          <a:solidFill>
                            <a:schemeClr val="dk1"/>
                          </a:solidFill>
                          <a:effectLst/>
                          <a:latin typeface="Raleway" panose="020B0003030101060003" pitchFamily="34" charset="0"/>
                          <a:ea typeface="+mn-ea"/>
                          <a:cs typeface="+mn-cs"/>
                        </a:rPr>
                        <a:t>.</a:t>
                      </a:r>
                    </a:p>
                    <a:p>
                      <a:endParaRPr lang="en-US" sz="1200" dirty="0">
                        <a:latin typeface="Raleway" panose="020B0003030101060003" pitchFamily="34" charset="0"/>
                      </a:endParaRPr>
                    </a:p>
                  </a:txBody>
                  <a:tcPr/>
                </a:tc>
                <a:extLst>
                  <a:ext uri="{0D108BD9-81ED-4DB2-BD59-A6C34878D82A}">
                    <a16:rowId xmlns:a16="http://schemas.microsoft.com/office/drawing/2014/main" val="3668484007"/>
                  </a:ext>
                </a:extLst>
              </a:tr>
              <a:tr h="1517047">
                <a:tc>
                  <a:txBody>
                    <a:bodyPr/>
                    <a:lstStyle/>
                    <a:p>
                      <a:r>
                        <a:rPr lang="cs-CZ" sz="1200" dirty="0" err="1">
                          <a:latin typeface="Raleway" panose="020B0003030101060003" pitchFamily="34" charset="0"/>
                        </a:rPr>
                        <a:t>Details</a:t>
                      </a:r>
                      <a:r>
                        <a:rPr lang="cs-CZ" sz="1200" dirty="0">
                          <a:latin typeface="Raleway" panose="020B0003030101060003" pitchFamily="34" charset="0"/>
                        </a:rPr>
                        <a:t> </a:t>
                      </a:r>
                      <a:r>
                        <a:rPr lang="cs-CZ" sz="1200" dirty="0" err="1">
                          <a:latin typeface="Raleway" panose="020B0003030101060003" pitchFamily="34" charset="0"/>
                        </a:rPr>
                        <a:t>visualizations</a:t>
                      </a:r>
                      <a:r>
                        <a:rPr lang="cs-CZ" sz="1200" dirty="0">
                          <a:latin typeface="Raleway" panose="020B0003030101060003" pitchFamily="34" charset="0"/>
                        </a:rPr>
                        <a:t> </a:t>
                      </a:r>
                      <a:r>
                        <a:rPr lang="cs-CZ" sz="1200" dirty="0" err="1">
                          <a:latin typeface="Raleway" panose="020B0003030101060003" pitchFamily="34" charset="0"/>
                        </a:rPr>
                        <a:t>against</a:t>
                      </a:r>
                      <a:r>
                        <a:rPr lang="cs-CZ" sz="1200" dirty="0">
                          <a:latin typeface="Raleway" panose="020B0003030101060003" pitchFamily="34" charset="0"/>
                        </a:rPr>
                        <a:t> </a:t>
                      </a:r>
                      <a:r>
                        <a:rPr lang="cs-CZ" sz="1200" dirty="0" err="1">
                          <a:latin typeface="Raleway" panose="020B0003030101060003" pitchFamily="34" charset="0"/>
                        </a:rPr>
                        <a:t>external</a:t>
                      </a:r>
                      <a:r>
                        <a:rPr lang="cs-CZ" sz="1200" dirty="0">
                          <a:latin typeface="Raleway" panose="020B0003030101060003" pitchFamily="34" charset="0"/>
                        </a:rPr>
                        <a:t> </a:t>
                      </a:r>
                      <a:r>
                        <a:rPr lang="cs-CZ" sz="1200" dirty="0" err="1">
                          <a:latin typeface="Raleway" panose="020B0003030101060003" pitchFamily="34" charset="0"/>
                        </a:rPr>
                        <a:t>sources</a:t>
                      </a:r>
                      <a:endParaRPr lang="en-US" sz="1200" dirty="0">
                        <a:latin typeface="Raleway" panose="020B0003030101060003" pitchFamily="34" charset="0"/>
                      </a:endParaRPr>
                    </a:p>
                  </a:txBody>
                  <a:tcPr/>
                </a:tc>
                <a:tc>
                  <a:txBody>
                    <a:bodyPr/>
                    <a:lstStyle/>
                    <a:p>
                      <a:r>
                        <a:rPr lang="en-US" sz="1200" b="0" i="0" kern="1200" dirty="0">
                          <a:solidFill>
                            <a:schemeClr val="dk1"/>
                          </a:solidFill>
                          <a:effectLst/>
                          <a:latin typeface="Raleway" panose="020B0003030101060003" pitchFamily="34" charset="0"/>
                          <a:ea typeface="+mn-ea"/>
                          <a:cs typeface="+mn-cs"/>
                        </a:rPr>
                        <a:t>When you are analyzing in-database data using a connection to an external data source you only load the requested data.</a:t>
                      </a:r>
                    </a:p>
                    <a:p>
                      <a:r>
                        <a:rPr lang="en-US" sz="1200" b="0" i="0" kern="1200" dirty="0">
                          <a:solidFill>
                            <a:schemeClr val="dk1"/>
                          </a:solidFill>
                          <a:effectLst/>
                          <a:latin typeface="Raleway" panose="020B0003030101060003" pitchFamily="34" charset="0"/>
                          <a:ea typeface="+mn-ea"/>
                          <a:cs typeface="+mn-cs"/>
                        </a:rPr>
                        <a:t>By setting up visualizations based on the in-</a:t>
                      </a:r>
                      <a:r>
                        <a:rPr lang="en-US" sz="1200" b="0" i="0" kern="1200" dirty="0" err="1">
                          <a:solidFill>
                            <a:schemeClr val="dk1"/>
                          </a:solidFill>
                          <a:effectLst/>
                          <a:latin typeface="Raleway" panose="020B0003030101060003" pitchFamily="34" charset="0"/>
                          <a:ea typeface="+mn-ea"/>
                          <a:cs typeface="+mn-cs"/>
                        </a:rPr>
                        <a:t>db</a:t>
                      </a:r>
                      <a:r>
                        <a:rPr lang="en-US" sz="1200" b="0" i="0" kern="1200" dirty="0">
                          <a:solidFill>
                            <a:schemeClr val="dk1"/>
                          </a:solidFill>
                          <a:effectLst/>
                          <a:latin typeface="Raleway" panose="020B0003030101060003" pitchFamily="34" charset="0"/>
                          <a:ea typeface="+mn-ea"/>
                          <a:cs typeface="+mn-cs"/>
                        </a:rPr>
                        <a:t> data as details visualizations limited by the marking or filtering in a master visualization you can make sure that the actual loaded data is limited to a subsection of the available data only.</a:t>
                      </a:r>
                    </a:p>
                    <a:p>
                      <a:endParaRPr lang="en-US" sz="1200" dirty="0">
                        <a:latin typeface="Raleway" panose="020B0003030101060003" pitchFamily="34" charset="0"/>
                      </a:endParaRPr>
                    </a:p>
                  </a:txBody>
                  <a:tcPr/>
                </a:tc>
                <a:tc>
                  <a:txBody>
                    <a:bodyPr/>
                    <a:lstStyle/>
                    <a:p>
                      <a:r>
                        <a:rPr lang="en-US" sz="1200" b="0" i="0" kern="1200" dirty="0">
                          <a:solidFill>
                            <a:schemeClr val="dk1"/>
                          </a:solidFill>
                          <a:effectLst/>
                          <a:latin typeface="Raleway" panose="020B0003030101060003" pitchFamily="34" charset="0"/>
                          <a:ea typeface="+mn-ea"/>
                          <a:cs typeface="+mn-cs"/>
                        </a:rPr>
                        <a:t>Make sure that the master data table and the in-</a:t>
                      </a:r>
                      <a:r>
                        <a:rPr lang="en-US" sz="1200" b="0" i="0" kern="1200" dirty="0" err="1">
                          <a:solidFill>
                            <a:schemeClr val="dk1"/>
                          </a:solidFill>
                          <a:effectLst/>
                          <a:latin typeface="Raleway" panose="020B0003030101060003" pitchFamily="34" charset="0"/>
                          <a:ea typeface="+mn-ea"/>
                          <a:cs typeface="+mn-cs"/>
                        </a:rPr>
                        <a:t>db</a:t>
                      </a:r>
                      <a:r>
                        <a:rPr lang="en-US" sz="1200" b="0" i="0" kern="1200" dirty="0">
                          <a:solidFill>
                            <a:schemeClr val="dk1"/>
                          </a:solidFill>
                          <a:effectLst/>
                          <a:latin typeface="Raleway" panose="020B0003030101060003" pitchFamily="34" charset="0"/>
                          <a:ea typeface="+mn-ea"/>
                          <a:cs typeface="+mn-cs"/>
                        </a:rPr>
                        <a:t> data table have at least one column in common so you get a </a:t>
                      </a:r>
                      <a:r>
                        <a:rPr lang="en-US" sz="1200" b="0" i="0" u="none" strike="noStrike" kern="1200" dirty="0">
                          <a:solidFill>
                            <a:schemeClr val="dk1"/>
                          </a:solidFill>
                          <a:effectLst/>
                          <a:latin typeface="Raleway" panose="020B0003030101060003" pitchFamily="34" charset="0"/>
                          <a:ea typeface="+mn-ea"/>
                          <a:cs typeface="+mn-cs"/>
                          <a:hlinkClick r:id="rId3"/>
                        </a:rPr>
                        <a:t>column match</a:t>
                      </a:r>
                      <a:r>
                        <a:rPr lang="en-US" sz="1200" b="0" i="0" kern="1200" dirty="0">
                          <a:solidFill>
                            <a:schemeClr val="dk1"/>
                          </a:solidFill>
                          <a:effectLst/>
                          <a:latin typeface="Raleway" panose="020B0003030101060003" pitchFamily="34" charset="0"/>
                          <a:ea typeface="+mn-ea"/>
                          <a:cs typeface="+mn-cs"/>
                        </a:rPr>
                        <a:t>.</a:t>
                      </a:r>
                    </a:p>
                    <a:p>
                      <a:r>
                        <a:rPr lang="en-US" sz="1200" b="0" i="0" kern="1200" dirty="0">
                          <a:solidFill>
                            <a:schemeClr val="dk1"/>
                          </a:solidFill>
                          <a:effectLst/>
                          <a:latin typeface="Raleway" panose="020B0003030101060003" pitchFamily="34" charset="0"/>
                          <a:ea typeface="+mn-ea"/>
                          <a:cs typeface="+mn-cs"/>
                        </a:rPr>
                        <a:t>Right-click on the master visualization and select </a:t>
                      </a:r>
                      <a:r>
                        <a:rPr lang="en-US" sz="1200" b="0" i="0" u="none" strike="noStrike" kern="1200" dirty="0">
                          <a:solidFill>
                            <a:schemeClr val="dk1"/>
                          </a:solidFill>
                          <a:effectLst/>
                          <a:latin typeface="Raleway" panose="020B0003030101060003" pitchFamily="34" charset="0"/>
                          <a:ea typeface="+mn-ea"/>
                          <a:cs typeface="+mn-cs"/>
                          <a:hlinkClick r:id="rId4"/>
                        </a:rPr>
                        <a:t>Create Details Visualization</a:t>
                      </a:r>
                      <a:r>
                        <a:rPr lang="en-US" sz="1200" b="0" i="0" kern="1200" dirty="0">
                          <a:solidFill>
                            <a:schemeClr val="dk1"/>
                          </a:solidFill>
                          <a:effectLst/>
                          <a:latin typeface="Raleway" panose="020B0003030101060003" pitchFamily="34" charset="0"/>
                          <a:ea typeface="+mn-ea"/>
                          <a:cs typeface="+mn-cs"/>
                        </a:rPr>
                        <a:t>. Set up the new details visualization to use the in-</a:t>
                      </a:r>
                      <a:r>
                        <a:rPr lang="en-US" sz="1200" b="0" i="0" kern="1200" dirty="0" err="1">
                          <a:solidFill>
                            <a:schemeClr val="dk1"/>
                          </a:solidFill>
                          <a:effectLst/>
                          <a:latin typeface="Raleway" panose="020B0003030101060003" pitchFamily="34" charset="0"/>
                          <a:ea typeface="+mn-ea"/>
                          <a:cs typeface="+mn-cs"/>
                        </a:rPr>
                        <a:t>db</a:t>
                      </a:r>
                      <a:r>
                        <a:rPr lang="en-US" sz="1200" b="0" i="0" kern="1200" dirty="0">
                          <a:solidFill>
                            <a:schemeClr val="dk1"/>
                          </a:solidFill>
                          <a:effectLst/>
                          <a:latin typeface="Raleway" panose="020B0003030101060003" pitchFamily="34" charset="0"/>
                          <a:ea typeface="+mn-ea"/>
                          <a:cs typeface="+mn-cs"/>
                        </a:rPr>
                        <a:t> data table.</a:t>
                      </a:r>
                    </a:p>
                    <a:p>
                      <a:endParaRPr lang="en-US" sz="1200" dirty="0">
                        <a:latin typeface="Raleway" panose="020B0003030101060003" pitchFamily="34" charset="0"/>
                      </a:endParaRPr>
                    </a:p>
                  </a:txBody>
                  <a:tcPr/>
                </a:tc>
                <a:extLst>
                  <a:ext uri="{0D108BD9-81ED-4DB2-BD59-A6C34878D82A}">
                    <a16:rowId xmlns:a16="http://schemas.microsoft.com/office/drawing/2014/main" val="3257286119"/>
                  </a:ext>
                </a:extLst>
              </a:tr>
            </a:tbl>
          </a:graphicData>
        </a:graphic>
      </p:graphicFrame>
    </p:spTree>
    <p:extLst>
      <p:ext uri="{BB962C8B-B14F-4D97-AF65-F5344CB8AC3E}">
        <p14:creationId xmlns:p14="http://schemas.microsoft.com/office/powerpoint/2010/main" val="2421412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33B5-FC2F-4150-987B-4BB0BF706950}"/>
              </a:ext>
            </a:extLst>
          </p:cNvPr>
          <p:cNvSpPr>
            <a:spLocks noGrp="1"/>
          </p:cNvSpPr>
          <p:nvPr>
            <p:ph type="title"/>
          </p:nvPr>
        </p:nvSpPr>
        <p:spPr/>
        <p:txBody>
          <a:bodyPr/>
          <a:lstStyle/>
          <a:p>
            <a:r>
              <a:rPr lang="cs-CZ" dirty="0" err="1"/>
              <a:t>Limiting</a:t>
            </a:r>
            <a:r>
              <a:rPr lang="cs-CZ" dirty="0"/>
              <a:t> </a:t>
            </a:r>
            <a:r>
              <a:rPr lang="cs-CZ" dirty="0" err="1"/>
              <a:t>what</a:t>
            </a:r>
            <a:r>
              <a:rPr lang="cs-CZ" dirty="0"/>
              <a:t> data to </a:t>
            </a:r>
            <a:r>
              <a:rPr lang="cs-CZ" dirty="0" err="1"/>
              <a:t>load</a:t>
            </a:r>
            <a:endParaRPr lang="en-US" dirty="0"/>
          </a:p>
        </p:txBody>
      </p:sp>
      <p:graphicFrame>
        <p:nvGraphicFramePr>
          <p:cNvPr id="4" name="Table 4">
            <a:extLst>
              <a:ext uri="{FF2B5EF4-FFF2-40B4-BE49-F238E27FC236}">
                <a16:creationId xmlns:a16="http://schemas.microsoft.com/office/drawing/2014/main" id="{4FACFAF6-0840-4FFA-A142-A08D031E4DF0}"/>
              </a:ext>
            </a:extLst>
          </p:cNvPr>
          <p:cNvGraphicFramePr>
            <a:graphicFrameLocks noGrp="1"/>
          </p:cNvGraphicFramePr>
          <p:nvPr>
            <p:ph idx="1"/>
            <p:extLst>
              <p:ext uri="{D42A27DB-BD31-4B8C-83A1-F6EECF244321}">
                <p14:modId xmlns:p14="http://schemas.microsoft.com/office/powerpoint/2010/main" val="1712617612"/>
              </p:ext>
            </p:extLst>
          </p:nvPr>
        </p:nvGraphicFramePr>
        <p:xfrm>
          <a:off x="838200" y="1690688"/>
          <a:ext cx="10515600" cy="380304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672088310"/>
                    </a:ext>
                  </a:extLst>
                </a:gridCol>
                <a:gridCol w="3505200">
                  <a:extLst>
                    <a:ext uri="{9D8B030D-6E8A-4147-A177-3AD203B41FA5}">
                      <a16:colId xmlns:a16="http://schemas.microsoft.com/office/drawing/2014/main" val="3354499391"/>
                    </a:ext>
                  </a:extLst>
                </a:gridCol>
                <a:gridCol w="3505200">
                  <a:extLst>
                    <a:ext uri="{9D8B030D-6E8A-4147-A177-3AD203B41FA5}">
                      <a16:colId xmlns:a16="http://schemas.microsoft.com/office/drawing/2014/main" val="1743289353"/>
                    </a:ext>
                  </a:extLst>
                </a:gridCol>
              </a:tblGrid>
              <a:tr h="292975">
                <a:tc>
                  <a:txBody>
                    <a:bodyPr/>
                    <a:lstStyle/>
                    <a:p>
                      <a:pPr algn="ctr"/>
                      <a:r>
                        <a:rPr lang="cs-CZ" dirty="0" err="1"/>
                        <a:t>Method</a:t>
                      </a:r>
                      <a:endParaRPr lang="en-US" dirty="0"/>
                    </a:p>
                  </a:txBody>
                  <a:tcPr/>
                </a:tc>
                <a:tc>
                  <a:txBody>
                    <a:bodyPr/>
                    <a:lstStyle/>
                    <a:p>
                      <a:pPr algn="ctr"/>
                      <a:r>
                        <a:rPr lang="cs-CZ" dirty="0"/>
                        <a:t>Use </a:t>
                      </a:r>
                      <a:r>
                        <a:rPr lang="cs-CZ" dirty="0" err="1"/>
                        <a:t>when</a:t>
                      </a:r>
                      <a:r>
                        <a:rPr lang="cs-CZ" dirty="0"/>
                        <a:t>?</a:t>
                      </a:r>
                      <a:endParaRPr lang="en-US" dirty="0"/>
                    </a:p>
                  </a:txBody>
                  <a:tcPr/>
                </a:tc>
                <a:tc>
                  <a:txBody>
                    <a:bodyPr/>
                    <a:lstStyle/>
                    <a:p>
                      <a:pPr algn="ctr"/>
                      <a:r>
                        <a:rPr lang="cs-CZ" dirty="0" err="1"/>
                        <a:t>Define</a:t>
                      </a:r>
                      <a:r>
                        <a:rPr lang="cs-CZ" dirty="0"/>
                        <a:t> </a:t>
                      </a:r>
                      <a:r>
                        <a:rPr lang="cs-CZ" dirty="0" err="1"/>
                        <a:t>where</a:t>
                      </a:r>
                      <a:r>
                        <a:rPr lang="cs-CZ" dirty="0"/>
                        <a:t>?</a:t>
                      </a:r>
                      <a:endParaRPr lang="en-US" dirty="0"/>
                    </a:p>
                  </a:txBody>
                  <a:tcPr/>
                </a:tc>
                <a:extLst>
                  <a:ext uri="{0D108BD9-81ED-4DB2-BD59-A6C34878D82A}">
                    <a16:rowId xmlns:a16="http://schemas.microsoft.com/office/drawing/2014/main" val="1003745376"/>
                  </a:ext>
                </a:extLst>
              </a:tr>
              <a:tr h="1517047">
                <a:tc>
                  <a:txBody>
                    <a:bodyPr/>
                    <a:lstStyle/>
                    <a:p>
                      <a:r>
                        <a:rPr lang="en-US" sz="1200" b="0" i="0" kern="1200" dirty="0">
                          <a:solidFill>
                            <a:schemeClr val="dk1"/>
                          </a:solidFill>
                          <a:effectLst/>
                          <a:latin typeface="Raleway" panose="020B0003030101060003" pitchFamily="34" charset="0"/>
                          <a:ea typeface="+mn-ea"/>
                          <a:cs typeface="+mn-cs"/>
                        </a:rPr>
                        <a:t>Prompted and/or Parameterized Data Connections</a:t>
                      </a:r>
                      <a:endParaRPr lang="en-US" sz="1200" dirty="0">
                        <a:latin typeface="Raleway" panose="020B0003030101060003" pitchFamily="34" charset="0"/>
                      </a:endParaRPr>
                    </a:p>
                  </a:txBody>
                  <a:tcPr/>
                </a:tc>
                <a:tc>
                  <a:txBody>
                    <a:bodyPr/>
                    <a:lstStyle/>
                    <a:p>
                      <a:r>
                        <a:rPr lang="en-US" sz="1200" b="0" i="0" kern="1200" dirty="0">
                          <a:solidFill>
                            <a:schemeClr val="dk1"/>
                          </a:solidFill>
                          <a:effectLst/>
                          <a:latin typeface="Raleway" panose="020B0003030101060003" pitchFamily="34" charset="0"/>
                          <a:ea typeface="+mn-ea"/>
                          <a:cs typeface="+mn-cs"/>
                        </a:rPr>
                        <a:t>When the source data amount is huge, but the end users of the data connection are allowed to determine what data to analyze themselves.</a:t>
                      </a:r>
                    </a:p>
                    <a:p>
                      <a:r>
                        <a:rPr lang="en-US" sz="1200" b="0" i="0" kern="1200" dirty="0">
                          <a:solidFill>
                            <a:schemeClr val="dk1"/>
                          </a:solidFill>
                          <a:effectLst/>
                          <a:latin typeface="Raleway" panose="020B0003030101060003" pitchFamily="34" charset="0"/>
                          <a:ea typeface="+mn-ea"/>
                          <a:cs typeface="+mn-cs"/>
                        </a:rPr>
                        <a:t>Parameters defined in the data source can be configured as end user prompts.</a:t>
                      </a:r>
                    </a:p>
                    <a:p>
                      <a:r>
                        <a:rPr lang="en-US" sz="1200" b="0" i="0" kern="1200" dirty="0">
                          <a:solidFill>
                            <a:schemeClr val="dk1"/>
                          </a:solidFill>
                          <a:effectLst/>
                          <a:latin typeface="Raleway" panose="020B0003030101060003" pitchFamily="34" charset="0"/>
                          <a:ea typeface="+mn-ea"/>
                          <a:cs typeface="+mn-cs"/>
                        </a:rPr>
                        <a:t>When you want to keep the data in the external data source (but data connections can also be used to import data).</a:t>
                      </a:r>
                    </a:p>
                    <a:p>
                      <a:endParaRPr lang="en-US" sz="1200" dirty="0">
                        <a:latin typeface="Raleway" panose="020B0003030101060003" pitchFamily="34" charset="0"/>
                      </a:endParaRPr>
                    </a:p>
                  </a:txBody>
                  <a:tcPr/>
                </a:tc>
                <a:tc>
                  <a:txBody>
                    <a:bodyPr/>
                    <a:lstStyle/>
                    <a:p>
                      <a:r>
                        <a:rPr lang="en-US" sz="1200" b="0" i="0" kern="1200" dirty="0">
                          <a:solidFill>
                            <a:schemeClr val="dk1"/>
                          </a:solidFill>
                          <a:effectLst/>
                          <a:latin typeface="Raleway" panose="020B0003030101060003" pitchFamily="34" charset="0"/>
                          <a:ea typeface="+mn-ea"/>
                          <a:cs typeface="+mn-cs"/>
                        </a:rPr>
                        <a:t>Prompts are defined in the </a:t>
                      </a:r>
                      <a:r>
                        <a:rPr lang="en-US" sz="1200" b="0" i="0" u="none" strike="noStrike" kern="1200" dirty="0">
                          <a:solidFill>
                            <a:schemeClr val="dk1"/>
                          </a:solidFill>
                          <a:effectLst/>
                          <a:latin typeface="Raleway" panose="020B0003030101060003" pitchFamily="34" charset="0"/>
                          <a:ea typeface="+mn-ea"/>
                          <a:cs typeface="+mn-cs"/>
                          <a:hlinkClick r:id="rId2"/>
                        </a:rPr>
                        <a:t>Views in Connection dialog</a:t>
                      </a:r>
                      <a:r>
                        <a:rPr lang="en-US" sz="1200" b="0" i="0" kern="1200" dirty="0">
                          <a:solidFill>
                            <a:schemeClr val="dk1"/>
                          </a:solidFill>
                          <a:effectLst/>
                          <a:latin typeface="Raleway" panose="020B0003030101060003" pitchFamily="34" charset="0"/>
                          <a:ea typeface="+mn-ea"/>
                          <a:cs typeface="+mn-cs"/>
                        </a:rPr>
                        <a:t> or, for SAP BW </a:t>
                      </a:r>
                      <a:r>
                        <a:rPr lang="en-US" sz="1200" b="0" i="0" kern="1200" dirty="0" err="1">
                          <a:solidFill>
                            <a:schemeClr val="dk1"/>
                          </a:solidFill>
                          <a:effectLst/>
                          <a:latin typeface="Raleway" panose="020B0003030101060003" pitchFamily="34" charset="0"/>
                          <a:ea typeface="+mn-ea"/>
                          <a:cs typeface="+mn-cs"/>
                        </a:rPr>
                        <a:t>BEx</a:t>
                      </a:r>
                      <a:r>
                        <a:rPr lang="en-US" sz="1200" b="0" i="0" kern="1200" dirty="0">
                          <a:solidFill>
                            <a:schemeClr val="dk1"/>
                          </a:solidFill>
                          <a:effectLst/>
                          <a:latin typeface="Raleway" panose="020B0003030101060003" pitchFamily="34" charset="0"/>
                          <a:ea typeface="+mn-ea"/>
                          <a:cs typeface="+mn-cs"/>
                        </a:rPr>
                        <a:t> query connections, in the </a:t>
                      </a:r>
                      <a:r>
                        <a:rPr lang="en-US" sz="1200" b="0" i="0" u="none" strike="noStrike" kern="1200" dirty="0">
                          <a:solidFill>
                            <a:schemeClr val="dk1"/>
                          </a:solidFill>
                          <a:effectLst/>
                          <a:latin typeface="Raleway" panose="020B0003030101060003" pitchFamily="34" charset="0"/>
                          <a:ea typeface="+mn-ea"/>
                          <a:cs typeface="+mn-cs"/>
                          <a:hlinkClick r:id="rId3"/>
                        </a:rPr>
                        <a:t>Data Selection in Connection dialog</a:t>
                      </a:r>
                      <a:r>
                        <a:rPr lang="en-US" sz="1200" b="0" i="0" kern="1200" dirty="0">
                          <a:solidFill>
                            <a:schemeClr val="dk1"/>
                          </a:solidFill>
                          <a:effectLst/>
                          <a:latin typeface="Raleway" panose="020B0003030101060003" pitchFamily="34" charset="0"/>
                          <a:ea typeface="+mn-ea"/>
                          <a:cs typeface="+mn-cs"/>
                        </a:rPr>
                        <a:t>, as a part of configuring the data connection.</a:t>
                      </a:r>
                    </a:p>
                    <a:p>
                      <a:r>
                        <a:rPr lang="en-US" sz="1200" b="0" i="0" kern="1200" dirty="0">
                          <a:solidFill>
                            <a:schemeClr val="dk1"/>
                          </a:solidFill>
                          <a:effectLst/>
                          <a:latin typeface="Raleway" panose="020B0003030101060003" pitchFamily="34" charset="0"/>
                          <a:ea typeface="+mn-ea"/>
                          <a:cs typeface="+mn-cs"/>
                        </a:rPr>
                        <a:t>Click Define Prompting and specify which column or parameter to prompt for. Mandatory parameters are automatically added as prompts.</a:t>
                      </a:r>
                    </a:p>
                    <a:p>
                      <a:endParaRPr lang="en-US" sz="1200" dirty="0">
                        <a:latin typeface="Raleway" panose="020B0003030101060003" pitchFamily="34" charset="0"/>
                      </a:endParaRPr>
                    </a:p>
                  </a:txBody>
                  <a:tcPr/>
                </a:tc>
                <a:extLst>
                  <a:ext uri="{0D108BD9-81ED-4DB2-BD59-A6C34878D82A}">
                    <a16:rowId xmlns:a16="http://schemas.microsoft.com/office/drawing/2014/main" val="494375469"/>
                  </a:ext>
                </a:extLst>
              </a:tr>
              <a:tr h="1517047">
                <a:tc>
                  <a:txBody>
                    <a:bodyPr/>
                    <a:lstStyle/>
                    <a:p>
                      <a:pPr fontAlgn="t"/>
                      <a:r>
                        <a:rPr lang="en-US" sz="1200" b="0" dirty="0">
                          <a:effectLst/>
                          <a:latin typeface="Raleway" panose="020B0003030101060003" pitchFamily="34" charset="0"/>
                        </a:rPr>
                        <a:t>Prompted Information Links</a:t>
                      </a:r>
                    </a:p>
                  </a:txBody>
                  <a:tcPr marL="25400" marR="25400" marT="25400" marB="25400"/>
                </a:tc>
                <a:tc>
                  <a:txBody>
                    <a:bodyPr/>
                    <a:lstStyle/>
                    <a:p>
                      <a:pPr fontAlgn="t"/>
                      <a:r>
                        <a:rPr lang="en-US" sz="1200" b="0" dirty="0">
                          <a:effectLst/>
                          <a:latin typeface="Raleway" panose="020B0003030101060003" pitchFamily="34" charset="0"/>
                        </a:rPr>
                        <a:t>When the source data amount is huge, but the end users of the information link are allowed to determine what data to bring in for analysis themselves. Information links are always analyzed in-memory.</a:t>
                      </a:r>
                    </a:p>
                    <a:p>
                      <a:pPr fontAlgn="t"/>
                      <a:r>
                        <a:rPr lang="en-US" sz="1200" b="0" dirty="0">
                          <a:effectLst/>
                          <a:latin typeface="Raleway" panose="020B0003030101060003" pitchFamily="34" charset="0"/>
                        </a:rPr>
                        <a:t>Can in some cases be replaced by an on-demand data table.</a:t>
                      </a:r>
                    </a:p>
                  </a:txBody>
                  <a:tcPr marL="25400" marR="25400" marT="25400" marB="25400"/>
                </a:tc>
                <a:tc>
                  <a:txBody>
                    <a:bodyPr/>
                    <a:lstStyle/>
                    <a:p>
                      <a:pPr fontAlgn="t"/>
                      <a:r>
                        <a:rPr lang="en-US" sz="1200" b="0" dirty="0">
                          <a:effectLst/>
                          <a:latin typeface="Raleway" panose="020B0003030101060003" pitchFamily="34" charset="0"/>
                        </a:rPr>
                        <a:t>Prompts are defined in Information Designer, </a:t>
                      </a:r>
                      <a:r>
                        <a:rPr lang="en-US" sz="1200" b="0" u="none" strike="noStrike" dirty="0">
                          <a:solidFill>
                            <a:srgbClr val="1388D8"/>
                          </a:solidFill>
                          <a:effectLst/>
                          <a:latin typeface="Raleway" panose="020B0003030101060003" pitchFamily="34" charset="0"/>
                          <a:hlinkClick r:id="rId4"/>
                        </a:rPr>
                        <a:t>Information Link tab</a:t>
                      </a:r>
                      <a:r>
                        <a:rPr lang="en-US" sz="1200" b="0" dirty="0">
                          <a:effectLst/>
                          <a:latin typeface="Raleway" panose="020B0003030101060003" pitchFamily="34" charset="0"/>
                        </a:rPr>
                        <a:t>, Prompts section.</a:t>
                      </a:r>
                    </a:p>
                  </a:txBody>
                  <a:tcPr marL="25400" marR="25400" marT="25400" marB="25400"/>
                </a:tc>
                <a:extLst>
                  <a:ext uri="{0D108BD9-81ED-4DB2-BD59-A6C34878D82A}">
                    <a16:rowId xmlns:a16="http://schemas.microsoft.com/office/drawing/2014/main" val="2158960310"/>
                  </a:ext>
                </a:extLst>
              </a:tr>
            </a:tbl>
          </a:graphicData>
        </a:graphic>
      </p:graphicFrame>
    </p:spTree>
    <p:extLst>
      <p:ext uri="{BB962C8B-B14F-4D97-AF65-F5344CB8AC3E}">
        <p14:creationId xmlns:p14="http://schemas.microsoft.com/office/powerpoint/2010/main" val="904857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33B5-FC2F-4150-987B-4BB0BF706950}"/>
              </a:ext>
            </a:extLst>
          </p:cNvPr>
          <p:cNvSpPr>
            <a:spLocks noGrp="1"/>
          </p:cNvSpPr>
          <p:nvPr>
            <p:ph type="title"/>
          </p:nvPr>
        </p:nvSpPr>
        <p:spPr/>
        <p:txBody>
          <a:bodyPr/>
          <a:lstStyle/>
          <a:p>
            <a:r>
              <a:rPr lang="cs-CZ" dirty="0" err="1"/>
              <a:t>Limiting</a:t>
            </a:r>
            <a:r>
              <a:rPr lang="cs-CZ" dirty="0"/>
              <a:t> </a:t>
            </a:r>
            <a:r>
              <a:rPr lang="cs-CZ" dirty="0" err="1"/>
              <a:t>what</a:t>
            </a:r>
            <a:r>
              <a:rPr lang="cs-CZ" dirty="0"/>
              <a:t> data to </a:t>
            </a:r>
            <a:r>
              <a:rPr lang="cs-CZ" dirty="0" err="1"/>
              <a:t>load</a:t>
            </a:r>
            <a:endParaRPr lang="en-US" dirty="0"/>
          </a:p>
        </p:txBody>
      </p:sp>
      <p:graphicFrame>
        <p:nvGraphicFramePr>
          <p:cNvPr id="4" name="Table 4">
            <a:extLst>
              <a:ext uri="{FF2B5EF4-FFF2-40B4-BE49-F238E27FC236}">
                <a16:creationId xmlns:a16="http://schemas.microsoft.com/office/drawing/2014/main" id="{4FACFAF6-0840-4FFA-A142-A08D031E4DF0}"/>
              </a:ext>
            </a:extLst>
          </p:cNvPr>
          <p:cNvGraphicFramePr>
            <a:graphicFrameLocks noGrp="1"/>
          </p:cNvGraphicFramePr>
          <p:nvPr>
            <p:ph idx="1"/>
            <p:extLst>
              <p:ext uri="{D42A27DB-BD31-4B8C-83A1-F6EECF244321}">
                <p14:modId xmlns:p14="http://schemas.microsoft.com/office/powerpoint/2010/main" val="3828349920"/>
              </p:ext>
            </p:extLst>
          </p:nvPr>
        </p:nvGraphicFramePr>
        <p:xfrm>
          <a:off x="838200" y="1690688"/>
          <a:ext cx="10515600" cy="376240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672088310"/>
                    </a:ext>
                  </a:extLst>
                </a:gridCol>
                <a:gridCol w="3505200">
                  <a:extLst>
                    <a:ext uri="{9D8B030D-6E8A-4147-A177-3AD203B41FA5}">
                      <a16:colId xmlns:a16="http://schemas.microsoft.com/office/drawing/2014/main" val="3354499391"/>
                    </a:ext>
                  </a:extLst>
                </a:gridCol>
                <a:gridCol w="3505200">
                  <a:extLst>
                    <a:ext uri="{9D8B030D-6E8A-4147-A177-3AD203B41FA5}">
                      <a16:colId xmlns:a16="http://schemas.microsoft.com/office/drawing/2014/main" val="1743289353"/>
                    </a:ext>
                  </a:extLst>
                </a:gridCol>
              </a:tblGrid>
              <a:tr h="292975">
                <a:tc>
                  <a:txBody>
                    <a:bodyPr/>
                    <a:lstStyle/>
                    <a:p>
                      <a:pPr algn="ctr"/>
                      <a:r>
                        <a:rPr lang="cs-CZ" dirty="0" err="1"/>
                        <a:t>Method</a:t>
                      </a:r>
                      <a:endParaRPr lang="en-US" dirty="0"/>
                    </a:p>
                  </a:txBody>
                  <a:tcPr/>
                </a:tc>
                <a:tc>
                  <a:txBody>
                    <a:bodyPr/>
                    <a:lstStyle/>
                    <a:p>
                      <a:pPr algn="ctr"/>
                      <a:r>
                        <a:rPr lang="cs-CZ" dirty="0"/>
                        <a:t>Use </a:t>
                      </a:r>
                      <a:r>
                        <a:rPr lang="cs-CZ" dirty="0" err="1"/>
                        <a:t>when</a:t>
                      </a:r>
                      <a:r>
                        <a:rPr lang="cs-CZ" dirty="0"/>
                        <a:t>?</a:t>
                      </a:r>
                      <a:endParaRPr lang="en-US" dirty="0"/>
                    </a:p>
                  </a:txBody>
                  <a:tcPr/>
                </a:tc>
                <a:tc>
                  <a:txBody>
                    <a:bodyPr/>
                    <a:lstStyle/>
                    <a:p>
                      <a:pPr algn="ctr"/>
                      <a:r>
                        <a:rPr lang="cs-CZ" dirty="0" err="1"/>
                        <a:t>Define</a:t>
                      </a:r>
                      <a:r>
                        <a:rPr lang="cs-CZ" dirty="0"/>
                        <a:t> </a:t>
                      </a:r>
                      <a:r>
                        <a:rPr lang="cs-CZ" dirty="0" err="1"/>
                        <a:t>where</a:t>
                      </a:r>
                      <a:r>
                        <a:rPr lang="cs-CZ" dirty="0"/>
                        <a:t>?</a:t>
                      </a:r>
                      <a:endParaRPr lang="en-US" dirty="0"/>
                    </a:p>
                  </a:txBody>
                  <a:tcPr/>
                </a:tc>
                <a:extLst>
                  <a:ext uri="{0D108BD9-81ED-4DB2-BD59-A6C34878D82A}">
                    <a16:rowId xmlns:a16="http://schemas.microsoft.com/office/drawing/2014/main" val="1003745376"/>
                  </a:ext>
                </a:extLst>
              </a:tr>
              <a:tr h="1517047">
                <a:tc>
                  <a:txBody>
                    <a:bodyPr/>
                    <a:lstStyle/>
                    <a:p>
                      <a:pPr fontAlgn="t"/>
                      <a:r>
                        <a:rPr lang="en-US" sz="1200" b="0">
                          <a:effectLst/>
                          <a:latin typeface="Raleway" panose="020B0003030101060003" pitchFamily="34" charset="0"/>
                        </a:rPr>
                        <a:t>Personalized Information Links</a:t>
                      </a:r>
                    </a:p>
                  </a:txBody>
                  <a:tcPr marL="25400" marR="25400" marT="25400" marB="25400"/>
                </a:tc>
                <a:tc>
                  <a:txBody>
                    <a:bodyPr/>
                    <a:lstStyle/>
                    <a:p>
                      <a:pPr fontAlgn="t"/>
                      <a:r>
                        <a:rPr lang="en-US" sz="1200" b="0">
                          <a:effectLst/>
                          <a:latin typeface="Raleway" panose="020B0003030101060003" pitchFamily="34" charset="0"/>
                        </a:rPr>
                        <a:t>When you want the data source to return only information applicable for a certain user name (via a lookup table) or for a specified group or user domain.</a:t>
                      </a:r>
                    </a:p>
                  </a:txBody>
                  <a:tcPr marL="25400" marR="25400" marT="25400" marB="25400"/>
                </a:tc>
                <a:tc>
                  <a:txBody>
                    <a:bodyPr/>
                    <a:lstStyle/>
                    <a:p>
                      <a:pPr fontAlgn="t"/>
                      <a:r>
                        <a:rPr lang="en-US" sz="1200" b="0" dirty="0">
                          <a:effectLst/>
                          <a:latin typeface="Raleway" panose="020B0003030101060003" pitchFamily="34" charset="0"/>
                        </a:rPr>
                        <a:t>Personalized information links are set up on a filter or column element in Information Designer using the %CURRENT_USER%, %CURRENT_GROUPS% or %CURRENT_USER_DOMAIN% syntax. See </a:t>
                      </a:r>
                      <a:r>
                        <a:rPr lang="en-US" sz="1200" b="0" u="none" strike="noStrike" dirty="0">
                          <a:solidFill>
                            <a:srgbClr val="1388D8"/>
                          </a:solidFill>
                          <a:effectLst/>
                          <a:latin typeface="Raleway" panose="020B0003030101060003" pitchFamily="34" charset="0"/>
                          <a:hlinkClick r:id="rId2"/>
                        </a:rPr>
                        <a:t>Personalized Information Links</a:t>
                      </a:r>
                      <a:r>
                        <a:rPr lang="en-US" sz="1200" b="0" dirty="0">
                          <a:effectLst/>
                          <a:latin typeface="Raleway" panose="020B0003030101060003" pitchFamily="34" charset="0"/>
                        </a:rPr>
                        <a:t> for more information.</a:t>
                      </a:r>
                    </a:p>
                  </a:txBody>
                  <a:tcPr marL="25400" marR="25400" marT="25400" marB="25400"/>
                </a:tc>
                <a:extLst>
                  <a:ext uri="{0D108BD9-81ED-4DB2-BD59-A6C34878D82A}">
                    <a16:rowId xmlns:a16="http://schemas.microsoft.com/office/drawing/2014/main" val="494375469"/>
                  </a:ext>
                </a:extLst>
              </a:tr>
              <a:tr h="1517047">
                <a:tc>
                  <a:txBody>
                    <a:bodyPr/>
                    <a:lstStyle/>
                    <a:p>
                      <a:pPr fontAlgn="t"/>
                      <a:r>
                        <a:rPr lang="en-US" sz="1200" b="0">
                          <a:effectLst/>
                          <a:latin typeface="Raleway" panose="020B0003030101060003" pitchFamily="34" charset="0"/>
                        </a:rPr>
                        <a:t>Parameterized Information Links</a:t>
                      </a:r>
                    </a:p>
                  </a:txBody>
                  <a:tcPr marL="25400" marR="25400" marT="25400" marB="25400"/>
                </a:tc>
                <a:tc>
                  <a:txBody>
                    <a:bodyPr/>
                    <a:lstStyle/>
                    <a:p>
                      <a:pPr fontAlgn="t"/>
                      <a:r>
                        <a:rPr lang="en-US" sz="1200" b="0">
                          <a:effectLst/>
                          <a:latin typeface="Raleway" panose="020B0003030101060003" pitchFamily="34" charset="0"/>
                        </a:rPr>
                        <a:t>When you want the data source to return only information applicable for a certain user or group in a more flexible way than with personalized information links.</a:t>
                      </a:r>
                    </a:p>
                  </a:txBody>
                  <a:tcPr marL="25400" marR="25400" marT="25400" marB="25400"/>
                </a:tc>
                <a:tc>
                  <a:txBody>
                    <a:bodyPr/>
                    <a:lstStyle/>
                    <a:p>
                      <a:pPr fontAlgn="t"/>
                      <a:r>
                        <a:rPr lang="en-US" sz="1200" b="0" dirty="0">
                          <a:effectLst/>
                          <a:latin typeface="Raleway" panose="020B0003030101060003" pitchFamily="34" charset="0"/>
                        </a:rPr>
                        <a:t>Parameters are created in Information Designer (for example, as a part of an expression set on a column or filter) but their properties and definitions are defined using the API.</a:t>
                      </a:r>
                    </a:p>
                    <a:p>
                      <a:pPr fontAlgn="t"/>
                      <a:r>
                        <a:rPr lang="en-US" sz="1200" b="0" dirty="0">
                          <a:effectLst/>
                          <a:latin typeface="Raleway" panose="020B0003030101060003" pitchFamily="34" charset="0"/>
                        </a:rPr>
                        <a:t>By using a parameterized information link and a configuration block, it is possible to create an analysis with different input parameters (e.g., to be used by an On-Demand data table) for different groups of users. See </a:t>
                      </a:r>
                      <a:r>
                        <a:rPr lang="en-US" sz="1200" b="0" u="none" strike="noStrike" dirty="0">
                          <a:solidFill>
                            <a:srgbClr val="1388D8"/>
                          </a:solidFill>
                          <a:effectLst/>
                          <a:latin typeface="Raleway" panose="020B0003030101060003" pitchFamily="34" charset="0"/>
                          <a:hlinkClick r:id="rId3"/>
                        </a:rPr>
                        <a:t>Parameterized Information Links</a:t>
                      </a:r>
                      <a:r>
                        <a:rPr lang="en-US" sz="1200" b="0" dirty="0">
                          <a:effectLst/>
                          <a:latin typeface="Raleway" panose="020B0003030101060003" pitchFamily="34" charset="0"/>
                        </a:rPr>
                        <a:t> for more information.</a:t>
                      </a:r>
                    </a:p>
                  </a:txBody>
                  <a:tcPr marL="25400" marR="25400" marT="25400" marB="25400"/>
                </a:tc>
                <a:extLst>
                  <a:ext uri="{0D108BD9-81ED-4DB2-BD59-A6C34878D82A}">
                    <a16:rowId xmlns:a16="http://schemas.microsoft.com/office/drawing/2014/main" val="2158960310"/>
                  </a:ext>
                </a:extLst>
              </a:tr>
            </a:tbl>
          </a:graphicData>
        </a:graphic>
      </p:graphicFrame>
    </p:spTree>
    <p:extLst>
      <p:ext uri="{BB962C8B-B14F-4D97-AF65-F5344CB8AC3E}">
        <p14:creationId xmlns:p14="http://schemas.microsoft.com/office/powerpoint/2010/main" val="2071830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278D-3C4E-4395-ABEA-29BA67517AF5}"/>
              </a:ext>
            </a:extLst>
          </p:cNvPr>
          <p:cNvSpPr>
            <a:spLocks noGrp="1"/>
          </p:cNvSpPr>
          <p:nvPr>
            <p:ph type="title"/>
          </p:nvPr>
        </p:nvSpPr>
        <p:spPr/>
        <p:txBody>
          <a:bodyPr/>
          <a:lstStyle/>
          <a:p>
            <a:r>
              <a:rPr lang="cs-CZ" dirty="0"/>
              <a:t>Caching in </a:t>
            </a:r>
            <a:r>
              <a:rPr lang="cs-CZ" dirty="0" err="1"/>
              <a:t>Spotfire</a:t>
            </a:r>
            <a:endParaRPr lang="en-US" dirty="0"/>
          </a:p>
        </p:txBody>
      </p:sp>
      <p:sp>
        <p:nvSpPr>
          <p:cNvPr id="4" name="Text Placeholder 3">
            <a:extLst>
              <a:ext uri="{FF2B5EF4-FFF2-40B4-BE49-F238E27FC236}">
                <a16:creationId xmlns:a16="http://schemas.microsoft.com/office/drawing/2014/main" id="{944BC6A5-8024-4CC4-9905-D6374FE9C1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6015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22BC9F-2B97-442D-854E-3A2BEE93C180}"/>
              </a:ext>
            </a:extLst>
          </p:cNvPr>
          <p:cNvSpPr>
            <a:spLocks noGrp="1"/>
          </p:cNvSpPr>
          <p:nvPr>
            <p:ph type="title"/>
          </p:nvPr>
        </p:nvSpPr>
        <p:spPr/>
        <p:txBody>
          <a:bodyPr/>
          <a:lstStyle/>
          <a:p>
            <a:r>
              <a:rPr lang="cs-CZ" dirty="0" err="1"/>
              <a:t>Why</a:t>
            </a:r>
            <a:r>
              <a:rPr lang="cs-CZ" dirty="0"/>
              <a:t> </a:t>
            </a:r>
            <a:r>
              <a:rPr lang="cs-CZ" dirty="0" err="1"/>
              <a:t>caching</a:t>
            </a:r>
            <a:r>
              <a:rPr lang="cs-CZ" dirty="0"/>
              <a:t>?</a:t>
            </a:r>
            <a:endParaRPr lang="en-US" dirty="0"/>
          </a:p>
        </p:txBody>
      </p:sp>
      <p:sp>
        <p:nvSpPr>
          <p:cNvPr id="5" name="Content Placeholder 4">
            <a:extLst>
              <a:ext uri="{FF2B5EF4-FFF2-40B4-BE49-F238E27FC236}">
                <a16:creationId xmlns:a16="http://schemas.microsoft.com/office/drawing/2014/main" id="{012172FD-D4BB-4709-9205-AFAB644BA7F5}"/>
              </a:ext>
            </a:extLst>
          </p:cNvPr>
          <p:cNvSpPr>
            <a:spLocks noGrp="1"/>
          </p:cNvSpPr>
          <p:nvPr>
            <p:ph idx="1"/>
          </p:nvPr>
        </p:nvSpPr>
        <p:spPr/>
        <p:txBody>
          <a:bodyPr/>
          <a:lstStyle/>
          <a:p>
            <a:r>
              <a:rPr lang="cs-CZ" dirty="0"/>
              <a:t>Caching </a:t>
            </a:r>
            <a:r>
              <a:rPr lang="cs-CZ" dirty="0" err="1"/>
              <a:t>is</a:t>
            </a:r>
            <a:r>
              <a:rPr lang="cs-CZ" dirty="0"/>
              <a:t> </a:t>
            </a:r>
            <a:r>
              <a:rPr lang="cs-CZ" dirty="0" err="1"/>
              <a:t>storing</a:t>
            </a:r>
            <a:r>
              <a:rPr lang="cs-CZ" dirty="0"/>
              <a:t> data in RAM </a:t>
            </a:r>
            <a:r>
              <a:rPr lang="cs-CZ" dirty="0" err="1"/>
              <a:t>or</a:t>
            </a:r>
            <a:r>
              <a:rPr lang="cs-CZ" dirty="0"/>
              <a:t> hard disk </a:t>
            </a:r>
            <a:r>
              <a:rPr lang="cs-CZ" dirty="0" err="1"/>
              <a:t>for</a:t>
            </a:r>
            <a:r>
              <a:rPr lang="cs-CZ" dirty="0"/>
              <a:t> performance.</a:t>
            </a:r>
          </a:p>
          <a:p>
            <a:endParaRPr lang="cs-CZ" dirty="0"/>
          </a:p>
          <a:p>
            <a:r>
              <a:rPr lang="cs-CZ" dirty="0"/>
              <a:t>It </a:t>
            </a:r>
            <a:r>
              <a:rPr lang="cs-CZ" dirty="0" err="1"/>
              <a:t>helps</a:t>
            </a:r>
            <a:r>
              <a:rPr lang="cs-CZ" dirty="0"/>
              <a:t> to</a:t>
            </a:r>
          </a:p>
          <a:p>
            <a:pPr lvl="1"/>
            <a:r>
              <a:rPr lang="cs-CZ" dirty="0" err="1"/>
              <a:t>Avoid</a:t>
            </a:r>
            <a:r>
              <a:rPr lang="cs-CZ" dirty="0"/>
              <a:t> </a:t>
            </a:r>
            <a:r>
              <a:rPr lang="cs-CZ" dirty="0" err="1"/>
              <a:t>hitting</a:t>
            </a:r>
            <a:r>
              <a:rPr lang="cs-CZ" dirty="0"/>
              <a:t> database </a:t>
            </a:r>
            <a:r>
              <a:rPr lang="cs-CZ" dirty="0" err="1"/>
              <a:t>every</a:t>
            </a:r>
            <a:r>
              <a:rPr lang="cs-CZ" dirty="0"/>
              <a:t> </a:t>
            </a:r>
            <a:r>
              <a:rPr lang="cs-CZ" dirty="0" err="1"/>
              <a:t>time</a:t>
            </a:r>
            <a:r>
              <a:rPr lang="cs-CZ" dirty="0"/>
              <a:t> </a:t>
            </a:r>
            <a:r>
              <a:rPr lang="cs-CZ" dirty="0" err="1"/>
              <a:t>anyone</a:t>
            </a:r>
            <a:r>
              <a:rPr lang="cs-CZ" dirty="0"/>
              <a:t> </a:t>
            </a:r>
            <a:r>
              <a:rPr lang="cs-CZ" dirty="0" err="1"/>
              <a:t>opens</a:t>
            </a:r>
            <a:r>
              <a:rPr lang="cs-CZ" dirty="0"/>
              <a:t> </a:t>
            </a:r>
            <a:r>
              <a:rPr lang="cs-CZ" dirty="0" err="1"/>
              <a:t>the</a:t>
            </a:r>
            <a:r>
              <a:rPr lang="cs-CZ" dirty="0"/>
              <a:t> </a:t>
            </a:r>
            <a:r>
              <a:rPr lang="cs-CZ" dirty="0" err="1"/>
              <a:t>analysis</a:t>
            </a:r>
            <a:r>
              <a:rPr lang="cs-CZ" dirty="0"/>
              <a:t>.</a:t>
            </a:r>
          </a:p>
          <a:p>
            <a:pPr lvl="1"/>
            <a:r>
              <a:rPr lang="cs-CZ" dirty="0" err="1"/>
              <a:t>Eliminate</a:t>
            </a:r>
            <a:r>
              <a:rPr lang="cs-CZ" dirty="0"/>
              <a:t> </a:t>
            </a:r>
            <a:r>
              <a:rPr lang="cs-CZ" dirty="0" err="1"/>
              <a:t>wait</a:t>
            </a:r>
            <a:r>
              <a:rPr lang="cs-CZ" dirty="0"/>
              <a:t> </a:t>
            </a:r>
            <a:r>
              <a:rPr lang="cs-CZ" dirty="0" err="1"/>
              <a:t>time</a:t>
            </a:r>
            <a:r>
              <a:rPr lang="cs-CZ" dirty="0"/>
              <a:t>.</a:t>
            </a:r>
          </a:p>
          <a:p>
            <a:pPr lvl="1"/>
            <a:endParaRPr lang="cs-CZ" dirty="0"/>
          </a:p>
          <a:p>
            <a:r>
              <a:rPr lang="cs-CZ" dirty="0" err="1"/>
              <a:t>Common</a:t>
            </a:r>
            <a:r>
              <a:rPr lang="cs-CZ" dirty="0"/>
              <a:t> use case:</a:t>
            </a:r>
          </a:p>
          <a:p>
            <a:pPr lvl="1"/>
            <a:r>
              <a:rPr lang="cs-CZ" dirty="0" err="1"/>
              <a:t>When</a:t>
            </a:r>
            <a:r>
              <a:rPr lang="cs-CZ" dirty="0"/>
              <a:t> many </a:t>
            </a:r>
            <a:r>
              <a:rPr lang="cs-CZ" dirty="0" err="1"/>
              <a:t>dashboards</a:t>
            </a:r>
            <a:r>
              <a:rPr lang="cs-CZ" dirty="0"/>
              <a:t> </a:t>
            </a:r>
            <a:r>
              <a:rPr lang="cs-CZ" dirty="0" err="1"/>
              <a:t>require</a:t>
            </a:r>
            <a:r>
              <a:rPr lang="cs-CZ" dirty="0"/>
              <a:t> data </a:t>
            </a:r>
            <a:r>
              <a:rPr lang="cs-CZ" dirty="0" err="1"/>
              <a:t>from</a:t>
            </a:r>
            <a:r>
              <a:rPr lang="cs-CZ" dirty="0"/>
              <a:t> </a:t>
            </a:r>
            <a:r>
              <a:rPr lang="cs-CZ" dirty="0" err="1"/>
              <a:t>the</a:t>
            </a:r>
            <a:r>
              <a:rPr lang="cs-CZ" dirty="0"/>
              <a:t> </a:t>
            </a:r>
            <a:r>
              <a:rPr lang="cs-CZ" dirty="0" err="1"/>
              <a:t>same</a:t>
            </a:r>
            <a:r>
              <a:rPr lang="cs-CZ" dirty="0"/>
              <a:t> </a:t>
            </a:r>
            <a:r>
              <a:rPr lang="cs-CZ" dirty="0" err="1"/>
              <a:t>Information</a:t>
            </a:r>
            <a:r>
              <a:rPr lang="cs-CZ" dirty="0"/>
              <a:t> Link.</a:t>
            </a:r>
          </a:p>
          <a:p>
            <a:pPr marL="457200" lvl="1" indent="0">
              <a:buNone/>
            </a:pPr>
            <a:endParaRPr lang="en-US" dirty="0"/>
          </a:p>
        </p:txBody>
      </p:sp>
    </p:spTree>
    <p:extLst>
      <p:ext uri="{BB962C8B-B14F-4D97-AF65-F5344CB8AC3E}">
        <p14:creationId xmlns:p14="http://schemas.microsoft.com/office/powerpoint/2010/main" val="1552141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F40E-FC45-4B3B-9964-A2B5A20EDB07}"/>
              </a:ext>
            </a:extLst>
          </p:cNvPr>
          <p:cNvSpPr>
            <a:spLocks noGrp="1"/>
          </p:cNvSpPr>
          <p:nvPr>
            <p:ph type="title"/>
          </p:nvPr>
        </p:nvSpPr>
        <p:spPr/>
        <p:txBody>
          <a:bodyPr/>
          <a:lstStyle/>
          <a:p>
            <a:r>
              <a:rPr lang="cs-CZ" dirty="0" err="1"/>
              <a:t>How</a:t>
            </a:r>
            <a:r>
              <a:rPr lang="cs-CZ" dirty="0"/>
              <a:t> </a:t>
            </a:r>
            <a:r>
              <a:rPr lang="cs-CZ" dirty="0" err="1"/>
              <a:t>it</a:t>
            </a:r>
            <a:r>
              <a:rPr lang="cs-CZ" dirty="0"/>
              <a:t> </a:t>
            </a:r>
            <a:r>
              <a:rPr lang="cs-CZ" dirty="0" err="1"/>
              <a:t>works</a:t>
            </a:r>
            <a:r>
              <a:rPr lang="cs-CZ" dirty="0"/>
              <a:t>?</a:t>
            </a:r>
            <a:endParaRPr lang="en-US" dirty="0"/>
          </a:p>
        </p:txBody>
      </p:sp>
      <p:sp>
        <p:nvSpPr>
          <p:cNvPr id="3" name="Content Placeholder 2">
            <a:extLst>
              <a:ext uri="{FF2B5EF4-FFF2-40B4-BE49-F238E27FC236}">
                <a16:creationId xmlns:a16="http://schemas.microsoft.com/office/drawing/2014/main" id="{F69AFBBA-C246-41C3-9102-40D8E311EDBA}"/>
              </a:ext>
            </a:extLst>
          </p:cNvPr>
          <p:cNvSpPr>
            <a:spLocks noGrp="1"/>
          </p:cNvSpPr>
          <p:nvPr>
            <p:ph idx="1"/>
          </p:nvPr>
        </p:nvSpPr>
        <p:spPr/>
        <p:txBody>
          <a:bodyPr/>
          <a:lstStyle/>
          <a:p>
            <a:r>
              <a:rPr lang="cs-CZ" dirty="0" err="1"/>
              <a:t>Individual</a:t>
            </a:r>
            <a:r>
              <a:rPr lang="cs-CZ" dirty="0"/>
              <a:t> </a:t>
            </a:r>
            <a:r>
              <a:rPr lang="cs-CZ" dirty="0" err="1"/>
              <a:t>Information</a:t>
            </a:r>
            <a:r>
              <a:rPr lang="cs-CZ" dirty="0"/>
              <a:t> </a:t>
            </a:r>
            <a:r>
              <a:rPr lang="cs-CZ" dirty="0" err="1"/>
              <a:t>Links</a:t>
            </a:r>
            <a:r>
              <a:rPr lang="cs-CZ" dirty="0"/>
              <a:t> are </a:t>
            </a:r>
            <a:r>
              <a:rPr lang="cs-CZ" dirty="0" err="1"/>
              <a:t>cached</a:t>
            </a:r>
            <a:r>
              <a:rPr lang="cs-CZ" dirty="0"/>
              <a:t> </a:t>
            </a:r>
            <a:r>
              <a:rPr lang="cs-CZ" dirty="0" err="1"/>
              <a:t>at</a:t>
            </a:r>
            <a:r>
              <a:rPr lang="cs-CZ" dirty="0"/>
              <a:t> </a:t>
            </a:r>
            <a:r>
              <a:rPr lang="cs-CZ" dirty="0" err="1"/>
              <a:t>the</a:t>
            </a:r>
            <a:r>
              <a:rPr lang="cs-CZ" dirty="0"/>
              <a:t> </a:t>
            </a:r>
            <a:r>
              <a:rPr lang="cs-CZ" dirty="0" err="1"/>
              <a:t>Spotfire</a:t>
            </a:r>
            <a:r>
              <a:rPr lang="cs-CZ" dirty="0"/>
              <a:t> Server level.</a:t>
            </a:r>
          </a:p>
          <a:p>
            <a:r>
              <a:rPr lang="cs-CZ" dirty="0" err="1"/>
              <a:t>The</a:t>
            </a:r>
            <a:r>
              <a:rPr lang="cs-CZ" dirty="0"/>
              <a:t> </a:t>
            </a:r>
            <a:r>
              <a:rPr lang="cs-CZ" dirty="0" err="1"/>
              <a:t>cache</a:t>
            </a:r>
            <a:r>
              <a:rPr lang="cs-CZ" dirty="0"/>
              <a:t> </a:t>
            </a:r>
            <a:r>
              <a:rPr lang="cs-CZ" dirty="0" err="1"/>
              <a:t>is</a:t>
            </a:r>
            <a:r>
              <a:rPr lang="cs-CZ" dirty="0"/>
              <a:t> a </a:t>
            </a:r>
            <a:r>
              <a:rPr lang="cs-CZ" dirty="0" err="1"/>
              <a:t>Spotfire-specific</a:t>
            </a:r>
            <a:r>
              <a:rPr lang="cs-CZ" dirty="0"/>
              <a:t> Binary </a:t>
            </a:r>
            <a:r>
              <a:rPr lang="cs-CZ" dirty="0" err="1"/>
              <a:t>file</a:t>
            </a:r>
            <a:r>
              <a:rPr lang="cs-CZ" dirty="0"/>
              <a:t> </a:t>
            </a:r>
            <a:r>
              <a:rPr lang="cs-CZ" dirty="0" err="1"/>
              <a:t>stored</a:t>
            </a:r>
            <a:r>
              <a:rPr lang="cs-CZ" dirty="0"/>
              <a:t> on </a:t>
            </a:r>
            <a:r>
              <a:rPr lang="cs-CZ" dirty="0" err="1"/>
              <a:t>the</a:t>
            </a:r>
            <a:r>
              <a:rPr lang="cs-CZ" dirty="0"/>
              <a:t> hard drive </a:t>
            </a:r>
            <a:r>
              <a:rPr lang="cs-CZ" dirty="0" err="1"/>
              <a:t>of</a:t>
            </a:r>
            <a:r>
              <a:rPr lang="cs-CZ" dirty="0"/>
              <a:t> </a:t>
            </a:r>
            <a:r>
              <a:rPr lang="cs-CZ" dirty="0" err="1"/>
              <a:t>Spotfire</a:t>
            </a:r>
            <a:r>
              <a:rPr lang="cs-CZ" dirty="0"/>
              <a:t> Server.</a:t>
            </a:r>
          </a:p>
          <a:p>
            <a:r>
              <a:rPr lang="cs-CZ" dirty="0" err="1"/>
              <a:t>The</a:t>
            </a:r>
            <a:r>
              <a:rPr lang="cs-CZ" dirty="0"/>
              <a:t> </a:t>
            </a:r>
            <a:r>
              <a:rPr lang="cs-CZ" dirty="0" err="1"/>
              <a:t>cache</a:t>
            </a:r>
            <a:r>
              <a:rPr lang="cs-CZ" dirty="0"/>
              <a:t> </a:t>
            </a:r>
            <a:r>
              <a:rPr lang="cs-CZ" dirty="0" err="1"/>
              <a:t>is</a:t>
            </a:r>
            <a:r>
              <a:rPr lang="cs-CZ" dirty="0"/>
              <a:t> </a:t>
            </a:r>
            <a:r>
              <a:rPr lang="cs-CZ" dirty="0" err="1"/>
              <a:t>self-cleaning</a:t>
            </a:r>
            <a:r>
              <a:rPr lang="cs-CZ" dirty="0"/>
              <a:t> </a:t>
            </a:r>
            <a:r>
              <a:rPr lang="cs-CZ" dirty="0" err="1"/>
              <a:t>depending</a:t>
            </a:r>
            <a:r>
              <a:rPr lang="cs-CZ" dirty="0"/>
              <a:t> on </a:t>
            </a:r>
            <a:r>
              <a:rPr lang="cs-CZ" dirty="0" err="1"/>
              <a:t>timeouts</a:t>
            </a:r>
            <a:r>
              <a:rPr lang="cs-CZ" dirty="0"/>
              <a:t> and </a:t>
            </a:r>
            <a:r>
              <a:rPr lang="cs-CZ" dirty="0" err="1"/>
              <a:t>validation</a:t>
            </a:r>
            <a:r>
              <a:rPr lang="cs-CZ" dirty="0"/>
              <a:t> </a:t>
            </a:r>
            <a:r>
              <a:rPr lang="cs-CZ" dirty="0" err="1"/>
              <a:t>query</a:t>
            </a:r>
            <a:r>
              <a:rPr lang="cs-CZ" dirty="0"/>
              <a:t>. A server restart </a:t>
            </a:r>
            <a:r>
              <a:rPr lang="cs-CZ" dirty="0" err="1"/>
              <a:t>will</a:t>
            </a:r>
            <a:r>
              <a:rPr lang="cs-CZ" dirty="0"/>
              <a:t> </a:t>
            </a:r>
            <a:r>
              <a:rPr lang="cs-CZ" dirty="0" err="1"/>
              <a:t>also</a:t>
            </a:r>
            <a:r>
              <a:rPr lang="cs-CZ" dirty="0"/>
              <a:t> </a:t>
            </a:r>
            <a:r>
              <a:rPr lang="cs-CZ" dirty="0" err="1"/>
              <a:t>clear</a:t>
            </a:r>
            <a:r>
              <a:rPr lang="cs-CZ" dirty="0"/>
              <a:t> </a:t>
            </a:r>
            <a:r>
              <a:rPr lang="cs-CZ" dirty="0" err="1"/>
              <a:t>it</a:t>
            </a:r>
            <a:r>
              <a:rPr lang="cs-CZ" dirty="0"/>
              <a:t> up.</a:t>
            </a:r>
          </a:p>
          <a:p>
            <a:endParaRPr lang="en-US" dirty="0"/>
          </a:p>
        </p:txBody>
      </p:sp>
    </p:spTree>
    <p:extLst>
      <p:ext uri="{BB962C8B-B14F-4D97-AF65-F5344CB8AC3E}">
        <p14:creationId xmlns:p14="http://schemas.microsoft.com/office/powerpoint/2010/main" val="1584403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140F-0980-4556-8B35-66B61C0C20E5}"/>
              </a:ext>
            </a:extLst>
          </p:cNvPr>
          <p:cNvSpPr>
            <a:spLocks noGrp="1"/>
          </p:cNvSpPr>
          <p:nvPr>
            <p:ph type="title"/>
          </p:nvPr>
        </p:nvSpPr>
        <p:spPr/>
        <p:txBody>
          <a:bodyPr/>
          <a:lstStyle/>
          <a:p>
            <a:r>
              <a:rPr lang="cs-CZ" dirty="0" err="1"/>
              <a:t>Creating</a:t>
            </a:r>
            <a:r>
              <a:rPr lang="cs-CZ" dirty="0"/>
              <a:t> </a:t>
            </a:r>
            <a:r>
              <a:rPr lang="cs-CZ" dirty="0" err="1"/>
              <a:t>cache</a:t>
            </a:r>
            <a:endParaRPr lang="en-US" dirty="0"/>
          </a:p>
        </p:txBody>
      </p:sp>
      <p:sp>
        <p:nvSpPr>
          <p:cNvPr id="3" name="Content Placeholder 2">
            <a:extLst>
              <a:ext uri="{FF2B5EF4-FFF2-40B4-BE49-F238E27FC236}">
                <a16:creationId xmlns:a16="http://schemas.microsoft.com/office/drawing/2014/main" id="{EFA75EDE-0789-467A-9513-577F3C61F42C}"/>
              </a:ext>
            </a:extLst>
          </p:cNvPr>
          <p:cNvSpPr>
            <a:spLocks noGrp="1"/>
          </p:cNvSpPr>
          <p:nvPr>
            <p:ph idx="1"/>
          </p:nvPr>
        </p:nvSpPr>
        <p:spPr/>
        <p:txBody>
          <a:bodyPr/>
          <a:lstStyle/>
          <a:p>
            <a:pPr marL="514350" indent="-514350">
              <a:buAutoNum type="arabicPeriod"/>
            </a:pPr>
            <a:r>
              <a:rPr lang="cs-CZ" b="1" dirty="0" err="1"/>
              <a:t>First</a:t>
            </a:r>
            <a:r>
              <a:rPr lang="cs-CZ" b="1" dirty="0"/>
              <a:t> user </a:t>
            </a:r>
            <a:r>
              <a:rPr lang="cs-CZ" b="1" dirty="0" err="1"/>
              <a:t>takes</a:t>
            </a:r>
            <a:r>
              <a:rPr lang="cs-CZ" b="1" dirty="0"/>
              <a:t> </a:t>
            </a:r>
            <a:r>
              <a:rPr lang="cs-CZ" b="1" dirty="0" err="1"/>
              <a:t>the</a:t>
            </a:r>
            <a:r>
              <a:rPr lang="cs-CZ" b="1" dirty="0"/>
              <a:t> hit</a:t>
            </a:r>
            <a:r>
              <a:rPr lang="cs-CZ" dirty="0"/>
              <a:t>.</a:t>
            </a:r>
          </a:p>
          <a:p>
            <a:pPr marL="514350" indent="-514350">
              <a:buAutoNum type="arabicPeriod"/>
            </a:pPr>
            <a:r>
              <a:rPr lang="cs-CZ" b="1" dirty="0" err="1"/>
              <a:t>Automation</a:t>
            </a:r>
            <a:r>
              <a:rPr lang="cs-CZ" b="1" dirty="0"/>
              <a:t> </a:t>
            </a:r>
            <a:r>
              <a:rPr lang="cs-CZ" b="1" dirty="0" err="1"/>
              <a:t>Services</a:t>
            </a:r>
            <a:r>
              <a:rPr lang="cs-CZ" b="1" dirty="0"/>
              <a:t> and </a:t>
            </a:r>
            <a:r>
              <a:rPr lang="cs-CZ" b="1" dirty="0" err="1"/>
              <a:t>fixed</a:t>
            </a:r>
            <a:r>
              <a:rPr lang="cs-CZ" b="1" dirty="0"/>
              <a:t> </a:t>
            </a:r>
            <a:r>
              <a:rPr lang="cs-CZ" b="1" dirty="0" err="1"/>
              <a:t>schedules</a:t>
            </a:r>
            <a:r>
              <a:rPr lang="cs-CZ" dirty="0"/>
              <a:t>: </a:t>
            </a:r>
            <a:r>
              <a:rPr lang="cs-CZ" dirty="0" err="1"/>
              <a:t>schedule</a:t>
            </a:r>
            <a:r>
              <a:rPr lang="cs-CZ" dirty="0"/>
              <a:t> a </a:t>
            </a:r>
            <a:r>
              <a:rPr lang="cs-CZ" dirty="0" err="1"/>
              <a:t>job</a:t>
            </a:r>
            <a:r>
              <a:rPr lang="cs-CZ" dirty="0"/>
              <a:t> </a:t>
            </a:r>
            <a:r>
              <a:rPr lang="cs-CZ" dirty="0" err="1"/>
              <a:t>that</a:t>
            </a:r>
            <a:r>
              <a:rPr lang="cs-CZ" dirty="0"/>
              <a:t> </a:t>
            </a:r>
            <a:r>
              <a:rPr lang="cs-CZ" dirty="0" err="1"/>
              <a:t>opens</a:t>
            </a:r>
            <a:r>
              <a:rPr lang="cs-CZ" dirty="0"/>
              <a:t> a </a:t>
            </a:r>
            <a:r>
              <a:rPr lang="cs-CZ" dirty="0" err="1"/>
              <a:t>file</a:t>
            </a:r>
            <a:r>
              <a:rPr lang="cs-CZ" dirty="0"/>
              <a:t> (</a:t>
            </a:r>
            <a:r>
              <a:rPr lang="cs-CZ" dirty="0" err="1"/>
              <a:t>which</a:t>
            </a:r>
            <a:r>
              <a:rPr lang="cs-CZ" dirty="0"/>
              <a:t> </a:t>
            </a:r>
            <a:r>
              <a:rPr lang="cs-CZ" dirty="0" err="1"/>
              <a:t>will</a:t>
            </a:r>
            <a:r>
              <a:rPr lang="cs-CZ" dirty="0"/>
              <a:t> </a:t>
            </a:r>
            <a:r>
              <a:rPr lang="cs-CZ" dirty="0" err="1"/>
              <a:t>trigger</a:t>
            </a:r>
            <a:r>
              <a:rPr lang="cs-CZ" dirty="0"/>
              <a:t> </a:t>
            </a:r>
            <a:r>
              <a:rPr lang="cs-CZ" dirty="0" err="1"/>
              <a:t>the</a:t>
            </a:r>
            <a:r>
              <a:rPr lang="cs-CZ" dirty="0"/>
              <a:t> </a:t>
            </a:r>
            <a:r>
              <a:rPr lang="cs-CZ" dirty="0" err="1"/>
              <a:t>Information</a:t>
            </a:r>
            <a:r>
              <a:rPr lang="cs-CZ" dirty="0"/>
              <a:t> Link).</a:t>
            </a:r>
          </a:p>
          <a:p>
            <a:pPr marL="514350" indent="-514350">
              <a:buAutoNum type="arabicPeriod"/>
            </a:pPr>
            <a:r>
              <a:rPr lang="cs-CZ" b="1" dirty="0" err="1"/>
              <a:t>Automation</a:t>
            </a:r>
            <a:r>
              <a:rPr lang="cs-CZ" b="1" dirty="0"/>
              <a:t> </a:t>
            </a:r>
            <a:r>
              <a:rPr lang="cs-CZ" b="1" dirty="0" err="1"/>
              <a:t>Services</a:t>
            </a:r>
            <a:r>
              <a:rPr lang="cs-CZ" b="1" dirty="0"/>
              <a:t> and </a:t>
            </a:r>
            <a:r>
              <a:rPr lang="cs-CZ" b="1" dirty="0" err="1"/>
              <a:t>triggers</a:t>
            </a:r>
            <a:r>
              <a:rPr lang="cs-CZ" dirty="0"/>
              <a:t>: Run a </a:t>
            </a:r>
            <a:r>
              <a:rPr lang="cs-CZ" dirty="0" err="1"/>
              <a:t>bat</a:t>
            </a:r>
            <a:r>
              <a:rPr lang="cs-CZ" dirty="0"/>
              <a:t> </a:t>
            </a:r>
            <a:r>
              <a:rPr lang="cs-CZ" dirty="0" err="1"/>
              <a:t>file</a:t>
            </a:r>
            <a:r>
              <a:rPr lang="cs-CZ" dirty="0"/>
              <a:t> </a:t>
            </a:r>
            <a:r>
              <a:rPr lang="cs-CZ" dirty="0" err="1"/>
              <a:t>programatically</a:t>
            </a:r>
            <a:r>
              <a:rPr lang="cs-CZ" dirty="0"/>
              <a:t> </a:t>
            </a:r>
            <a:r>
              <a:rPr lang="cs-CZ" dirty="0" err="1"/>
              <a:t>or</a:t>
            </a:r>
            <a:r>
              <a:rPr lang="cs-CZ" dirty="0"/>
              <a:t> call </a:t>
            </a:r>
            <a:r>
              <a:rPr lang="cs-CZ" dirty="0" err="1"/>
              <a:t>Automation</a:t>
            </a:r>
            <a:r>
              <a:rPr lang="cs-CZ" dirty="0"/>
              <a:t> </a:t>
            </a:r>
            <a:r>
              <a:rPr lang="cs-CZ" dirty="0" err="1"/>
              <a:t>Services</a:t>
            </a:r>
            <a:r>
              <a:rPr lang="cs-CZ" dirty="0"/>
              <a:t> </a:t>
            </a:r>
            <a:r>
              <a:rPr lang="cs-CZ" dirty="0" err="1"/>
              <a:t>webservices</a:t>
            </a:r>
            <a:r>
              <a:rPr lang="cs-CZ" dirty="0"/>
              <a:t> to </a:t>
            </a:r>
            <a:r>
              <a:rPr lang="cs-CZ" dirty="0" err="1"/>
              <a:t>wait</a:t>
            </a:r>
            <a:r>
              <a:rPr lang="cs-CZ" dirty="0"/>
              <a:t> </a:t>
            </a:r>
            <a:r>
              <a:rPr lang="cs-CZ" dirty="0" err="1"/>
              <a:t>for</a:t>
            </a:r>
            <a:r>
              <a:rPr lang="cs-CZ" dirty="0"/>
              <a:t> instance </a:t>
            </a:r>
            <a:r>
              <a:rPr lang="cs-CZ" dirty="0" err="1"/>
              <a:t>for</a:t>
            </a:r>
            <a:r>
              <a:rPr lang="cs-CZ" dirty="0"/>
              <a:t> </a:t>
            </a:r>
            <a:r>
              <a:rPr lang="cs-CZ" dirty="0" err="1"/>
              <a:t>an</a:t>
            </a:r>
            <a:r>
              <a:rPr lang="cs-CZ" dirty="0"/>
              <a:t> ETL </a:t>
            </a:r>
            <a:r>
              <a:rPr lang="cs-CZ" dirty="0" err="1"/>
              <a:t>process</a:t>
            </a:r>
            <a:r>
              <a:rPr lang="cs-CZ" dirty="0"/>
              <a:t> to </a:t>
            </a:r>
            <a:r>
              <a:rPr lang="cs-CZ" dirty="0" err="1"/>
              <a:t>finish</a:t>
            </a:r>
            <a:r>
              <a:rPr lang="cs-CZ" dirty="0"/>
              <a:t>.</a:t>
            </a:r>
          </a:p>
          <a:p>
            <a:pPr marL="514350" indent="-514350">
              <a:buAutoNum type="arabicPeriod"/>
            </a:pPr>
            <a:r>
              <a:rPr lang="cs-CZ" b="1" dirty="0" err="1"/>
              <a:t>Scheduled</a:t>
            </a:r>
            <a:r>
              <a:rPr lang="cs-CZ" b="1" dirty="0"/>
              <a:t> </a:t>
            </a:r>
            <a:r>
              <a:rPr lang="cs-CZ" b="1" dirty="0" err="1"/>
              <a:t>Updates</a:t>
            </a:r>
            <a:r>
              <a:rPr lang="cs-CZ" b="1" dirty="0"/>
              <a:t>. </a:t>
            </a:r>
            <a:r>
              <a:rPr lang="cs-CZ" dirty="0"/>
              <a:t>In </a:t>
            </a:r>
            <a:r>
              <a:rPr lang="cs-CZ" dirty="0" err="1"/>
              <a:t>this</a:t>
            </a:r>
            <a:r>
              <a:rPr lang="cs-CZ" dirty="0"/>
              <a:t> case </a:t>
            </a:r>
            <a:r>
              <a:rPr lang="cs-CZ" dirty="0" err="1"/>
              <a:t>cache</a:t>
            </a:r>
            <a:r>
              <a:rPr lang="cs-CZ" dirty="0"/>
              <a:t> </a:t>
            </a:r>
            <a:r>
              <a:rPr lang="cs-CZ" dirty="0" err="1"/>
              <a:t>is</a:t>
            </a:r>
            <a:r>
              <a:rPr lang="cs-CZ" dirty="0"/>
              <a:t> </a:t>
            </a:r>
            <a:r>
              <a:rPr lang="cs-CZ" dirty="0" err="1"/>
              <a:t>retained</a:t>
            </a:r>
            <a:r>
              <a:rPr lang="cs-CZ" dirty="0"/>
              <a:t> in RAM.</a:t>
            </a:r>
            <a:endParaRPr lang="en-US" b="1" dirty="0"/>
          </a:p>
        </p:txBody>
      </p:sp>
    </p:spTree>
    <p:extLst>
      <p:ext uri="{BB962C8B-B14F-4D97-AF65-F5344CB8AC3E}">
        <p14:creationId xmlns:p14="http://schemas.microsoft.com/office/powerpoint/2010/main" val="1945499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EAFB-D899-4166-9C4D-4E38DADE8049}"/>
              </a:ext>
            </a:extLst>
          </p:cNvPr>
          <p:cNvSpPr>
            <a:spLocks noGrp="1"/>
          </p:cNvSpPr>
          <p:nvPr>
            <p:ph type="title"/>
          </p:nvPr>
        </p:nvSpPr>
        <p:spPr/>
        <p:txBody>
          <a:bodyPr/>
          <a:lstStyle/>
          <a:p>
            <a:r>
              <a:rPr lang="cs-CZ" dirty="0" err="1"/>
              <a:t>Considerations</a:t>
            </a:r>
            <a:endParaRPr lang="en-US" dirty="0"/>
          </a:p>
        </p:txBody>
      </p:sp>
      <p:sp>
        <p:nvSpPr>
          <p:cNvPr id="3" name="Content Placeholder 2">
            <a:extLst>
              <a:ext uri="{FF2B5EF4-FFF2-40B4-BE49-F238E27FC236}">
                <a16:creationId xmlns:a16="http://schemas.microsoft.com/office/drawing/2014/main" id="{ECD2E2B5-9294-486E-81F7-740D441F3266}"/>
              </a:ext>
            </a:extLst>
          </p:cNvPr>
          <p:cNvSpPr>
            <a:spLocks noGrp="1"/>
          </p:cNvSpPr>
          <p:nvPr>
            <p:ph idx="1"/>
          </p:nvPr>
        </p:nvSpPr>
        <p:spPr/>
        <p:txBody>
          <a:bodyPr>
            <a:normAutofit/>
          </a:bodyPr>
          <a:lstStyle/>
          <a:p>
            <a:r>
              <a:rPr lang="cs-CZ" dirty="0" err="1"/>
              <a:t>Enough</a:t>
            </a:r>
            <a:r>
              <a:rPr lang="cs-CZ" dirty="0"/>
              <a:t> disk </a:t>
            </a:r>
            <a:r>
              <a:rPr lang="cs-CZ" dirty="0" err="1"/>
              <a:t>space</a:t>
            </a:r>
            <a:r>
              <a:rPr lang="cs-CZ" dirty="0"/>
              <a:t> </a:t>
            </a:r>
            <a:r>
              <a:rPr lang="cs-CZ" dirty="0" err="1"/>
              <a:t>should</a:t>
            </a:r>
            <a:r>
              <a:rPr lang="cs-CZ" dirty="0"/>
              <a:t> </a:t>
            </a:r>
            <a:r>
              <a:rPr lang="cs-CZ" dirty="0" err="1"/>
              <a:t>be</a:t>
            </a:r>
            <a:r>
              <a:rPr lang="cs-CZ" dirty="0"/>
              <a:t> </a:t>
            </a:r>
            <a:r>
              <a:rPr lang="cs-CZ" dirty="0" err="1"/>
              <a:t>available</a:t>
            </a:r>
            <a:r>
              <a:rPr lang="cs-CZ" dirty="0"/>
              <a:t>.</a:t>
            </a:r>
          </a:p>
          <a:p>
            <a:endParaRPr lang="cs-CZ" dirty="0"/>
          </a:p>
          <a:p>
            <a:r>
              <a:rPr lang="cs-CZ" dirty="0"/>
              <a:t>To use </a:t>
            </a:r>
            <a:r>
              <a:rPr lang="cs-CZ" dirty="0" err="1"/>
              <a:t>the</a:t>
            </a:r>
            <a:r>
              <a:rPr lang="cs-CZ" dirty="0"/>
              <a:t> </a:t>
            </a:r>
            <a:r>
              <a:rPr lang="cs-CZ" dirty="0" err="1"/>
              <a:t>benefits</a:t>
            </a:r>
            <a:r>
              <a:rPr lang="cs-CZ" dirty="0"/>
              <a:t> </a:t>
            </a:r>
            <a:r>
              <a:rPr lang="cs-CZ" dirty="0" err="1"/>
              <a:t>of</a:t>
            </a:r>
            <a:r>
              <a:rPr lang="cs-CZ" dirty="0"/>
              <a:t> </a:t>
            </a:r>
            <a:r>
              <a:rPr lang="cs-CZ" dirty="0" err="1"/>
              <a:t>caching</a:t>
            </a:r>
            <a:r>
              <a:rPr lang="cs-CZ" dirty="0"/>
              <a:t>, </a:t>
            </a:r>
            <a:r>
              <a:rPr lang="cs-CZ" dirty="0" err="1"/>
              <a:t>at</a:t>
            </a:r>
            <a:r>
              <a:rPr lang="cs-CZ" dirty="0"/>
              <a:t> least </a:t>
            </a:r>
            <a:r>
              <a:rPr lang="cs-CZ" dirty="0" err="1"/>
              <a:t>one</a:t>
            </a:r>
            <a:r>
              <a:rPr lang="cs-CZ" dirty="0"/>
              <a:t> report </a:t>
            </a:r>
            <a:r>
              <a:rPr lang="cs-CZ" dirty="0" err="1"/>
              <a:t>should</a:t>
            </a:r>
            <a:r>
              <a:rPr lang="cs-CZ" dirty="0"/>
              <a:t> </a:t>
            </a:r>
            <a:r>
              <a:rPr lang="cs-CZ" dirty="0" err="1"/>
              <a:t>have</a:t>
            </a:r>
            <a:r>
              <a:rPr lang="cs-CZ" dirty="0"/>
              <a:t> </a:t>
            </a:r>
            <a:r>
              <a:rPr lang="cs-CZ" dirty="0" err="1"/>
              <a:t>the</a:t>
            </a:r>
            <a:r>
              <a:rPr lang="cs-CZ" dirty="0"/>
              <a:t> </a:t>
            </a:r>
            <a:r>
              <a:rPr lang="cs-CZ" dirty="0" err="1"/>
              <a:t>Information</a:t>
            </a:r>
            <a:r>
              <a:rPr lang="cs-CZ" dirty="0"/>
              <a:t> Link </a:t>
            </a:r>
            <a:r>
              <a:rPr lang="cs-CZ" dirty="0" err="1"/>
              <a:t>completely</a:t>
            </a:r>
            <a:r>
              <a:rPr lang="cs-CZ" dirty="0"/>
              <a:t> </a:t>
            </a:r>
            <a:r>
              <a:rPr lang="cs-CZ" dirty="0" err="1"/>
              <a:t>loaded</a:t>
            </a:r>
            <a:r>
              <a:rPr lang="cs-CZ" dirty="0"/>
              <a:t>. </a:t>
            </a:r>
            <a:r>
              <a:rPr lang="cs-CZ" dirty="0" err="1"/>
              <a:t>Subsequent</a:t>
            </a:r>
            <a:r>
              <a:rPr lang="cs-CZ" dirty="0"/>
              <a:t> </a:t>
            </a:r>
            <a:r>
              <a:rPr lang="cs-CZ" dirty="0" err="1"/>
              <a:t>reports</a:t>
            </a:r>
            <a:r>
              <a:rPr lang="cs-CZ" dirty="0"/>
              <a:t> </a:t>
            </a:r>
            <a:r>
              <a:rPr lang="cs-CZ" dirty="0" err="1"/>
              <a:t>using</a:t>
            </a:r>
            <a:r>
              <a:rPr lang="cs-CZ" dirty="0"/>
              <a:t> </a:t>
            </a:r>
            <a:r>
              <a:rPr lang="cs-CZ" dirty="0" err="1"/>
              <a:t>the</a:t>
            </a:r>
            <a:r>
              <a:rPr lang="cs-CZ" dirty="0"/>
              <a:t> </a:t>
            </a:r>
            <a:r>
              <a:rPr lang="cs-CZ" dirty="0" err="1"/>
              <a:t>cache</a:t>
            </a:r>
            <a:r>
              <a:rPr lang="cs-CZ" dirty="0"/>
              <a:t> </a:t>
            </a:r>
            <a:r>
              <a:rPr lang="cs-CZ" dirty="0" err="1"/>
              <a:t>should</a:t>
            </a:r>
            <a:r>
              <a:rPr lang="cs-CZ" dirty="0"/>
              <a:t> </a:t>
            </a:r>
            <a:r>
              <a:rPr lang="cs-CZ" dirty="0" err="1"/>
              <a:t>be</a:t>
            </a:r>
            <a:r>
              <a:rPr lang="cs-CZ" dirty="0"/>
              <a:t> </a:t>
            </a:r>
            <a:r>
              <a:rPr lang="cs-CZ" dirty="0" err="1"/>
              <a:t>triggered</a:t>
            </a:r>
            <a:r>
              <a:rPr lang="cs-CZ" dirty="0"/>
              <a:t> </a:t>
            </a:r>
            <a:r>
              <a:rPr lang="cs-CZ" dirty="0" err="1"/>
              <a:t>with</a:t>
            </a:r>
            <a:r>
              <a:rPr lang="cs-CZ" dirty="0"/>
              <a:t> </a:t>
            </a:r>
            <a:r>
              <a:rPr lang="cs-CZ" dirty="0" err="1"/>
              <a:t>enough</a:t>
            </a:r>
            <a:r>
              <a:rPr lang="cs-CZ" dirty="0"/>
              <a:t> </a:t>
            </a:r>
            <a:r>
              <a:rPr lang="cs-CZ" dirty="0" err="1"/>
              <a:t>time</a:t>
            </a:r>
            <a:r>
              <a:rPr lang="cs-CZ" dirty="0"/>
              <a:t> in </a:t>
            </a:r>
            <a:r>
              <a:rPr lang="cs-CZ" dirty="0" err="1"/>
              <a:t>between</a:t>
            </a:r>
            <a:r>
              <a:rPr lang="cs-CZ" dirty="0"/>
              <a:t>.</a:t>
            </a:r>
          </a:p>
        </p:txBody>
      </p:sp>
    </p:spTree>
    <p:extLst>
      <p:ext uri="{BB962C8B-B14F-4D97-AF65-F5344CB8AC3E}">
        <p14:creationId xmlns:p14="http://schemas.microsoft.com/office/powerpoint/2010/main" val="3017257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EAFB-D899-4166-9C4D-4E38DADE8049}"/>
              </a:ext>
            </a:extLst>
          </p:cNvPr>
          <p:cNvSpPr>
            <a:spLocks noGrp="1"/>
          </p:cNvSpPr>
          <p:nvPr>
            <p:ph type="title"/>
          </p:nvPr>
        </p:nvSpPr>
        <p:spPr/>
        <p:txBody>
          <a:bodyPr/>
          <a:lstStyle/>
          <a:p>
            <a:r>
              <a:rPr lang="cs-CZ" dirty="0" err="1"/>
              <a:t>Considerations</a:t>
            </a:r>
            <a:r>
              <a:rPr lang="cs-CZ" dirty="0"/>
              <a:t> II</a:t>
            </a:r>
            <a:endParaRPr lang="en-US" dirty="0"/>
          </a:p>
        </p:txBody>
      </p:sp>
      <p:sp>
        <p:nvSpPr>
          <p:cNvPr id="3" name="Content Placeholder 2">
            <a:extLst>
              <a:ext uri="{FF2B5EF4-FFF2-40B4-BE49-F238E27FC236}">
                <a16:creationId xmlns:a16="http://schemas.microsoft.com/office/drawing/2014/main" id="{ECD2E2B5-9294-486E-81F7-740D441F3266}"/>
              </a:ext>
            </a:extLst>
          </p:cNvPr>
          <p:cNvSpPr>
            <a:spLocks noGrp="1"/>
          </p:cNvSpPr>
          <p:nvPr>
            <p:ph idx="1"/>
          </p:nvPr>
        </p:nvSpPr>
        <p:spPr/>
        <p:txBody>
          <a:bodyPr>
            <a:normAutofit/>
          </a:bodyPr>
          <a:lstStyle/>
          <a:p>
            <a:r>
              <a:rPr lang="cs-CZ" dirty="0"/>
              <a:t>Caching </a:t>
            </a:r>
            <a:r>
              <a:rPr lang="cs-CZ" dirty="0" err="1"/>
              <a:t>does</a:t>
            </a:r>
            <a:r>
              <a:rPr lang="cs-CZ" dirty="0"/>
              <a:t> not </a:t>
            </a:r>
            <a:r>
              <a:rPr lang="cs-CZ" dirty="0" err="1"/>
              <a:t>exempt</a:t>
            </a:r>
            <a:r>
              <a:rPr lang="cs-CZ" dirty="0"/>
              <a:t> </a:t>
            </a:r>
            <a:r>
              <a:rPr lang="cs-CZ" dirty="0" err="1"/>
              <a:t>you</a:t>
            </a:r>
            <a:r>
              <a:rPr lang="cs-CZ" dirty="0"/>
              <a:t> </a:t>
            </a:r>
            <a:r>
              <a:rPr lang="cs-CZ" dirty="0" err="1"/>
              <a:t>from</a:t>
            </a:r>
            <a:r>
              <a:rPr lang="cs-CZ" dirty="0"/>
              <a:t> </a:t>
            </a:r>
            <a:r>
              <a:rPr lang="cs-CZ" dirty="0" err="1"/>
              <a:t>good</a:t>
            </a:r>
            <a:r>
              <a:rPr lang="cs-CZ" dirty="0"/>
              <a:t> </a:t>
            </a:r>
            <a:r>
              <a:rPr lang="cs-CZ" dirty="0" err="1"/>
              <a:t>practices</a:t>
            </a:r>
            <a:r>
              <a:rPr lang="cs-CZ" dirty="0"/>
              <a:t> </a:t>
            </a:r>
            <a:r>
              <a:rPr lang="cs-CZ" dirty="0" err="1"/>
              <a:t>like</a:t>
            </a:r>
            <a:r>
              <a:rPr lang="cs-CZ" dirty="0"/>
              <a:t> data on-</a:t>
            </a:r>
            <a:r>
              <a:rPr lang="cs-CZ" dirty="0" err="1"/>
              <a:t>demand</a:t>
            </a:r>
            <a:r>
              <a:rPr lang="cs-CZ" dirty="0"/>
              <a:t> and in-database </a:t>
            </a:r>
            <a:r>
              <a:rPr lang="cs-CZ" dirty="0" err="1"/>
              <a:t>analytics</a:t>
            </a:r>
            <a:r>
              <a:rPr lang="cs-CZ" dirty="0"/>
              <a:t>. </a:t>
            </a:r>
            <a:r>
              <a:rPr lang="cs-CZ" dirty="0" err="1"/>
              <a:t>Spotfire</a:t>
            </a:r>
            <a:r>
              <a:rPr lang="cs-CZ" dirty="0"/>
              <a:t> </a:t>
            </a:r>
            <a:r>
              <a:rPr lang="cs-CZ" dirty="0" err="1"/>
              <a:t>allows</a:t>
            </a:r>
            <a:r>
              <a:rPr lang="cs-CZ" dirty="0"/>
              <a:t> </a:t>
            </a:r>
            <a:r>
              <a:rPr lang="cs-CZ" dirty="0" err="1"/>
              <a:t>for</a:t>
            </a:r>
            <a:r>
              <a:rPr lang="cs-CZ" dirty="0"/>
              <a:t> </a:t>
            </a:r>
            <a:r>
              <a:rPr lang="cs-CZ" dirty="0" err="1"/>
              <a:t>building</a:t>
            </a:r>
            <a:r>
              <a:rPr lang="cs-CZ" dirty="0"/>
              <a:t> </a:t>
            </a:r>
            <a:r>
              <a:rPr lang="cs-CZ" dirty="0" err="1"/>
              <a:t>great</a:t>
            </a:r>
            <a:r>
              <a:rPr lang="cs-CZ" dirty="0"/>
              <a:t> hybrid </a:t>
            </a:r>
            <a:r>
              <a:rPr lang="cs-CZ" dirty="0" err="1"/>
              <a:t>solutions</a:t>
            </a:r>
            <a:r>
              <a:rPr lang="cs-CZ" dirty="0"/>
              <a:t>, but </a:t>
            </a:r>
            <a:r>
              <a:rPr lang="cs-CZ" dirty="0" err="1"/>
              <a:t>does</a:t>
            </a:r>
            <a:r>
              <a:rPr lang="cs-CZ" dirty="0"/>
              <a:t> not do </a:t>
            </a:r>
            <a:r>
              <a:rPr lang="cs-CZ" dirty="0" err="1"/>
              <a:t>miracles</a:t>
            </a:r>
            <a:r>
              <a:rPr lang="cs-CZ" dirty="0"/>
              <a:t>.</a:t>
            </a:r>
          </a:p>
          <a:p>
            <a:pPr marL="0" indent="0">
              <a:buNone/>
            </a:pPr>
            <a:endParaRPr lang="cs-CZ" dirty="0"/>
          </a:p>
          <a:p>
            <a:r>
              <a:rPr lang="cs-CZ" dirty="0"/>
              <a:t>Caching 15 </a:t>
            </a:r>
            <a:r>
              <a:rPr lang="cs-CZ" dirty="0" err="1"/>
              <a:t>queries</a:t>
            </a:r>
            <a:r>
              <a:rPr lang="cs-CZ" dirty="0"/>
              <a:t> </a:t>
            </a:r>
            <a:r>
              <a:rPr lang="cs-CZ" dirty="0" err="1"/>
              <a:t>at</a:t>
            </a:r>
            <a:r>
              <a:rPr lang="cs-CZ" dirty="0"/>
              <a:t> </a:t>
            </a:r>
            <a:r>
              <a:rPr lang="cs-CZ" dirty="0" err="1"/>
              <a:t>the</a:t>
            </a:r>
            <a:r>
              <a:rPr lang="cs-CZ" dirty="0"/>
              <a:t> </a:t>
            </a:r>
            <a:r>
              <a:rPr lang="cs-CZ" dirty="0" err="1"/>
              <a:t>same</a:t>
            </a:r>
            <a:r>
              <a:rPr lang="cs-CZ" dirty="0"/>
              <a:t> </a:t>
            </a:r>
            <a:r>
              <a:rPr lang="cs-CZ" dirty="0" err="1"/>
              <a:t>time</a:t>
            </a:r>
            <a:r>
              <a:rPr lang="cs-CZ" dirty="0"/>
              <a:t> </a:t>
            </a:r>
            <a:r>
              <a:rPr lang="cs-CZ" dirty="0" err="1"/>
              <a:t>may</a:t>
            </a:r>
            <a:r>
              <a:rPr lang="cs-CZ" dirty="0"/>
              <a:t> not </a:t>
            </a:r>
            <a:r>
              <a:rPr lang="cs-CZ" dirty="0" err="1"/>
              <a:t>be</a:t>
            </a:r>
            <a:r>
              <a:rPr lang="cs-CZ" dirty="0"/>
              <a:t> as fast as 3x5. </a:t>
            </a:r>
            <a:r>
              <a:rPr lang="cs-CZ" dirty="0" err="1"/>
              <a:t>This</a:t>
            </a:r>
            <a:r>
              <a:rPr lang="cs-CZ" dirty="0"/>
              <a:t> </a:t>
            </a:r>
            <a:r>
              <a:rPr lang="cs-CZ" dirty="0" err="1"/>
              <a:t>is</a:t>
            </a:r>
            <a:r>
              <a:rPr lang="cs-CZ" dirty="0"/>
              <a:t> environment-</a:t>
            </a:r>
            <a:r>
              <a:rPr lang="cs-CZ" dirty="0" err="1"/>
              <a:t>specific</a:t>
            </a:r>
            <a:r>
              <a:rPr lang="cs-CZ" dirty="0"/>
              <a:t>, so </a:t>
            </a:r>
            <a:r>
              <a:rPr lang="cs-CZ" dirty="0" err="1"/>
              <a:t>one</a:t>
            </a:r>
            <a:r>
              <a:rPr lang="cs-CZ" dirty="0"/>
              <a:t> </a:t>
            </a:r>
            <a:r>
              <a:rPr lang="cs-CZ" dirty="0" err="1"/>
              <a:t>should</a:t>
            </a:r>
            <a:r>
              <a:rPr lang="cs-CZ" dirty="0"/>
              <a:t> </a:t>
            </a:r>
            <a:r>
              <a:rPr lang="cs-CZ" dirty="0" err="1"/>
              <a:t>try</a:t>
            </a:r>
            <a:r>
              <a:rPr lang="cs-CZ" dirty="0"/>
              <a:t> </a:t>
            </a:r>
            <a:r>
              <a:rPr lang="cs-CZ" dirty="0" err="1"/>
              <a:t>different</a:t>
            </a:r>
            <a:r>
              <a:rPr lang="cs-CZ" dirty="0"/>
              <a:t> </a:t>
            </a:r>
            <a:r>
              <a:rPr lang="cs-CZ" dirty="0" err="1"/>
              <a:t>things</a:t>
            </a:r>
            <a:r>
              <a:rPr lang="cs-CZ" dirty="0"/>
              <a:t>.</a:t>
            </a:r>
            <a:endParaRPr lang="en-US" dirty="0"/>
          </a:p>
        </p:txBody>
      </p:sp>
    </p:spTree>
    <p:extLst>
      <p:ext uri="{BB962C8B-B14F-4D97-AF65-F5344CB8AC3E}">
        <p14:creationId xmlns:p14="http://schemas.microsoft.com/office/powerpoint/2010/main" val="324382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6904AB-7C36-41EF-A008-1272173C3749}"/>
              </a:ext>
            </a:extLst>
          </p:cNvPr>
          <p:cNvSpPr>
            <a:spLocks noGrp="1"/>
          </p:cNvSpPr>
          <p:nvPr>
            <p:ph type="title"/>
          </p:nvPr>
        </p:nvSpPr>
        <p:spPr/>
        <p:txBody>
          <a:bodyPr/>
          <a:lstStyle/>
          <a:p>
            <a:r>
              <a:rPr lang="cs-CZ" dirty="0" err="1"/>
              <a:t>Bringing</a:t>
            </a:r>
            <a:r>
              <a:rPr lang="cs-CZ" dirty="0"/>
              <a:t> Data in </a:t>
            </a:r>
            <a:r>
              <a:rPr lang="cs-CZ" dirty="0" err="1"/>
              <a:t>Spotfire</a:t>
            </a:r>
            <a:endParaRPr lang="en-US" dirty="0"/>
          </a:p>
        </p:txBody>
      </p:sp>
      <p:sp>
        <p:nvSpPr>
          <p:cNvPr id="5" name="Content Placeholder 4">
            <a:extLst>
              <a:ext uri="{FF2B5EF4-FFF2-40B4-BE49-F238E27FC236}">
                <a16:creationId xmlns:a16="http://schemas.microsoft.com/office/drawing/2014/main" id="{2C6CE3FA-9F4C-4B30-AC22-7233AA1247A9}"/>
              </a:ext>
            </a:extLst>
          </p:cNvPr>
          <p:cNvSpPr>
            <a:spLocks noGrp="1"/>
          </p:cNvSpPr>
          <p:nvPr>
            <p:ph idx="1"/>
          </p:nvPr>
        </p:nvSpPr>
        <p:spPr/>
        <p:txBody>
          <a:bodyPr/>
          <a:lstStyle/>
          <a:p>
            <a:r>
              <a:rPr lang="cs-CZ" dirty="0"/>
              <a:t>Direct </a:t>
            </a:r>
            <a:r>
              <a:rPr lang="cs-CZ" dirty="0" err="1"/>
              <a:t>file</a:t>
            </a:r>
            <a:r>
              <a:rPr lang="cs-CZ" dirty="0"/>
              <a:t> </a:t>
            </a:r>
            <a:r>
              <a:rPr lang="cs-CZ" dirty="0" err="1"/>
              <a:t>access</a:t>
            </a:r>
            <a:endParaRPr lang="cs-CZ" dirty="0"/>
          </a:p>
          <a:p>
            <a:r>
              <a:rPr lang="cs-CZ" dirty="0"/>
              <a:t>Data </a:t>
            </a:r>
            <a:r>
              <a:rPr lang="cs-CZ" dirty="0" err="1"/>
              <a:t>connections</a:t>
            </a:r>
            <a:r>
              <a:rPr lang="cs-CZ" dirty="0"/>
              <a:t> via </a:t>
            </a:r>
            <a:r>
              <a:rPr lang="cs-CZ" dirty="0" err="1"/>
              <a:t>connectors</a:t>
            </a:r>
            <a:endParaRPr lang="cs-CZ" dirty="0"/>
          </a:p>
          <a:p>
            <a:r>
              <a:rPr lang="cs-CZ" dirty="0" err="1"/>
              <a:t>Information</a:t>
            </a:r>
            <a:r>
              <a:rPr lang="cs-CZ" dirty="0"/>
              <a:t> </a:t>
            </a:r>
            <a:r>
              <a:rPr lang="cs-CZ" dirty="0" err="1"/>
              <a:t>Links</a:t>
            </a:r>
            <a:endParaRPr lang="cs-CZ" dirty="0"/>
          </a:p>
          <a:p>
            <a:pPr lvl="1"/>
            <a:endParaRPr lang="cs-CZ" dirty="0"/>
          </a:p>
        </p:txBody>
      </p:sp>
    </p:spTree>
    <p:extLst>
      <p:ext uri="{BB962C8B-B14F-4D97-AF65-F5344CB8AC3E}">
        <p14:creationId xmlns:p14="http://schemas.microsoft.com/office/powerpoint/2010/main" val="4239151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368D-EE03-4B23-B57D-AE0B0FE41651}"/>
              </a:ext>
            </a:extLst>
          </p:cNvPr>
          <p:cNvSpPr>
            <a:spLocks noGrp="1"/>
          </p:cNvSpPr>
          <p:nvPr>
            <p:ph type="title"/>
          </p:nvPr>
        </p:nvSpPr>
        <p:spPr/>
        <p:txBody>
          <a:bodyPr/>
          <a:lstStyle/>
          <a:p>
            <a:r>
              <a:rPr lang="cs-CZ" dirty="0" err="1"/>
              <a:t>Considerations</a:t>
            </a:r>
            <a:r>
              <a:rPr lang="cs-CZ" dirty="0"/>
              <a:t> III</a:t>
            </a:r>
            <a:endParaRPr lang="en-US" dirty="0"/>
          </a:p>
        </p:txBody>
      </p:sp>
      <p:sp>
        <p:nvSpPr>
          <p:cNvPr id="3" name="Content Placeholder 2">
            <a:extLst>
              <a:ext uri="{FF2B5EF4-FFF2-40B4-BE49-F238E27FC236}">
                <a16:creationId xmlns:a16="http://schemas.microsoft.com/office/drawing/2014/main" id="{1AA5FB42-41B3-4DF0-89A4-160456C4E7B1}"/>
              </a:ext>
            </a:extLst>
          </p:cNvPr>
          <p:cNvSpPr>
            <a:spLocks noGrp="1"/>
          </p:cNvSpPr>
          <p:nvPr>
            <p:ph idx="1"/>
          </p:nvPr>
        </p:nvSpPr>
        <p:spPr/>
        <p:txBody>
          <a:bodyPr/>
          <a:lstStyle/>
          <a:p>
            <a:r>
              <a:rPr lang="cs-CZ" dirty="0" err="1"/>
              <a:t>Scheduled</a:t>
            </a:r>
            <a:r>
              <a:rPr lang="cs-CZ" dirty="0"/>
              <a:t> </a:t>
            </a:r>
            <a:r>
              <a:rPr lang="cs-CZ" dirty="0" err="1"/>
              <a:t>Updates</a:t>
            </a:r>
            <a:r>
              <a:rPr lang="cs-CZ" dirty="0"/>
              <a:t> </a:t>
            </a:r>
            <a:r>
              <a:rPr lang="cs-CZ" dirty="0" err="1"/>
              <a:t>will</a:t>
            </a:r>
            <a:r>
              <a:rPr lang="cs-CZ" dirty="0"/>
              <a:t> </a:t>
            </a:r>
            <a:r>
              <a:rPr lang="cs-CZ" dirty="0" err="1"/>
              <a:t>reduce</a:t>
            </a:r>
            <a:r>
              <a:rPr lang="cs-CZ" dirty="0"/>
              <a:t> </a:t>
            </a:r>
            <a:r>
              <a:rPr lang="cs-CZ" dirty="0" err="1"/>
              <a:t>load</a:t>
            </a:r>
            <a:r>
              <a:rPr lang="cs-CZ" dirty="0"/>
              <a:t> </a:t>
            </a:r>
            <a:r>
              <a:rPr lang="cs-CZ" dirty="0" err="1"/>
              <a:t>time</a:t>
            </a:r>
            <a:r>
              <a:rPr lang="cs-CZ" dirty="0"/>
              <a:t> in </a:t>
            </a:r>
            <a:r>
              <a:rPr lang="cs-CZ" dirty="0" err="1"/>
              <a:t>the</a:t>
            </a:r>
            <a:r>
              <a:rPr lang="cs-CZ" dirty="0"/>
              <a:t> Web </a:t>
            </a:r>
            <a:r>
              <a:rPr lang="cs-CZ" dirty="0" err="1"/>
              <a:t>Player</a:t>
            </a:r>
            <a:r>
              <a:rPr lang="cs-CZ" dirty="0"/>
              <a:t>, but not in </a:t>
            </a:r>
            <a:r>
              <a:rPr lang="cs-CZ" dirty="0" err="1"/>
              <a:t>the</a:t>
            </a:r>
            <a:r>
              <a:rPr lang="cs-CZ" dirty="0"/>
              <a:t> </a:t>
            </a:r>
            <a:r>
              <a:rPr lang="cs-CZ" dirty="0" err="1"/>
              <a:t>Analyst</a:t>
            </a:r>
            <a:r>
              <a:rPr lang="cs-CZ" dirty="0"/>
              <a:t> </a:t>
            </a:r>
            <a:r>
              <a:rPr lang="cs-CZ" dirty="0" err="1"/>
              <a:t>Client</a:t>
            </a:r>
            <a:r>
              <a:rPr lang="cs-CZ" dirty="0"/>
              <a:t>.</a:t>
            </a:r>
          </a:p>
          <a:p>
            <a:endParaRPr lang="cs-CZ" dirty="0"/>
          </a:p>
          <a:p>
            <a:r>
              <a:rPr lang="cs-CZ" dirty="0" err="1"/>
              <a:t>Saving</a:t>
            </a:r>
            <a:r>
              <a:rPr lang="cs-CZ" dirty="0"/>
              <a:t> </a:t>
            </a:r>
            <a:r>
              <a:rPr lang="cs-CZ" dirty="0" err="1"/>
              <a:t>an</a:t>
            </a:r>
            <a:r>
              <a:rPr lang="cs-CZ" dirty="0"/>
              <a:t> </a:t>
            </a:r>
            <a:r>
              <a:rPr lang="cs-CZ" dirty="0" err="1"/>
              <a:t>analysis</a:t>
            </a:r>
            <a:r>
              <a:rPr lang="cs-CZ" dirty="0"/>
              <a:t> as </a:t>
            </a:r>
            <a:r>
              <a:rPr lang="cs-CZ" dirty="0" err="1"/>
              <a:t>embedded</a:t>
            </a:r>
            <a:r>
              <a:rPr lang="cs-CZ" dirty="0"/>
              <a:t> (</a:t>
            </a:r>
            <a:r>
              <a:rPr lang="cs-CZ" dirty="0" err="1"/>
              <a:t>dxp</a:t>
            </a:r>
            <a:r>
              <a:rPr lang="cs-CZ" dirty="0"/>
              <a:t>) </a:t>
            </a:r>
            <a:r>
              <a:rPr lang="cs-CZ" dirty="0" err="1"/>
              <a:t>or</a:t>
            </a:r>
            <a:r>
              <a:rPr lang="cs-CZ" dirty="0"/>
              <a:t> data (</a:t>
            </a:r>
            <a:r>
              <a:rPr lang="cs-CZ" dirty="0" err="1"/>
              <a:t>sbdf</a:t>
            </a:r>
            <a:r>
              <a:rPr lang="cs-CZ" dirty="0"/>
              <a:t>) </a:t>
            </a:r>
            <a:r>
              <a:rPr lang="cs-CZ" dirty="0" err="1"/>
              <a:t>may</a:t>
            </a:r>
            <a:r>
              <a:rPr lang="cs-CZ" dirty="0"/>
              <a:t> not </a:t>
            </a:r>
            <a:r>
              <a:rPr lang="cs-CZ" dirty="0" err="1"/>
              <a:t>be</a:t>
            </a:r>
            <a:r>
              <a:rPr lang="cs-CZ" dirty="0"/>
              <a:t> </a:t>
            </a:r>
            <a:r>
              <a:rPr lang="cs-CZ" dirty="0" err="1"/>
              <a:t>an</a:t>
            </a:r>
            <a:r>
              <a:rPr lang="cs-CZ" dirty="0"/>
              <a:t> </a:t>
            </a:r>
            <a:r>
              <a:rPr lang="cs-CZ" dirty="0" err="1"/>
              <a:t>option</a:t>
            </a:r>
            <a:r>
              <a:rPr lang="cs-CZ" dirty="0"/>
              <a:t> </a:t>
            </a:r>
            <a:r>
              <a:rPr lang="cs-CZ" dirty="0" err="1"/>
              <a:t>if</a:t>
            </a:r>
            <a:r>
              <a:rPr lang="cs-CZ" dirty="0"/>
              <a:t> </a:t>
            </a:r>
            <a:r>
              <a:rPr lang="cs-CZ" dirty="0" err="1"/>
              <a:t>this</a:t>
            </a:r>
            <a:r>
              <a:rPr lang="cs-CZ" dirty="0"/>
              <a:t> </a:t>
            </a:r>
            <a:r>
              <a:rPr lang="cs-CZ" dirty="0" err="1"/>
              <a:t>is</a:t>
            </a:r>
            <a:r>
              <a:rPr lang="cs-CZ" dirty="0"/>
              <a:t> </a:t>
            </a:r>
            <a:r>
              <a:rPr lang="cs-CZ" dirty="0" err="1"/>
              <a:t>larger</a:t>
            </a:r>
            <a:r>
              <a:rPr lang="cs-CZ" dirty="0"/>
              <a:t> </a:t>
            </a:r>
            <a:r>
              <a:rPr lang="cs-CZ" dirty="0" err="1"/>
              <a:t>than</a:t>
            </a:r>
            <a:r>
              <a:rPr lang="cs-CZ" dirty="0"/>
              <a:t> 2GB and </a:t>
            </a:r>
            <a:r>
              <a:rPr lang="cs-CZ" dirty="0" err="1"/>
              <a:t>the</a:t>
            </a:r>
            <a:r>
              <a:rPr lang="cs-CZ" dirty="0"/>
              <a:t> </a:t>
            </a:r>
            <a:r>
              <a:rPr lang="cs-CZ" dirty="0" err="1"/>
              <a:t>application</a:t>
            </a:r>
            <a:r>
              <a:rPr lang="cs-CZ" dirty="0"/>
              <a:t> database </a:t>
            </a:r>
            <a:r>
              <a:rPr lang="cs-CZ" dirty="0" err="1"/>
              <a:t>is</a:t>
            </a:r>
            <a:r>
              <a:rPr lang="cs-CZ" dirty="0"/>
              <a:t> a Microsoft SQL Server.</a:t>
            </a:r>
          </a:p>
          <a:p>
            <a:endParaRPr lang="en-US" dirty="0"/>
          </a:p>
        </p:txBody>
      </p:sp>
    </p:spTree>
    <p:extLst>
      <p:ext uri="{BB962C8B-B14F-4D97-AF65-F5344CB8AC3E}">
        <p14:creationId xmlns:p14="http://schemas.microsoft.com/office/powerpoint/2010/main" val="2744848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DCA6-DE3E-4FFE-A33C-80FA7DF91D1B}"/>
              </a:ext>
            </a:extLst>
          </p:cNvPr>
          <p:cNvSpPr>
            <a:spLocks noGrp="1"/>
          </p:cNvSpPr>
          <p:nvPr>
            <p:ph type="title"/>
          </p:nvPr>
        </p:nvSpPr>
        <p:spPr/>
        <p:txBody>
          <a:bodyPr/>
          <a:lstStyle/>
          <a:p>
            <a:r>
              <a:rPr lang="cs-CZ" dirty="0" err="1"/>
              <a:t>Considerations</a:t>
            </a:r>
            <a:r>
              <a:rPr lang="cs-CZ" dirty="0"/>
              <a:t> IV</a:t>
            </a:r>
            <a:endParaRPr lang="en-US" dirty="0"/>
          </a:p>
        </p:txBody>
      </p:sp>
      <p:sp>
        <p:nvSpPr>
          <p:cNvPr id="3" name="Content Placeholder 2">
            <a:extLst>
              <a:ext uri="{FF2B5EF4-FFF2-40B4-BE49-F238E27FC236}">
                <a16:creationId xmlns:a16="http://schemas.microsoft.com/office/drawing/2014/main" id="{B5160FEE-31EA-4CD8-9717-025E1A8800FC}"/>
              </a:ext>
            </a:extLst>
          </p:cNvPr>
          <p:cNvSpPr>
            <a:spLocks noGrp="1"/>
          </p:cNvSpPr>
          <p:nvPr>
            <p:ph idx="1"/>
          </p:nvPr>
        </p:nvSpPr>
        <p:spPr/>
        <p:txBody>
          <a:bodyPr/>
          <a:lstStyle/>
          <a:p>
            <a:r>
              <a:rPr lang="cs-CZ" dirty="0" err="1"/>
              <a:t>Information</a:t>
            </a:r>
            <a:r>
              <a:rPr lang="cs-CZ" dirty="0"/>
              <a:t> Link </a:t>
            </a:r>
            <a:r>
              <a:rPr lang="cs-CZ" dirty="0" err="1"/>
              <a:t>caching</a:t>
            </a:r>
            <a:r>
              <a:rPr lang="cs-CZ" dirty="0"/>
              <a:t> </a:t>
            </a:r>
            <a:r>
              <a:rPr lang="cs-CZ" dirty="0" err="1"/>
              <a:t>option</a:t>
            </a:r>
            <a:r>
              <a:rPr lang="cs-CZ" dirty="0"/>
              <a:t> </a:t>
            </a:r>
            <a:r>
              <a:rPr lang="cs-CZ" dirty="0" err="1"/>
              <a:t>is</a:t>
            </a:r>
            <a:r>
              <a:rPr lang="cs-CZ" dirty="0"/>
              <a:t> not </a:t>
            </a:r>
            <a:r>
              <a:rPr lang="cs-CZ" dirty="0" err="1"/>
              <a:t>useable</a:t>
            </a:r>
            <a:r>
              <a:rPr lang="cs-CZ" dirty="0"/>
              <a:t> in </a:t>
            </a:r>
            <a:r>
              <a:rPr lang="cs-CZ" dirty="0" err="1"/>
              <a:t>clustered</a:t>
            </a:r>
            <a:r>
              <a:rPr lang="cs-CZ" dirty="0"/>
              <a:t> TIBCO </a:t>
            </a:r>
            <a:r>
              <a:rPr lang="cs-CZ" dirty="0" err="1"/>
              <a:t>Spotfire</a:t>
            </a:r>
            <a:r>
              <a:rPr lang="cs-CZ" dirty="0"/>
              <a:t> </a:t>
            </a:r>
            <a:r>
              <a:rPr lang="cs-CZ" dirty="0" err="1"/>
              <a:t>Servers</a:t>
            </a:r>
            <a:r>
              <a:rPr lang="cs-CZ" dirty="0"/>
              <a:t>, </a:t>
            </a:r>
            <a:r>
              <a:rPr lang="cs-CZ" dirty="0" err="1"/>
              <a:t>because</a:t>
            </a:r>
            <a:r>
              <a:rPr lang="cs-CZ" dirty="0"/>
              <a:t> </a:t>
            </a:r>
            <a:r>
              <a:rPr lang="cs-CZ" dirty="0" err="1"/>
              <a:t>caching</a:t>
            </a:r>
            <a:r>
              <a:rPr lang="cs-CZ" dirty="0"/>
              <a:t> </a:t>
            </a:r>
            <a:r>
              <a:rPr lang="cs-CZ" dirty="0" err="1"/>
              <a:t>needs</a:t>
            </a:r>
            <a:r>
              <a:rPr lang="cs-CZ" dirty="0"/>
              <a:t> to </a:t>
            </a:r>
            <a:r>
              <a:rPr lang="cs-CZ" dirty="0" err="1"/>
              <a:t>happen</a:t>
            </a:r>
            <a:r>
              <a:rPr lang="cs-CZ" dirty="0"/>
              <a:t> in </a:t>
            </a:r>
            <a:r>
              <a:rPr lang="cs-CZ" dirty="0" err="1"/>
              <a:t>each</a:t>
            </a:r>
            <a:r>
              <a:rPr lang="cs-CZ" dirty="0"/>
              <a:t> server (not </a:t>
            </a:r>
            <a:r>
              <a:rPr lang="cs-CZ" dirty="0" err="1"/>
              <a:t>shared</a:t>
            </a:r>
            <a:r>
              <a:rPr lang="cs-CZ" dirty="0"/>
              <a:t> </a:t>
            </a:r>
            <a:r>
              <a:rPr lang="cs-CZ" dirty="0" err="1"/>
              <a:t>across</a:t>
            </a:r>
            <a:r>
              <a:rPr lang="cs-CZ" dirty="0"/>
              <a:t> </a:t>
            </a:r>
            <a:r>
              <a:rPr lang="cs-CZ" dirty="0" err="1"/>
              <a:t>servers</a:t>
            </a:r>
            <a:r>
              <a:rPr lang="cs-CZ" dirty="0"/>
              <a:t>). To </a:t>
            </a:r>
            <a:r>
              <a:rPr lang="cs-CZ" dirty="0" err="1"/>
              <a:t>create</a:t>
            </a:r>
            <a:r>
              <a:rPr lang="cs-CZ" dirty="0"/>
              <a:t> </a:t>
            </a:r>
            <a:r>
              <a:rPr lang="cs-CZ" dirty="0" err="1"/>
              <a:t>cache</a:t>
            </a:r>
            <a:r>
              <a:rPr lang="cs-CZ" dirty="0"/>
              <a:t> in </a:t>
            </a:r>
            <a:r>
              <a:rPr lang="cs-CZ" dirty="0" err="1"/>
              <a:t>each</a:t>
            </a:r>
            <a:r>
              <a:rPr lang="cs-CZ" dirty="0"/>
              <a:t> server, </a:t>
            </a:r>
            <a:r>
              <a:rPr lang="cs-CZ" dirty="0" err="1"/>
              <a:t>then</a:t>
            </a:r>
            <a:r>
              <a:rPr lang="cs-CZ" dirty="0"/>
              <a:t> </a:t>
            </a:r>
            <a:r>
              <a:rPr lang="cs-CZ" dirty="0" err="1"/>
              <a:t>the</a:t>
            </a:r>
            <a:r>
              <a:rPr lang="cs-CZ" dirty="0"/>
              <a:t> dashboard </a:t>
            </a:r>
            <a:r>
              <a:rPr lang="cs-CZ" dirty="0" err="1"/>
              <a:t>needs</a:t>
            </a:r>
            <a:r>
              <a:rPr lang="cs-CZ" dirty="0"/>
              <a:t> to </a:t>
            </a:r>
            <a:r>
              <a:rPr lang="cs-CZ" dirty="0" err="1"/>
              <a:t>connect</a:t>
            </a:r>
            <a:r>
              <a:rPr lang="cs-CZ" dirty="0"/>
              <a:t> </a:t>
            </a:r>
            <a:r>
              <a:rPr lang="cs-CZ" dirty="0" err="1"/>
              <a:t>through</a:t>
            </a:r>
            <a:r>
              <a:rPr lang="cs-CZ" dirty="0"/>
              <a:t> </a:t>
            </a:r>
            <a:r>
              <a:rPr lang="cs-CZ" dirty="0" err="1"/>
              <a:t>Spotfire</a:t>
            </a:r>
            <a:r>
              <a:rPr lang="cs-CZ" dirty="0"/>
              <a:t> </a:t>
            </a:r>
            <a:r>
              <a:rPr lang="cs-CZ" dirty="0" err="1"/>
              <a:t>Analyst</a:t>
            </a:r>
            <a:r>
              <a:rPr lang="cs-CZ" dirty="0"/>
              <a:t> to </a:t>
            </a:r>
            <a:r>
              <a:rPr lang="cs-CZ" dirty="0" err="1"/>
              <a:t>each</a:t>
            </a:r>
            <a:r>
              <a:rPr lang="cs-CZ" dirty="0"/>
              <a:t> server.</a:t>
            </a:r>
          </a:p>
          <a:p>
            <a:endParaRPr lang="cs-CZ" dirty="0"/>
          </a:p>
          <a:p>
            <a:r>
              <a:rPr lang="cs-CZ" dirty="0" err="1"/>
              <a:t>Attachment</a:t>
            </a:r>
            <a:r>
              <a:rPr lang="cs-CZ" dirty="0"/>
              <a:t> Manager has a default </a:t>
            </a:r>
            <a:r>
              <a:rPr lang="cs-CZ" dirty="0" err="1"/>
              <a:t>cache</a:t>
            </a:r>
            <a:r>
              <a:rPr lang="cs-CZ" dirty="0"/>
              <a:t> </a:t>
            </a:r>
            <a:r>
              <a:rPr lang="cs-CZ" dirty="0" err="1"/>
              <a:t>expiration</a:t>
            </a:r>
            <a:r>
              <a:rPr lang="cs-CZ" dirty="0"/>
              <a:t> </a:t>
            </a:r>
            <a:r>
              <a:rPr lang="cs-CZ" dirty="0" err="1"/>
              <a:t>of</a:t>
            </a:r>
            <a:r>
              <a:rPr lang="cs-CZ" dirty="0"/>
              <a:t> 1 </a:t>
            </a:r>
            <a:r>
              <a:rPr lang="cs-CZ" dirty="0" err="1"/>
              <a:t>day</a:t>
            </a:r>
            <a:r>
              <a:rPr lang="cs-CZ" dirty="0"/>
              <a:t>, and a default </a:t>
            </a:r>
            <a:r>
              <a:rPr lang="cs-CZ" dirty="0" err="1"/>
              <a:t>cache</a:t>
            </a:r>
            <a:r>
              <a:rPr lang="cs-CZ" dirty="0"/>
              <a:t> </a:t>
            </a:r>
            <a:r>
              <a:rPr lang="cs-CZ" dirty="0" err="1"/>
              <a:t>size</a:t>
            </a:r>
            <a:r>
              <a:rPr lang="cs-CZ" dirty="0"/>
              <a:t> </a:t>
            </a:r>
            <a:r>
              <a:rPr lang="cs-CZ" dirty="0" err="1"/>
              <a:t>of</a:t>
            </a:r>
            <a:r>
              <a:rPr lang="cs-CZ" dirty="0"/>
              <a:t> 10 GB.</a:t>
            </a:r>
            <a:endParaRPr lang="en-US" dirty="0"/>
          </a:p>
        </p:txBody>
      </p:sp>
    </p:spTree>
    <p:extLst>
      <p:ext uri="{BB962C8B-B14F-4D97-AF65-F5344CB8AC3E}">
        <p14:creationId xmlns:p14="http://schemas.microsoft.com/office/powerpoint/2010/main" val="2839765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F1EA-CCBA-4ADD-899D-B1F6B9185030}"/>
              </a:ext>
            </a:extLst>
          </p:cNvPr>
          <p:cNvSpPr>
            <a:spLocks noGrp="1"/>
          </p:cNvSpPr>
          <p:nvPr>
            <p:ph type="title"/>
          </p:nvPr>
        </p:nvSpPr>
        <p:spPr/>
        <p:txBody>
          <a:bodyPr/>
          <a:lstStyle/>
          <a:p>
            <a:r>
              <a:rPr lang="cs-CZ" dirty="0" err="1"/>
              <a:t>Considerations</a:t>
            </a:r>
            <a:r>
              <a:rPr lang="cs-CZ" dirty="0"/>
              <a:t> V</a:t>
            </a:r>
            <a:endParaRPr lang="en-US" dirty="0"/>
          </a:p>
        </p:txBody>
      </p:sp>
      <p:sp>
        <p:nvSpPr>
          <p:cNvPr id="3" name="Content Placeholder 2">
            <a:extLst>
              <a:ext uri="{FF2B5EF4-FFF2-40B4-BE49-F238E27FC236}">
                <a16:creationId xmlns:a16="http://schemas.microsoft.com/office/drawing/2014/main" id="{83684557-F2C1-415A-BE3F-CD1C3FA62E2B}"/>
              </a:ext>
            </a:extLst>
          </p:cNvPr>
          <p:cNvSpPr>
            <a:spLocks noGrp="1"/>
          </p:cNvSpPr>
          <p:nvPr>
            <p:ph idx="1"/>
          </p:nvPr>
        </p:nvSpPr>
        <p:spPr/>
        <p:txBody>
          <a:bodyPr/>
          <a:lstStyle/>
          <a:p>
            <a:r>
              <a:rPr lang="en-US" dirty="0"/>
              <a:t>Multiple dashboards using same Information link should not be run at the same time otherwise all the dashboards will try to cache the same Information link multiple times. </a:t>
            </a:r>
            <a:endParaRPr lang="cs-CZ" dirty="0"/>
          </a:p>
          <a:p>
            <a:endParaRPr lang="cs-CZ" dirty="0"/>
          </a:p>
          <a:p>
            <a:r>
              <a:rPr lang="en-US" dirty="0"/>
              <a:t>If data volume retrieved by that Information link is huge, disk space can also be exhausted and it will also impact your database performance as same query is running multiple times simultaneously. </a:t>
            </a:r>
          </a:p>
        </p:txBody>
      </p:sp>
    </p:spTree>
    <p:extLst>
      <p:ext uri="{BB962C8B-B14F-4D97-AF65-F5344CB8AC3E}">
        <p14:creationId xmlns:p14="http://schemas.microsoft.com/office/powerpoint/2010/main" val="2229368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49EC7C-E400-4D54-8E6E-47D6D80CF905}"/>
              </a:ext>
            </a:extLst>
          </p:cNvPr>
          <p:cNvSpPr>
            <a:spLocks noGrp="1"/>
          </p:cNvSpPr>
          <p:nvPr>
            <p:ph type="title"/>
          </p:nvPr>
        </p:nvSpPr>
        <p:spPr/>
        <p:txBody>
          <a:bodyPr/>
          <a:lstStyle/>
          <a:p>
            <a:r>
              <a:rPr lang="cs-CZ" dirty="0"/>
              <a:t>Performance </a:t>
            </a:r>
            <a:r>
              <a:rPr lang="cs-CZ" dirty="0" err="1"/>
              <a:t>Improvement</a:t>
            </a:r>
            <a:endParaRPr lang="en-US" dirty="0"/>
          </a:p>
        </p:txBody>
      </p:sp>
      <p:sp>
        <p:nvSpPr>
          <p:cNvPr id="5" name="Content Placeholder 4">
            <a:extLst>
              <a:ext uri="{FF2B5EF4-FFF2-40B4-BE49-F238E27FC236}">
                <a16:creationId xmlns:a16="http://schemas.microsoft.com/office/drawing/2014/main" id="{8831CDC6-1922-432A-90CE-350934D29DF1}"/>
              </a:ext>
            </a:extLst>
          </p:cNvPr>
          <p:cNvSpPr>
            <a:spLocks noGrp="1"/>
          </p:cNvSpPr>
          <p:nvPr>
            <p:ph idx="1"/>
          </p:nvPr>
        </p:nvSpPr>
        <p:spPr/>
        <p:txBody>
          <a:bodyPr/>
          <a:lstStyle/>
          <a:p>
            <a:r>
              <a:rPr lang="cs-CZ" dirty="0"/>
              <a:t>U</a:t>
            </a:r>
            <a:r>
              <a:rPr lang="en-US" dirty="0"/>
              <a:t>se Scheduled Updates on the web player to pre-load the analysis. </a:t>
            </a:r>
            <a:endParaRPr lang="cs-CZ" dirty="0"/>
          </a:p>
          <a:p>
            <a:pPr marL="0" indent="0">
              <a:buNone/>
            </a:pPr>
            <a:endParaRPr lang="en-US" dirty="0"/>
          </a:p>
          <a:p>
            <a:r>
              <a:rPr lang="cs-CZ" dirty="0"/>
              <a:t>K</a:t>
            </a:r>
            <a:r>
              <a:rPr lang="en-US" dirty="0" err="1"/>
              <a:t>eep</a:t>
            </a:r>
            <a:r>
              <a:rPr lang="en-US" dirty="0"/>
              <a:t> data in the database instead of loading it into memory. Spotfire passes the aggregations to the database, which means less data needs to be transferred to Spotfire</a:t>
            </a:r>
            <a:endParaRPr lang="cs-CZ" dirty="0"/>
          </a:p>
          <a:p>
            <a:endParaRPr lang="en-US" dirty="0"/>
          </a:p>
          <a:p>
            <a:r>
              <a:rPr lang="en-US" dirty="0"/>
              <a:t>Use automation services to pre-load the file with data and save it to the Spotfire library with the data embedded</a:t>
            </a:r>
            <a:r>
              <a:rPr lang="cs-CZ" dirty="0"/>
              <a:t>.</a:t>
            </a:r>
            <a:endParaRPr lang="en-US" dirty="0"/>
          </a:p>
        </p:txBody>
      </p:sp>
    </p:spTree>
    <p:extLst>
      <p:ext uri="{BB962C8B-B14F-4D97-AF65-F5344CB8AC3E}">
        <p14:creationId xmlns:p14="http://schemas.microsoft.com/office/powerpoint/2010/main" val="1987145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C8C9-345D-430D-9BBB-396B2E0247AF}"/>
              </a:ext>
            </a:extLst>
          </p:cNvPr>
          <p:cNvSpPr>
            <a:spLocks noGrp="1"/>
          </p:cNvSpPr>
          <p:nvPr>
            <p:ph type="title"/>
          </p:nvPr>
        </p:nvSpPr>
        <p:spPr/>
        <p:txBody>
          <a:bodyPr/>
          <a:lstStyle/>
          <a:p>
            <a:r>
              <a:rPr lang="cs-CZ" dirty="0" err="1"/>
              <a:t>Examples</a:t>
            </a:r>
            <a:r>
              <a:rPr lang="cs-CZ" dirty="0"/>
              <a:t> </a:t>
            </a:r>
            <a:r>
              <a:rPr lang="cs-CZ" dirty="0" err="1"/>
              <a:t>from</a:t>
            </a:r>
            <a:r>
              <a:rPr lang="cs-CZ" dirty="0"/>
              <a:t> </a:t>
            </a:r>
            <a:r>
              <a:rPr lang="cs-CZ" dirty="0" err="1"/>
              <a:t>caching</a:t>
            </a:r>
            <a:r>
              <a:rPr lang="cs-CZ" dirty="0"/>
              <a:t> - </a:t>
            </a:r>
            <a:r>
              <a:rPr lang="cs-CZ" dirty="0" err="1"/>
              <a:t>Docs</a:t>
            </a:r>
            <a:endParaRPr lang="en-US" dirty="0"/>
          </a:p>
        </p:txBody>
      </p:sp>
      <p:sp>
        <p:nvSpPr>
          <p:cNvPr id="3" name="Content Placeholder 2">
            <a:extLst>
              <a:ext uri="{FF2B5EF4-FFF2-40B4-BE49-F238E27FC236}">
                <a16:creationId xmlns:a16="http://schemas.microsoft.com/office/drawing/2014/main" id="{AF6626A2-82B2-421A-B38B-BCBD2888ACF9}"/>
              </a:ext>
            </a:extLst>
          </p:cNvPr>
          <p:cNvSpPr>
            <a:spLocks noGrp="1"/>
          </p:cNvSpPr>
          <p:nvPr>
            <p:ph idx="1"/>
          </p:nvPr>
        </p:nvSpPr>
        <p:spPr/>
        <p:txBody>
          <a:bodyPr/>
          <a:lstStyle/>
          <a:p>
            <a:pPr algn="l"/>
            <a:r>
              <a:rPr lang="en-US" b="0" i="0" dirty="0">
                <a:solidFill>
                  <a:srgbClr val="336699"/>
                </a:solidFill>
                <a:effectLst/>
                <a:latin typeface="Raleway" panose="020B0003030101060003" pitchFamily="34" charset="0"/>
                <a:hlinkClick r:id="rId2"/>
              </a:rPr>
              <a:t>Creating a scheduled update by using Spotfire Server</a:t>
            </a:r>
            <a:endParaRPr lang="cs-CZ" b="0" i="0" dirty="0">
              <a:solidFill>
                <a:srgbClr val="336699"/>
              </a:solidFill>
              <a:effectLst/>
              <a:latin typeface="Raleway" panose="020B0003030101060003" pitchFamily="34" charset="0"/>
            </a:endParaRPr>
          </a:p>
          <a:p>
            <a:pPr algn="l"/>
            <a:endParaRPr lang="en-US" b="0" i="0" dirty="0">
              <a:solidFill>
                <a:srgbClr val="336699"/>
              </a:solidFill>
              <a:effectLst/>
              <a:latin typeface="Raleway" panose="020B0003030101060003" pitchFamily="34" charset="0"/>
            </a:endParaRPr>
          </a:p>
          <a:p>
            <a:pPr algn="l"/>
            <a:r>
              <a:rPr lang="en-US" b="0" i="0" dirty="0">
                <a:solidFill>
                  <a:srgbClr val="222222"/>
                </a:solidFill>
                <a:effectLst/>
                <a:latin typeface="Raleway" panose="020B0003030101060003" pitchFamily="34" charset="0"/>
                <a:hlinkClick r:id="rId3"/>
              </a:rPr>
              <a:t>Caching data with TIBCO Spotfire® Automation Services</a:t>
            </a:r>
            <a:endParaRPr lang="cs-CZ" b="0" i="0" dirty="0">
              <a:solidFill>
                <a:srgbClr val="222222"/>
              </a:solidFill>
              <a:effectLst/>
              <a:latin typeface="Raleway" panose="020B0003030101060003" pitchFamily="34" charset="0"/>
            </a:endParaRPr>
          </a:p>
          <a:p>
            <a:pPr algn="l"/>
            <a:endParaRPr lang="cs-CZ" dirty="0">
              <a:solidFill>
                <a:srgbClr val="222222"/>
              </a:solidFill>
              <a:latin typeface="Raleway" panose="020B0003030101060003" pitchFamily="34" charset="0"/>
            </a:endParaRPr>
          </a:p>
          <a:p>
            <a:pPr algn="l"/>
            <a:r>
              <a:rPr lang="cs-CZ" b="0" i="0" dirty="0">
                <a:solidFill>
                  <a:srgbClr val="222222"/>
                </a:solidFill>
                <a:effectLst/>
                <a:latin typeface="Raleway" panose="020B0003030101060003" pitchFamily="34" charset="0"/>
                <a:hlinkClick r:id="rId4"/>
              </a:rPr>
              <a:t>Caching data </a:t>
            </a:r>
            <a:r>
              <a:rPr lang="cs-CZ" b="0" i="0" dirty="0" err="1">
                <a:solidFill>
                  <a:srgbClr val="222222"/>
                </a:solidFill>
                <a:effectLst/>
                <a:latin typeface="Raleway" panose="020B0003030101060003" pitchFamily="34" charset="0"/>
                <a:hlinkClick r:id="rId4"/>
              </a:rPr>
              <a:t>through</a:t>
            </a:r>
            <a:r>
              <a:rPr lang="cs-CZ" b="0" i="0" dirty="0">
                <a:solidFill>
                  <a:srgbClr val="222222"/>
                </a:solidFill>
                <a:effectLst/>
                <a:latin typeface="Raleway" panose="020B0003030101060003" pitchFamily="34" charset="0"/>
                <a:hlinkClick r:id="rId4"/>
              </a:rPr>
              <a:t> </a:t>
            </a:r>
            <a:r>
              <a:rPr lang="cs-CZ" b="0" i="0" dirty="0" err="1">
                <a:solidFill>
                  <a:srgbClr val="222222"/>
                </a:solidFill>
                <a:effectLst/>
                <a:latin typeface="Raleway" panose="020B0003030101060003" pitchFamily="34" charset="0"/>
                <a:hlinkClick r:id="rId4"/>
              </a:rPr>
              <a:t>Information</a:t>
            </a:r>
            <a:r>
              <a:rPr lang="cs-CZ" b="0" i="0" dirty="0">
                <a:solidFill>
                  <a:srgbClr val="222222"/>
                </a:solidFill>
                <a:effectLst/>
                <a:latin typeface="Raleway" panose="020B0003030101060003" pitchFamily="34" charset="0"/>
                <a:hlinkClick r:id="rId4"/>
              </a:rPr>
              <a:t> </a:t>
            </a:r>
            <a:r>
              <a:rPr lang="cs-CZ" b="0" i="0" dirty="0" err="1">
                <a:solidFill>
                  <a:srgbClr val="222222"/>
                </a:solidFill>
                <a:effectLst/>
                <a:latin typeface="Raleway" panose="020B0003030101060003" pitchFamily="34" charset="0"/>
                <a:hlinkClick r:id="rId4"/>
              </a:rPr>
              <a:t>Links</a:t>
            </a:r>
            <a:endParaRPr lang="en-US" b="0" i="0" dirty="0">
              <a:solidFill>
                <a:srgbClr val="222222"/>
              </a:solidFill>
              <a:effectLst/>
              <a:latin typeface="Raleway" panose="020B0003030101060003" pitchFamily="34" charset="0"/>
            </a:endParaRPr>
          </a:p>
          <a:p>
            <a:pPr marL="0" indent="0">
              <a:buNone/>
            </a:pPr>
            <a:br>
              <a:rPr lang="en-US" b="0" i="0" dirty="0">
                <a:solidFill>
                  <a:srgbClr val="222222"/>
                </a:solidFill>
                <a:effectLst/>
                <a:latin typeface="Raleway" panose="020B0003030101060003" pitchFamily="34" charset="0"/>
              </a:rPr>
            </a:br>
            <a:br>
              <a:rPr lang="en-US" b="0" i="0" dirty="0">
                <a:solidFill>
                  <a:srgbClr val="636466"/>
                </a:solidFill>
                <a:effectLst/>
                <a:latin typeface="Raleway" panose="020B0003030101060003" pitchFamily="34" charset="0"/>
              </a:rPr>
            </a:br>
            <a:endParaRPr lang="en-US" dirty="0">
              <a:latin typeface="Raleway" panose="020B0003030101060003" pitchFamily="34" charset="0"/>
            </a:endParaRPr>
          </a:p>
        </p:txBody>
      </p:sp>
    </p:spTree>
    <p:extLst>
      <p:ext uri="{BB962C8B-B14F-4D97-AF65-F5344CB8AC3E}">
        <p14:creationId xmlns:p14="http://schemas.microsoft.com/office/powerpoint/2010/main" val="3915325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1B8F-7C26-45B9-BD90-59AC11EEA23A}"/>
              </a:ext>
            </a:extLst>
          </p:cNvPr>
          <p:cNvSpPr>
            <a:spLocks noGrp="1"/>
          </p:cNvSpPr>
          <p:nvPr>
            <p:ph type="title"/>
          </p:nvPr>
        </p:nvSpPr>
        <p:spPr/>
        <p:txBody>
          <a:bodyPr/>
          <a:lstStyle/>
          <a:p>
            <a:r>
              <a:rPr lang="cs-CZ" dirty="0" err="1"/>
              <a:t>References</a:t>
            </a:r>
            <a:endParaRPr lang="en-US" dirty="0"/>
          </a:p>
        </p:txBody>
      </p:sp>
      <p:sp>
        <p:nvSpPr>
          <p:cNvPr id="3" name="Content Placeholder 2">
            <a:extLst>
              <a:ext uri="{FF2B5EF4-FFF2-40B4-BE49-F238E27FC236}">
                <a16:creationId xmlns:a16="http://schemas.microsoft.com/office/drawing/2014/main" id="{5AA12E1C-C8CF-4298-9A10-29AD750A7C3C}"/>
              </a:ext>
            </a:extLst>
          </p:cNvPr>
          <p:cNvSpPr>
            <a:spLocks noGrp="1"/>
          </p:cNvSpPr>
          <p:nvPr>
            <p:ph idx="1"/>
          </p:nvPr>
        </p:nvSpPr>
        <p:spPr/>
        <p:txBody>
          <a:bodyPr/>
          <a:lstStyle/>
          <a:p>
            <a:r>
              <a:rPr lang="cs-CZ" dirty="0" err="1">
                <a:hlinkClick r:id="rId2"/>
              </a:rPr>
              <a:t>Spotfire</a:t>
            </a:r>
            <a:r>
              <a:rPr lang="cs-CZ" dirty="0">
                <a:hlinkClick r:id="rId2"/>
              </a:rPr>
              <a:t> </a:t>
            </a:r>
            <a:r>
              <a:rPr lang="cs-CZ" dirty="0" err="1">
                <a:hlinkClick r:id="rId2"/>
              </a:rPr>
              <a:t>Analyst</a:t>
            </a:r>
            <a:r>
              <a:rPr lang="cs-CZ" dirty="0">
                <a:hlinkClick r:id="rId2"/>
              </a:rPr>
              <a:t> </a:t>
            </a:r>
            <a:r>
              <a:rPr lang="cs-CZ" dirty="0" err="1">
                <a:hlinkClick r:id="rId2"/>
              </a:rPr>
              <a:t>User‘s</a:t>
            </a:r>
            <a:r>
              <a:rPr lang="cs-CZ" dirty="0">
                <a:hlinkClick r:id="rId2"/>
              </a:rPr>
              <a:t> </a:t>
            </a:r>
            <a:r>
              <a:rPr lang="cs-CZ" dirty="0" err="1">
                <a:hlinkClick r:id="rId2"/>
              </a:rPr>
              <a:t>Guide</a:t>
            </a:r>
            <a:endParaRPr lang="cs-CZ" dirty="0"/>
          </a:p>
          <a:p>
            <a:r>
              <a:rPr lang="en-US" dirty="0">
                <a:hlinkClick r:id="rId3"/>
              </a:rPr>
              <a:t>How to find the SQL query Spotfire sends to a database?</a:t>
            </a:r>
            <a:endParaRPr lang="cs-CZ" dirty="0"/>
          </a:p>
          <a:p>
            <a:r>
              <a:rPr lang="cs-CZ" dirty="0">
                <a:hlinkClick r:id="rId4"/>
              </a:rPr>
              <a:t>Caching </a:t>
            </a:r>
            <a:r>
              <a:rPr lang="cs-CZ" dirty="0" err="1">
                <a:hlinkClick r:id="rId4"/>
              </a:rPr>
              <a:t>calculated</a:t>
            </a:r>
            <a:r>
              <a:rPr lang="cs-CZ" dirty="0">
                <a:hlinkClick r:id="rId4"/>
              </a:rPr>
              <a:t> </a:t>
            </a:r>
            <a:r>
              <a:rPr lang="cs-CZ" dirty="0" err="1">
                <a:hlinkClick r:id="rId4"/>
              </a:rPr>
              <a:t>columns</a:t>
            </a:r>
            <a:endParaRPr lang="cs-CZ" dirty="0"/>
          </a:p>
          <a:p>
            <a:r>
              <a:rPr lang="cs-CZ" dirty="0" err="1">
                <a:hlinkClick r:id="rId5"/>
              </a:rPr>
              <a:t>Trace</a:t>
            </a:r>
            <a:r>
              <a:rPr lang="cs-CZ" dirty="0">
                <a:hlinkClick r:id="rId5"/>
              </a:rPr>
              <a:t> </a:t>
            </a:r>
            <a:r>
              <a:rPr lang="cs-CZ" dirty="0" err="1">
                <a:hlinkClick r:id="rId5"/>
              </a:rPr>
              <a:t>DXPs</a:t>
            </a:r>
            <a:r>
              <a:rPr lang="cs-CZ" dirty="0">
                <a:hlinkClick r:id="rId5"/>
              </a:rPr>
              <a:t> </a:t>
            </a:r>
            <a:r>
              <a:rPr lang="cs-CZ" dirty="0" err="1">
                <a:hlinkClick r:id="rId5"/>
              </a:rPr>
              <a:t>connected</a:t>
            </a:r>
            <a:r>
              <a:rPr lang="cs-CZ" dirty="0">
                <a:hlinkClick r:id="rId5"/>
              </a:rPr>
              <a:t> to </a:t>
            </a:r>
            <a:r>
              <a:rPr lang="cs-CZ" dirty="0" err="1">
                <a:hlinkClick r:id="rId5"/>
              </a:rPr>
              <a:t>an</a:t>
            </a:r>
            <a:r>
              <a:rPr lang="cs-CZ" dirty="0">
                <a:hlinkClick r:id="rId5"/>
              </a:rPr>
              <a:t> </a:t>
            </a:r>
            <a:r>
              <a:rPr lang="cs-CZ" dirty="0" err="1">
                <a:hlinkClick r:id="rId5"/>
              </a:rPr>
              <a:t>information</a:t>
            </a:r>
            <a:r>
              <a:rPr lang="cs-CZ" dirty="0">
                <a:hlinkClick r:id="rId5"/>
              </a:rPr>
              <a:t> link</a:t>
            </a:r>
            <a:endParaRPr lang="cs-CZ" dirty="0"/>
          </a:p>
          <a:p>
            <a:r>
              <a:rPr lang="cs-CZ" dirty="0"/>
              <a:t>[Video] </a:t>
            </a:r>
            <a:r>
              <a:rPr lang="cs-CZ" dirty="0" err="1">
                <a:hlinkClick r:id="rId6"/>
              </a:rPr>
              <a:t>Setting</a:t>
            </a:r>
            <a:r>
              <a:rPr lang="cs-CZ" dirty="0">
                <a:hlinkClick r:id="rId6"/>
              </a:rPr>
              <a:t> up and </a:t>
            </a:r>
            <a:r>
              <a:rPr lang="cs-CZ" dirty="0" err="1">
                <a:hlinkClick r:id="rId6"/>
              </a:rPr>
              <a:t>optimizing</a:t>
            </a:r>
            <a:r>
              <a:rPr lang="cs-CZ" dirty="0">
                <a:hlinkClick r:id="rId6"/>
              </a:rPr>
              <a:t> </a:t>
            </a:r>
            <a:r>
              <a:rPr lang="cs-CZ" dirty="0" err="1">
                <a:hlinkClick r:id="rId6"/>
              </a:rPr>
              <a:t>information</a:t>
            </a:r>
            <a:r>
              <a:rPr lang="cs-CZ" dirty="0">
                <a:hlinkClick r:id="rId6"/>
              </a:rPr>
              <a:t> </a:t>
            </a:r>
            <a:r>
              <a:rPr lang="cs-CZ" dirty="0" err="1">
                <a:hlinkClick r:id="rId6"/>
              </a:rPr>
              <a:t>links</a:t>
            </a:r>
            <a:endParaRPr lang="cs-CZ" dirty="0"/>
          </a:p>
          <a:p>
            <a:r>
              <a:rPr lang="cs-CZ" dirty="0"/>
              <a:t>[Video] </a:t>
            </a:r>
            <a:r>
              <a:rPr lang="cs-CZ" dirty="0">
                <a:hlinkClick r:id="rId7"/>
              </a:rPr>
              <a:t>Caching in TIBCO </a:t>
            </a:r>
            <a:r>
              <a:rPr lang="cs-CZ" dirty="0" err="1">
                <a:hlinkClick r:id="rId7"/>
              </a:rPr>
              <a:t>Spotfire</a:t>
            </a:r>
            <a:endParaRPr lang="en-US" dirty="0"/>
          </a:p>
        </p:txBody>
      </p:sp>
    </p:spTree>
    <p:extLst>
      <p:ext uri="{BB962C8B-B14F-4D97-AF65-F5344CB8AC3E}">
        <p14:creationId xmlns:p14="http://schemas.microsoft.com/office/powerpoint/2010/main" val="90200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B8A3-96AB-4E09-8591-694B85B78EFA}"/>
              </a:ext>
            </a:extLst>
          </p:cNvPr>
          <p:cNvSpPr>
            <a:spLocks noGrp="1"/>
          </p:cNvSpPr>
          <p:nvPr>
            <p:ph type="title"/>
          </p:nvPr>
        </p:nvSpPr>
        <p:spPr/>
        <p:txBody>
          <a:bodyPr/>
          <a:lstStyle/>
          <a:p>
            <a:r>
              <a:rPr lang="cs-CZ" dirty="0"/>
              <a:t>In-</a:t>
            </a:r>
            <a:r>
              <a:rPr lang="cs-CZ" dirty="0" err="1"/>
              <a:t>memory</a:t>
            </a:r>
            <a:r>
              <a:rPr lang="cs-CZ" dirty="0"/>
              <a:t> vs in-database </a:t>
            </a:r>
            <a:r>
              <a:rPr lang="cs-CZ" dirty="0" err="1"/>
              <a:t>analytics</a:t>
            </a:r>
            <a:endParaRPr lang="en-US" dirty="0"/>
          </a:p>
        </p:txBody>
      </p:sp>
      <p:sp>
        <p:nvSpPr>
          <p:cNvPr id="3" name="Content Placeholder 2">
            <a:extLst>
              <a:ext uri="{FF2B5EF4-FFF2-40B4-BE49-F238E27FC236}">
                <a16:creationId xmlns:a16="http://schemas.microsoft.com/office/drawing/2014/main" id="{B4FADB90-C0FA-4775-9605-3DCCBBE5C10B}"/>
              </a:ext>
            </a:extLst>
          </p:cNvPr>
          <p:cNvSpPr>
            <a:spLocks noGrp="1"/>
          </p:cNvSpPr>
          <p:nvPr>
            <p:ph idx="1"/>
          </p:nvPr>
        </p:nvSpPr>
        <p:spPr/>
        <p:txBody>
          <a:bodyPr/>
          <a:lstStyle/>
          <a:p>
            <a:r>
              <a:rPr lang="cs-CZ" dirty="0" err="1"/>
              <a:t>When</a:t>
            </a:r>
            <a:r>
              <a:rPr lang="cs-CZ" dirty="0"/>
              <a:t> data </a:t>
            </a:r>
            <a:r>
              <a:rPr lang="cs-CZ" dirty="0" err="1"/>
              <a:t>is</a:t>
            </a:r>
            <a:r>
              <a:rPr lang="cs-CZ" dirty="0"/>
              <a:t> </a:t>
            </a:r>
            <a:r>
              <a:rPr lang="cs-CZ" dirty="0" err="1"/>
              <a:t>loaded</a:t>
            </a:r>
            <a:r>
              <a:rPr lang="cs-CZ" dirty="0"/>
              <a:t> </a:t>
            </a:r>
            <a:r>
              <a:rPr lang="cs-CZ" dirty="0" err="1"/>
              <a:t>into</a:t>
            </a:r>
            <a:r>
              <a:rPr lang="cs-CZ" dirty="0"/>
              <a:t> </a:t>
            </a:r>
            <a:r>
              <a:rPr lang="cs-CZ" dirty="0" err="1"/>
              <a:t>the</a:t>
            </a:r>
            <a:r>
              <a:rPr lang="cs-CZ" dirty="0"/>
              <a:t> in-</a:t>
            </a:r>
            <a:r>
              <a:rPr lang="cs-CZ" dirty="0" err="1"/>
              <a:t>memory</a:t>
            </a:r>
            <a:r>
              <a:rPr lang="cs-CZ" dirty="0"/>
              <a:t> data </a:t>
            </a:r>
            <a:r>
              <a:rPr lang="cs-CZ" dirty="0" err="1"/>
              <a:t>engine</a:t>
            </a:r>
            <a:r>
              <a:rPr lang="cs-CZ" dirty="0"/>
              <a:t>, </a:t>
            </a:r>
            <a:r>
              <a:rPr lang="cs-CZ" dirty="0" err="1"/>
              <a:t>an</a:t>
            </a:r>
            <a:r>
              <a:rPr lang="cs-CZ" dirty="0"/>
              <a:t> </a:t>
            </a:r>
            <a:r>
              <a:rPr lang="cs-CZ" dirty="0" err="1"/>
              <a:t>entire</a:t>
            </a:r>
            <a:r>
              <a:rPr lang="cs-CZ" dirty="0"/>
              <a:t> copy </a:t>
            </a:r>
            <a:r>
              <a:rPr lang="cs-CZ" dirty="0" err="1"/>
              <a:t>is</a:t>
            </a:r>
            <a:r>
              <a:rPr lang="cs-CZ" dirty="0"/>
              <a:t> </a:t>
            </a:r>
            <a:r>
              <a:rPr lang="cs-CZ" dirty="0" err="1"/>
              <a:t>loaded</a:t>
            </a:r>
            <a:r>
              <a:rPr lang="cs-CZ" dirty="0"/>
              <a:t> in </a:t>
            </a:r>
            <a:r>
              <a:rPr lang="cs-CZ" dirty="0" err="1"/>
              <a:t>your</a:t>
            </a:r>
            <a:r>
              <a:rPr lang="cs-CZ" dirty="0"/>
              <a:t> </a:t>
            </a:r>
            <a:r>
              <a:rPr lang="cs-CZ" dirty="0" err="1"/>
              <a:t>computer</a:t>
            </a:r>
            <a:r>
              <a:rPr lang="cs-CZ" dirty="0"/>
              <a:t>/server. </a:t>
            </a:r>
          </a:p>
          <a:p>
            <a:r>
              <a:rPr lang="cs-CZ" dirty="0" err="1"/>
              <a:t>Spotfire‘s</a:t>
            </a:r>
            <a:r>
              <a:rPr lang="cs-CZ" dirty="0"/>
              <a:t> in-</a:t>
            </a:r>
            <a:r>
              <a:rPr lang="cs-CZ" dirty="0" err="1"/>
              <a:t>memory</a:t>
            </a:r>
            <a:r>
              <a:rPr lang="cs-CZ" dirty="0"/>
              <a:t> data </a:t>
            </a:r>
            <a:r>
              <a:rPr lang="cs-CZ" dirty="0" err="1"/>
              <a:t>engine</a:t>
            </a:r>
            <a:r>
              <a:rPr lang="cs-CZ" dirty="0"/>
              <a:t> </a:t>
            </a:r>
            <a:r>
              <a:rPr lang="cs-CZ" dirty="0" err="1"/>
              <a:t>is</a:t>
            </a:r>
            <a:r>
              <a:rPr lang="cs-CZ" dirty="0"/>
              <a:t> </a:t>
            </a:r>
            <a:r>
              <a:rPr lang="cs-CZ" dirty="0" err="1"/>
              <a:t>highly</a:t>
            </a:r>
            <a:r>
              <a:rPr lang="cs-CZ" dirty="0"/>
              <a:t> </a:t>
            </a:r>
            <a:r>
              <a:rPr lang="cs-CZ" dirty="0" err="1"/>
              <a:t>optimized</a:t>
            </a:r>
            <a:r>
              <a:rPr lang="cs-CZ" dirty="0"/>
              <a:t> </a:t>
            </a:r>
            <a:r>
              <a:rPr lang="cs-CZ" dirty="0" err="1"/>
              <a:t>for</a:t>
            </a:r>
            <a:r>
              <a:rPr lang="cs-CZ" dirty="0"/>
              <a:t> </a:t>
            </a:r>
            <a:r>
              <a:rPr lang="cs-CZ" dirty="0" err="1"/>
              <a:t>working</a:t>
            </a:r>
            <a:r>
              <a:rPr lang="cs-CZ" dirty="0"/>
              <a:t> </a:t>
            </a:r>
            <a:r>
              <a:rPr lang="cs-CZ" dirty="0" err="1"/>
              <a:t>with</a:t>
            </a:r>
            <a:r>
              <a:rPr lang="cs-CZ" dirty="0"/>
              <a:t> </a:t>
            </a:r>
            <a:r>
              <a:rPr lang="cs-CZ" dirty="0" err="1"/>
              <a:t>datasets</a:t>
            </a:r>
            <a:r>
              <a:rPr lang="cs-CZ" dirty="0"/>
              <a:t> </a:t>
            </a:r>
            <a:r>
              <a:rPr lang="cs-CZ" dirty="0" err="1"/>
              <a:t>of</a:t>
            </a:r>
            <a:r>
              <a:rPr lang="cs-CZ" dirty="0"/>
              <a:t> </a:t>
            </a:r>
            <a:r>
              <a:rPr lang="cs-CZ" dirty="0" err="1"/>
              <a:t>all</a:t>
            </a:r>
            <a:r>
              <a:rPr lang="cs-CZ" dirty="0"/>
              <a:t> </a:t>
            </a:r>
            <a:r>
              <a:rPr lang="cs-CZ" dirty="0" err="1"/>
              <a:t>sizes</a:t>
            </a:r>
            <a:r>
              <a:rPr lang="cs-CZ" dirty="0"/>
              <a:t>, but </a:t>
            </a:r>
            <a:r>
              <a:rPr lang="cs-CZ" dirty="0" err="1"/>
              <a:t>eventually</a:t>
            </a:r>
            <a:r>
              <a:rPr lang="cs-CZ" dirty="0"/>
              <a:t> </a:t>
            </a:r>
            <a:r>
              <a:rPr lang="cs-CZ" dirty="0" err="1"/>
              <a:t>you</a:t>
            </a:r>
            <a:r>
              <a:rPr lang="cs-CZ" dirty="0"/>
              <a:t> do run </a:t>
            </a:r>
            <a:r>
              <a:rPr lang="cs-CZ" dirty="0" err="1"/>
              <a:t>out</a:t>
            </a:r>
            <a:r>
              <a:rPr lang="cs-CZ" dirty="0"/>
              <a:t> </a:t>
            </a:r>
            <a:r>
              <a:rPr lang="cs-CZ" dirty="0" err="1"/>
              <a:t>of</a:t>
            </a:r>
            <a:r>
              <a:rPr lang="cs-CZ" dirty="0"/>
              <a:t> </a:t>
            </a:r>
            <a:r>
              <a:rPr lang="cs-CZ" dirty="0" err="1"/>
              <a:t>memory</a:t>
            </a:r>
            <a:r>
              <a:rPr lang="cs-CZ" dirty="0"/>
              <a:t>.</a:t>
            </a:r>
          </a:p>
          <a:p>
            <a:r>
              <a:rPr lang="cs-CZ" dirty="0" err="1"/>
              <a:t>This</a:t>
            </a:r>
            <a:r>
              <a:rPr lang="cs-CZ" dirty="0"/>
              <a:t> </a:t>
            </a:r>
            <a:r>
              <a:rPr lang="cs-CZ" dirty="0" err="1"/>
              <a:t>engine</a:t>
            </a:r>
            <a:r>
              <a:rPr lang="cs-CZ" dirty="0"/>
              <a:t> </a:t>
            </a:r>
            <a:r>
              <a:rPr lang="cs-CZ" dirty="0" err="1"/>
              <a:t>compresses</a:t>
            </a:r>
            <a:r>
              <a:rPr lang="cs-CZ" dirty="0"/>
              <a:t> data, </a:t>
            </a:r>
            <a:r>
              <a:rPr lang="cs-CZ" dirty="0" err="1"/>
              <a:t>removes</a:t>
            </a:r>
            <a:r>
              <a:rPr lang="cs-CZ" dirty="0"/>
              <a:t> </a:t>
            </a:r>
            <a:r>
              <a:rPr lang="cs-CZ" dirty="0" err="1"/>
              <a:t>redundant</a:t>
            </a:r>
            <a:r>
              <a:rPr lang="cs-CZ" dirty="0"/>
              <a:t> </a:t>
            </a:r>
            <a:r>
              <a:rPr lang="cs-CZ" dirty="0" err="1"/>
              <a:t>columns</a:t>
            </a:r>
            <a:r>
              <a:rPr lang="cs-CZ" dirty="0"/>
              <a:t> and </a:t>
            </a:r>
            <a:r>
              <a:rPr lang="cs-CZ" dirty="0" err="1"/>
              <a:t>swaps</a:t>
            </a:r>
            <a:r>
              <a:rPr lang="cs-CZ" dirty="0"/>
              <a:t> data to disk </a:t>
            </a:r>
            <a:r>
              <a:rPr lang="cs-CZ" dirty="0" err="1"/>
              <a:t>if</a:t>
            </a:r>
            <a:r>
              <a:rPr lang="cs-CZ" dirty="0"/>
              <a:t> </a:t>
            </a:r>
            <a:r>
              <a:rPr lang="cs-CZ" dirty="0" err="1"/>
              <a:t>needed</a:t>
            </a:r>
            <a:r>
              <a:rPr lang="cs-CZ" dirty="0"/>
              <a:t>.</a:t>
            </a:r>
            <a:endParaRPr lang="en-US" dirty="0"/>
          </a:p>
        </p:txBody>
      </p:sp>
    </p:spTree>
    <p:extLst>
      <p:ext uri="{BB962C8B-B14F-4D97-AF65-F5344CB8AC3E}">
        <p14:creationId xmlns:p14="http://schemas.microsoft.com/office/powerpoint/2010/main" val="193113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1235-76CC-41AA-B57A-462D56AA8E9F}"/>
              </a:ext>
            </a:extLst>
          </p:cNvPr>
          <p:cNvSpPr>
            <a:spLocks noGrp="1"/>
          </p:cNvSpPr>
          <p:nvPr>
            <p:ph type="title"/>
          </p:nvPr>
        </p:nvSpPr>
        <p:spPr/>
        <p:txBody>
          <a:bodyPr/>
          <a:lstStyle/>
          <a:p>
            <a:r>
              <a:rPr lang="cs-CZ" dirty="0"/>
              <a:t>In-</a:t>
            </a:r>
            <a:r>
              <a:rPr lang="cs-CZ" dirty="0" err="1"/>
              <a:t>memory</a:t>
            </a:r>
            <a:r>
              <a:rPr lang="cs-CZ" dirty="0"/>
              <a:t> vs in-database </a:t>
            </a:r>
            <a:r>
              <a:rPr lang="cs-CZ" dirty="0" err="1"/>
              <a:t>analytics</a:t>
            </a:r>
            <a:r>
              <a:rPr lang="cs-CZ" dirty="0"/>
              <a:t> (II)</a:t>
            </a:r>
            <a:endParaRPr lang="en-US" dirty="0"/>
          </a:p>
        </p:txBody>
      </p:sp>
      <p:sp>
        <p:nvSpPr>
          <p:cNvPr id="3" name="Content Placeholder 2">
            <a:extLst>
              <a:ext uri="{FF2B5EF4-FFF2-40B4-BE49-F238E27FC236}">
                <a16:creationId xmlns:a16="http://schemas.microsoft.com/office/drawing/2014/main" id="{5BAE7CB8-7E5A-44E6-B079-22EF849B8C58}"/>
              </a:ext>
            </a:extLst>
          </p:cNvPr>
          <p:cNvSpPr>
            <a:spLocks noGrp="1"/>
          </p:cNvSpPr>
          <p:nvPr>
            <p:ph idx="1"/>
          </p:nvPr>
        </p:nvSpPr>
        <p:spPr/>
        <p:txBody>
          <a:bodyPr/>
          <a:lstStyle/>
          <a:p>
            <a:r>
              <a:rPr lang="cs-CZ" dirty="0" err="1"/>
              <a:t>Loading</a:t>
            </a:r>
            <a:r>
              <a:rPr lang="cs-CZ" dirty="0"/>
              <a:t> </a:t>
            </a:r>
            <a:r>
              <a:rPr lang="cs-CZ" dirty="0" err="1"/>
              <a:t>all</a:t>
            </a:r>
            <a:r>
              <a:rPr lang="cs-CZ" dirty="0"/>
              <a:t> data in-</a:t>
            </a:r>
            <a:r>
              <a:rPr lang="cs-CZ" dirty="0" err="1"/>
              <a:t>memory</a:t>
            </a:r>
            <a:r>
              <a:rPr lang="cs-CZ" dirty="0"/>
              <a:t> </a:t>
            </a:r>
            <a:r>
              <a:rPr lang="cs-CZ" dirty="0" err="1"/>
              <a:t>might</a:t>
            </a:r>
            <a:r>
              <a:rPr lang="cs-CZ" dirty="0"/>
              <a:t> not </a:t>
            </a:r>
            <a:r>
              <a:rPr lang="cs-CZ" dirty="0" err="1"/>
              <a:t>be</a:t>
            </a:r>
            <a:r>
              <a:rPr lang="cs-CZ" dirty="0"/>
              <a:t> </a:t>
            </a:r>
            <a:r>
              <a:rPr lang="cs-CZ" dirty="0" err="1"/>
              <a:t>feasible</a:t>
            </a:r>
            <a:r>
              <a:rPr lang="cs-CZ" dirty="0"/>
              <a:t>, nor </a:t>
            </a:r>
            <a:r>
              <a:rPr lang="cs-CZ" dirty="0" err="1"/>
              <a:t>needed</a:t>
            </a:r>
            <a:r>
              <a:rPr lang="cs-CZ" dirty="0"/>
              <a:t>.</a:t>
            </a:r>
          </a:p>
          <a:p>
            <a:r>
              <a:rPr lang="cs-CZ" dirty="0" err="1"/>
              <a:t>Spotfire</a:t>
            </a:r>
            <a:r>
              <a:rPr lang="cs-CZ" dirty="0"/>
              <a:t> </a:t>
            </a:r>
            <a:r>
              <a:rPr lang="cs-CZ" dirty="0" err="1"/>
              <a:t>can</a:t>
            </a:r>
            <a:r>
              <a:rPr lang="cs-CZ" dirty="0"/>
              <a:t> </a:t>
            </a:r>
            <a:r>
              <a:rPr lang="cs-CZ" dirty="0" err="1"/>
              <a:t>instead</a:t>
            </a:r>
            <a:r>
              <a:rPr lang="cs-CZ" dirty="0"/>
              <a:t> </a:t>
            </a:r>
            <a:r>
              <a:rPr lang="cs-CZ" dirty="0" err="1"/>
              <a:t>query</a:t>
            </a:r>
            <a:r>
              <a:rPr lang="cs-CZ" dirty="0"/>
              <a:t> </a:t>
            </a:r>
            <a:r>
              <a:rPr lang="cs-CZ" dirty="0" err="1"/>
              <a:t>the</a:t>
            </a:r>
            <a:r>
              <a:rPr lang="cs-CZ" dirty="0"/>
              <a:t> database, </a:t>
            </a:r>
            <a:r>
              <a:rPr lang="cs-CZ" dirty="0" err="1"/>
              <a:t>extract</a:t>
            </a:r>
            <a:r>
              <a:rPr lang="cs-CZ" dirty="0"/>
              <a:t> </a:t>
            </a:r>
            <a:r>
              <a:rPr lang="cs-CZ" dirty="0" err="1"/>
              <a:t>the</a:t>
            </a:r>
            <a:r>
              <a:rPr lang="cs-CZ" dirty="0"/>
              <a:t> data </a:t>
            </a:r>
            <a:r>
              <a:rPr lang="cs-CZ" dirty="0" err="1"/>
              <a:t>it</a:t>
            </a:r>
            <a:r>
              <a:rPr lang="cs-CZ" dirty="0"/>
              <a:t> </a:t>
            </a:r>
            <a:r>
              <a:rPr lang="cs-CZ" dirty="0" err="1"/>
              <a:t>needs</a:t>
            </a:r>
            <a:r>
              <a:rPr lang="cs-CZ" dirty="0"/>
              <a:t> and </a:t>
            </a:r>
            <a:r>
              <a:rPr lang="cs-CZ" dirty="0" err="1"/>
              <a:t>only</a:t>
            </a:r>
            <a:r>
              <a:rPr lang="cs-CZ" dirty="0"/>
              <a:t> </a:t>
            </a:r>
            <a:r>
              <a:rPr lang="cs-CZ" dirty="0" err="1"/>
              <a:t>keep</a:t>
            </a:r>
            <a:r>
              <a:rPr lang="cs-CZ" dirty="0"/>
              <a:t> </a:t>
            </a:r>
            <a:r>
              <a:rPr lang="cs-CZ" dirty="0" err="1"/>
              <a:t>the</a:t>
            </a:r>
            <a:r>
              <a:rPr lang="cs-CZ" dirty="0"/>
              <a:t> </a:t>
            </a:r>
            <a:r>
              <a:rPr lang="cs-CZ" dirty="0" err="1"/>
              <a:t>aggregated</a:t>
            </a:r>
            <a:r>
              <a:rPr lang="cs-CZ" dirty="0"/>
              <a:t>/</a:t>
            </a:r>
            <a:r>
              <a:rPr lang="cs-CZ" dirty="0" err="1"/>
              <a:t>transformed</a:t>
            </a:r>
            <a:r>
              <a:rPr lang="cs-CZ" dirty="0"/>
              <a:t> data </a:t>
            </a:r>
            <a:r>
              <a:rPr lang="cs-CZ" dirty="0" err="1"/>
              <a:t>required</a:t>
            </a:r>
            <a:r>
              <a:rPr lang="cs-CZ" dirty="0"/>
              <a:t> </a:t>
            </a:r>
            <a:r>
              <a:rPr lang="cs-CZ" dirty="0" err="1"/>
              <a:t>for</a:t>
            </a:r>
            <a:r>
              <a:rPr lang="cs-CZ" dirty="0"/>
              <a:t> </a:t>
            </a:r>
            <a:r>
              <a:rPr lang="cs-CZ" dirty="0" err="1"/>
              <a:t>the</a:t>
            </a:r>
            <a:r>
              <a:rPr lang="cs-CZ" dirty="0"/>
              <a:t> chart.</a:t>
            </a:r>
          </a:p>
          <a:p>
            <a:r>
              <a:rPr lang="cs-CZ" dirty="0"/>
              <a:t>To handle </a:t>
            </a:r>
            <a:r>
              <a:rPr lang="cs-CZ" dirty="0" err="1"/>
              <a:t>this</a:t>
            </a:r>
            <a:r>
              <a:rPr lang="cs-CZ" dirty="0"/>
              <a:t>, </a:t>
            </a:r>
            <a:r>
              <a:rPr lang="cs-CZ" dirty="0" err="1"/>
              <a:t>Spotfire</a:t>
            </a:r>
            <a:r>
              <a:rPr lang="cs-CZ" dirty="0"/>
              <a:t> </a:t>
            </a:r>
            <a:r>
              <a:rPr lang="cs-CZ" dirty="0" err="1"/>
              <a:t>uses</a:t>
            </a:r>
            <a:r>
              <a:rPr lang="cs-CZ" dirty="0"/>
              <a:t> data-on-</a:t>
            </a:r>
            <a:r>
              <a:rPr lang="cs-CZ" dirty="0" err="1"/>
              <a:t>demand</a:t>
            </a:r>
            <a:r>
              <a:rPr lang="cs-CZ" dirty="0"/>
              <a:t>, </a:t>
            </a:r>
            <a:r>
              <a:rPr lang="cs-CZ" dirty="0" err="1"/>
              <a:t>which</a:t>
            </a:r>
            <a:r>
              <a:rPr lang="cs-CZ" dirty="0"/>
              <a:t> </a:t>
            </a:r>
            <a:r>
              <a:rPr lang="cs-CZ" dirty="0" err="1"/>
              <a:t>that</a:t>
            </a:r>
            <a:r>
              <a:rPr lang="cs-CZ" dirty="0"/>
              <a:t> data </a:t>
            </a:r>
            <a:r>
              <a:rPr lang="cs-CZ" dirty="0" err="1"/>
              <a:t>is</a:t>
            </a:r>
            <a:r>
              <a:rPr lang="cs-CZ" dirty="0"/>
              <a:t> </a:t>
            </a:r>
            <a:r>
              <a:rPr lang="cs-CZ" dirty="0" err="1"/>
              <a:t>retrieved</a:t>
            </a:r>
            <a:r>
              <a:rPr lang="cs-CZ" dirty="0"/>
              <a:t> </a:t>
            </a:r>
            <a:r>
              <a:rPr lang="cs-CZ" dirty="0" err="1"/>
              <a:t>only</a:t>
            </a:r>
            <a:r>
              <a:rPr lang="cs-CZ" dirty="0"/>
              <a:t> </a:t>
            </a:r>
            <a:r>
              <a:rPr lang="cs-CZ" dirty="0" err="1"/>
              <a:t>when</a:t>
            </a:r>
            <a:r>
              <a:rPr lang="cs-CZ" dirty="0"/>
              <a:t> </a:t>
            </a:r>
            <a:r>
              <a:rPr lang="cs-CZ" dirty="0" err="1"/>
              <a:t>something</a:t>
            </a:r>
            <a:r>
              <a:rPr lang="cs-CZ" dirty="0"/>
              <a:t> </a:t>
            </a:r>
            <a:r>
              <a:rPr lang="cs-CZ" dirty="0" err="1"/>
              <a:t>changes</a:t>
            </a:r>
            <a:r>
              <a:rPr lang="cs-CZ" dirty="0"/>
              <a:t>.</a:t>
            </a:r>
            <a:endParaRPr lang="en-US" dirty="0"/>
          </a:p>
        </p:txBody>
      </p:sp>
    </p:spTree>
    <p:extLst>
      <p:ext uri="{BB962C8B-B14F-4D97-AF65-F5344CB8AC3E}">
        <p14:creationId xmlns:p14="http://schemas.microsoft.com/office/powerpoint/2010/main" val="284121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C229-FACA-463F-A99B-F2B15843F564}"/>
              </a:ext>
            </a:extLst>
          </p:cNvPr>
          <p:cNvSpPr>
            <a:spLocks noGrp="1"/>
          </p:cNvSpPr>
          <p:nvPr>
            <p:ph type="title"/>
          </p:nvPr>
        </p:nvSpPr>
        <p:spPr/>
        <p:txBody>
          <a:bodyPr/>
          <a:lstStyle/>
          <a:p>
            <a:r>
              <a:rPr lang="cs-CZ" dirty="0" err="1"/>
              <a:t>Information</a:t>
            </a:r>
            <a:r>
              <a:rPr lang="cs-CZ" dirty="0"/>
              <a:t> </a:t>
            </a:r>
            <a:r>
              <a:rPr lang="cs-CZ" dirty="0" err="1"/>
              <a:t>Links</a:t>
            </a:r>
            <a:endParaRPr lang="en-US" dirty="0"/>
          </a:p>
        </p:txBody>
      </p:sp>
      <p:sp>
        <p:nvSpPr>
          <p:cNvPr id="3" name="Content Placeholder 2">
            <a:extLst>
              <a:ext uri="{FF2B5EF4-FFF2-40B4-BE49-F238E27FC236}">
                <a16:creationId xmlns:a16="http://schemas.microsoft.com/office/drawing/2014/main" id="{A2031214-EB67-4646-A856-31A52F909F04}"/>
              </a:ext>
            </a:extLst>
          </p:cNvPr>
          <p:cNvSpPr>
            <a:spLocks noGrp="1"/>
          </p:cNvSpPr>
          <p:nvPr>
            <p:ph idx="1"/>
          </p:nvPr>
        </p:nvSpPr>
        <p:spPr/>
        <p:txBody>
          <a:bodyPr/>
          <a:lstStyle/>
          <a:p>
            <a:r>
              <a:rPr lang="cs-CZ" dirty="0" err="1"/>
              <a:t>Information</a:t>
            </a:r>
            <a:r>
              <a:rPr lang="cs-CZ" dirty="0"/>
              <a:t> </a:t>
            </a:r>
            <a:r>
              <a:rPr lang="cs-CZ" dirty="0" err="1"/>
              <a:t>Links</a:t>
            </a:r>
            <a:r>
              <a:rPr lang="cs-CZ" dirty="0"/>
              <a:t> are </a:t>
            </a:r>
            <a:r>
              <a:rPr lang="cs-CZ" dirty="0" err="1"/>
              <a:t>Spotfire‘s</a:t>
            </a:r>
            <a:r>
              <a:rPr lang="cs-CZ" dirty="0"/>
              <a:t> database </a:t>
            </a:r>
            <a:r>
              <a:rPr lang="cs-CZ" dirty="0" err="1"/>
              <a:t>abstraction</a:t>
            </a:r>
            <a:r>
              <a:rPr lang="cs-CZ" dirty="0"/>
              <a:t> </a:t>
            </a:r>
            <a:r>
              <a:rPr lang="cs-CZ" dirty="0" err="1"/>
              <a:t>method</a:t>
            </a:r>
            <a:r>
              <a:rPr lang="cs-CZ" dirty="0"/>
              <a:t>. They </a:t>
            </a:r>
            <a:r>
              <a:rPr lang="cs-CZ" dirty="0" err="1"/>
              <a:t>specify</a:t>
            </a:r>
            <a:r>
              <a:rPr lang="cs-CZ" dirty="0"/>
              <a:t> </a:t>
            </a:r>
            <a:r>
              <a:rPr lang="cs-CZ" dirty="0" err="1"/>
              <a:t>references</a:t>
            </a:r>
            <a:r>
              <a:rPr lang="cs-CZ" dirty="0"/>
              <a:t> to:</a:t>
            </a:r>
          </a:p>
          <a:p>
            <a:pPr lvl="1"/>
            <a:r>
              <a:rPr lang="cs-CZ" dirty="0" err="1"/>
              <a:t>Columns</a:t>
            </a:r>
            <a:endParaRPr lang="cs-CZ" dirty="0"/>
          </a:p>
          <a:p>
            <a:pPr lvl="1"/>
            <a:r>
              <a:rPr lang="cs-CZ" dirty="0" err="1"/>
              <a:t>Join</a:t>
            </a:r>
            <a:r>
              <a:rPr lang="cs-CZ" dirty="0"/>
              <a:t> </a:t>
            </a:r>
            <a:r>
              <a:rPr lang="cs-CZ" dirty="0" err="1"/>
              <a:t>elements</a:t>
            </a:r>
            <a:endParaRPr lang="cs-CZ" dirty="0"/>
          </a:p>
          <a:p>
            <a:pPr lvl="1"/>
            <a:r>
              <a:rPr lang="cs-CZ" dirty="0" err="1"/>
              <a:t>Filter</a:t>
            </a:r>
            <a:r>
              <a:rPr lang="cs-CZ" dirty="0"/>
              <a:t> </a:t>
            </a:r>
            <a:r>
              <a:rPr lang="cs-CZ" dirty="0" err="1"/>
              <a:t>elements</a:t>
            </a:r>
            <a:endParaRPr lang="cs-CZ" dirty="0"/>
          </a:p>
          <a:p>
            <a:r>
              <a:rPr lang="cs-CZ" dirty="0" err="1"/>
              <a:t>Can</a:t>
            </a:r>
            <a:r>
              <a:rPr lang="cs-CZ" dirty="0"/>
              <a:t> </a:t>
            </a:r>
            <a:r>
              <a:rPr lang="cs-CZ" dirty="0" err="1"/>
              <a:t>be</a:t>
            </a:r>
            <a:r>
              <a:rPr lang="cs-CZ" dirty="0"/>
              <a:t> </a:t>
            </a:r>
            <a:r>
              <a:rPr lang="cs-CZ" dirty="0" err="1"/>
              <a:t>personalized</a:t>
            </a:r>
            <a:r>
              <a:rPr lang="cs-CZ" dirty="0"/>
              <a:t> </a:t>
            </a:r>
            <a:r>
              <a:rPr lang="cs-CZ" dirty="0" err="1"/>
              <a:t>or</a:t>
            </a:r>
            <a:r>
              <a:rPr lang="cs-CZ" dirty="0"/>
              <a:t> </a:t>
            </a:r>
            <a:r>
              <a:rPr lang="cs-CZ" dirty="0" err="1"/>
              <a:t>parameterized</a:t>
            </a:r>
            <a:r>
              <a:rPr lang="cs-CZ" dirty="0"/>
              <a:t>.</a:t>
            </a:r>
          </a:p>
          <a:p>
            <a:r>
              <a:rPr lang="cs-CZ" dirty="0"/>
              <a:t>Support </a:t>
            </a:r>
            <a:r>
              <a:rPr lang="cs-CZ" dirty="0" err="1"/>
              <a:t>for</a:t>
            </a:r>
            <a:r>
              <a:rPr lang="cs-CZ" dirty="0"/>
              <a:t> </a:t>
            </a:r>
            <a:r>
              <a:rPr lang="cs-CZ" dirty="0" err="1"/>
              <a:t>joins</a:t>
            </a:r>
            <a:r>
              <a:rPr lang="cs-CZ" dirty="0"/>
              <a:t> </a:t>
            </a:r>
            <a:r>
              <a:rPr lang="cs-CZ" dirty="0" err="1"/>
              <a:t>between</a:t>
            </a:r>
            <a:r>
              <a:rPr lang="cs-CZ" dirty="0"/>
              <a:t> </a:t>
            </a:r>
            <a:r>
              <a:rPr lang="cs-CZ" dirty="0" err="1"/>
              <a:t>multiple</a:t>
            </a:r>
            <a:r>
              <a:rPr lang="cs-CZ" dirty="0"/>
              <a:t> </a:t>
            </a:r>
            <a:r>
              <a:rPr lang="cs-CZ" dirty="0" err="1"/>
              <a:t>tables</a:t>
            </a:r>
            <a:r>
              <a:rPr lang="cs-CZ" dirty="0"/>
              <a:t> (</a:t>
            </a:r>
            <a:r>
              <a:rPr lang="cs-CZ" dirty="0" err="1"/>
              <a:t>across</a:t>
            </a:r>
            <a:r>
              <a:rPr lang="cs-CZ" dirty="0"/>
              <a:t> </a:t>
            </a:r>
            <a:r>
              <a:rPr lang="cs-CZ" dirty="0" err="1"/>
              <a:t>databases</a:t>
            </a:r>
            <a:r>
              <a:rPr lang="cs-CZ" dirty="0"/>
              <a:t>), </a:t>
            </a:r>
            <a:r>
              <a:rPr lang="cs-CZ" dirty="0" err="1"/>
              <a:t>stored</a:t>
            </a:r>
            <a:r>
              <a:rPr lang="cs-CZ" dirty="0"/>
              <a:t> </a:t>
            </a:r>
            <a:r>
              <a:rPr lang="cs-CZ" dirty="0" err="1"/>
              <a:t>procedures</a:t>
            </a:r>
            <a:r>
              <a:rPr lang="cs-CZ" dirty="0"/>
              <a:t>, </a:t>
            </a:r>
            <a:r>
              <a:rPr lang="cs-CZ" dirty="0" err="1"/>
              <a:t>custom</a:t>
            </a:r>
            <a:r>
              <a:rPr lang="cs-CZ" dirty="0"/>
              <a:t> SQL and </a:t>
            </a:r>
            <a:r>
              <a:rPr lang="cs-CZ" dirty="0" err="1"/>
              <a:t>write</a:t>
            </a:r>
            <a:r>
              <a:rPr lang="cs-CZ" dirty="0"/>
              <a:t> </a:t>
            </a:r>
            <a:r>
              <a:rPr lang="cs-CZ" dirty="0" err="1"/>
              <a:t>back</a:t>
            </a:r>
            <a:r>
              <a:rPr lang="cs-CZ" dirty="0"/>
              <a:t> to DB.</a:t>
            </a:r>
          </a:p>
          <a:p>
            <a:r>
              <a:rPr lang="cs-CZ" dirty="0"/>
              <a:t>They support </a:t>
            </a:r>
            <a:r>
              <a:rPr lang="cs-CZ" dirty="0" err="1"/>
              <a:t>only</a:t>
            </a:r>
            <a:r>
              <a:rPr lang="cs-CZ" dirty="0"/>
              <a:t> in-</a:t>
            </a:r>
            <a:r>
              <a:rPr lang="cs-CZ" dirty="0" err="1"/>
              <a:t>memory</a:t>
            </a:r>
            <a:r>
              <a:rPr lang="cs-CZ" dirty="0"/>
              <a:t> data.</a:t>
            </a:r>
          </a:p>
          <a:p>
            <a:endParaRPr lang="cs-CZ" dirty="0"/>
          </a:p>
          <a:p>
            <a:endParaRPr lang="en-US" dirty="0"/>
          </a:p>
        </p:txBody>
      </p:sp>
    </p:spTree>
    <p:extLst>
      <p:ext uri="{BB962C8B-B14F-4D97-AF65-F5344CB8AC3E}">
        <p14:creationId xmlns:p14="http://schemas.microsoft.com/office/powerpoint/2010/main" val="181205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09D03B-24C5-4E4F-8D65-36403E198278}"/>
              </a:ext>
            </a:extLst>
          </p:cNvPr>
          <p:cNvSpPr>
            <a:spLocks noGrp="1"/>
          </p:cNvSpPr>
          <p:nvPr>
            <p:ph type="title"/>
          </p:nvPr>
        </p:nvSpPr>
        <p:spPr/>
        <p:txBody>
          <a:bodyPr/>
          <a:lstStyle/>
          <a:p>
            <a:r>
              <a:rPr lang="cs-CZ" dirty="0" err="1"/>
              <a:t>Information</a:t>
            </a:r>
            <a:r>
              <a:rPr lang="cs-CZ" dirty="0"/>
              <a:t> Link vs Data </a:t>
            </a:r>
            <a:r>
              <a:rPr lang="cs-CZ" dirty="0" err="1"/>
              <a:t>Connectors</a:t>
            </a:r>
            <a:endParaRPr lang="en-US" dirty="0"/>
          </a:p>
        </p:txBody>
      </p:sp>
      <p:sp>
        <p:nvSpPr>
          <p:cNvPr id="5" name="Content Placeholder 4">
            <a:extLst>
              <a:ext uri="{FF2B5EF4-FFF2-40B4-BE49-F238E27FC236}">
                <a16:creationId xmlns:a16="http://schemas.microsoft.com/office/drawing/2014/main" id="{3AE9F068-CD8B-421D-8492-217B7B3744B3}"/>
              </a:ext>
            </a:extLst>
          </p:cNvPr>
          <p:cNvSpPr>
            <a:spLocks noGrp="1"/>
          </p:cNvSpPr>
          <p:nvPr>
            <p:ph idx="1"/>
          </p:nvPr>
        </p:nvSpPr>
        <p:spPr/>
        <p:txBody>
          <a:bodyPr/>
          <a:lstStyle/>
          <a:p>
            <a:r>
              <a:rPr lang="cs-CZ" dirty="0" err="1"/>
              <a:t>With</a:t>
            </a:r>
            <a:r>
              <a:rPr lang="cs-CZ" dirty="0"/>
              <a:t> </a:t>
            </a:r>
            <a:r>
              <a:rPr lang="cs-CZ" dirty="0" err="1"/>
              <a:t>Information</a:t>
            </a:r>
            <a:r>
              <a:rPr lang="cs-CZ" dirty="0"/>
              <a:t> </a:t>
            </a:r>
            <a:r>
              <a:rPr lang="cs-CZ" dirty="0" err="1"/>
              <a:t>Links</a:t>
            </a:r>
            <a:r>
              <a:rPr lang="cs-CZ" dirty="0"/>
              <a:t> </a:t>
            </a:r>
            <a:r>
              <a:rPr lang="cs-CZ" dirty="0" err="1"/>
              <a:t>the</a:t>
            </a:r>
            <a:r>
              <a:rPr lang="cs-CZ" dirty="0"/>
              <a:t> data </a:t>
            </a:r>
            <a:r>
              <a:rPr lang="cs-CZ" dirty="0" err="1"/>
              <a:t>will</a:t>
            </a:r>
            <a:r>
              <a:rPr lang="cs-CZ" dirty="0"/>
              <a:t> </a:t>
            </a:r>
            <a:r>
              <a:rPr lang="cs-CZ" dirty="0" err="1"/>
              <a:t>be</a:t>
            </a:r>
            <a:r>
              <a:rPr lang="cs-CZ" dirty="0"/>
              <a:t> in </a:t>
            </a:r>
            <a:r>
              <a:rPr lang="cs-CZ" dirty="0" err="1"/>
              <a:t>memory</a:t>
            </a:r>
            <a:r>
              <a:rPr lang="cs-CZ" dirty="0"/>
              <a:t>, not </a:t>
            </a:r>
            <a:r>
              <a:rPr lang="cs-CZ" dirty="0" err="1"/>
              <a:t>external</a:t>
            </a:r>
            <a:r>
              <a:rPr lang="cs-CZ" dirty="0"/>
              <a:t>.</a:t>
            </a:r>
          </a:p>
          <a:p>
            <a:pPr marL="0" indent="0">
              <a:buNone/>
            </a:pPr>
            <a:endParaRPr lang="cs-CZ" dirty="0"/>
          </a:p>
          <a:p>
            <a:r>
              <a:rPr lang="cs-CZ" dirty="0" err="1"/>
              <a:t>Connecting</a:t>
            </a:r>
            <a:r>
              <a:rPr lang="cs-CZ" dirty="0"/>
              <a:t> to </a:t>
            </a:r>
            <a:r>
              <a:rPr lang="cs-CZ" dirty="0" err="1"/>
              <a:t>an</a:t>
            </a:r>
            <a:r>
              <a:rPr lang="cs-CZ" dirty="0"/>
              <a:t> </a:t>
            </a:r>
            <a:r>
              <a:rPr lang="cs-CZ" dirty="0" err="1"/>
              <a:t>external</a:t>
            </a:r>
            <a:r>
              <a:rPr lang="cs-CZ" dirty="0"/>
              <a:t> data source (</a:t>
            </a:r>
            <a:r>
              <a:rPr lang="cs-CZ" dirty="0" err="1"/>
              <a:t>e.g</a:t>
            </a:r>
            <a:r>
              <a:rPr lang="cs-CZ" dirty="0"/>
              <a:t>. </a:t>
            </a:r>
            <a:r>
              <a:rPr lang="cs-CZ" dirty="0" err="1"/>
              <a:t>Teradata</a:t>
            </a:r>
            <a:r>
              <a:rPr lang="cs-CZ" dirty="0"/>
              <a:t>) </a:t>
            </a:r>
            <a:r>
              <a:rPr lang="cs-CZ" dirty="0" err="1"/>
              <a:t>would</a:t>
            </a:r>
            <a:r>
              <a:rPr lang="cs-CZ" dirty="0"/>
              <a:t> </a:t>
            </a:r>
            <a:r>
              <a:rPr lang="cs-CZ" dirty="0" err="1"/>
              <a:t>require</a:t>
            </a:r>
            <a:r>
              <a:rPr lang="cs-CZ" dirty="0"/>
              <a:t> </a:t>
            </a:r>
            <a:r>
              <a:rPr lang="cs-CZ" dirty="0" err="1"/>
              <a:t>that</a:t>
            </a:r>
            <a:r>
              <a:rPr lang="cs-CZ" dirty="0"/>
              <a:t> </a:t>
            </a:r>
            <a:r>
              <a:rPr lang="cs-CZ" dirty="0" err="1"/>
              <a:t>all</a:t>
            </a:r>
            <a:r>
              <a:rPr lang="cs-CZ" dirty="0"/>
              <a:t> </a:t>
            </a:r>
            <a:r>
              <a:rPr lang="cs-CZ" dirty="0" err="1"/>
              <a:t>clients</a:t>
            </a:r>
            <a:r>
              <a:rPr lang="cs-CZ" dirty="0"/>
              <a:t> </a:t>
            </a:r>
            <a:r>
              <a:rPr lang="cs-CZ" dirty="0" err="1"/>
              <a:t>have</a:t>
            </a:r>
            <a:r>
              <a:rPr lang="cs-CZ" dirty="0"/>
              <a:t> </a:t>
            </a:r>
            <a:r>
              <a:rPr lang="cs-CZ" dirty="0" err="1"/>
              <a:t>the</a:t>
            </a:r>
            <a:r>
              <a:rPr lang="cs-CZ" dirty="0"/>
              <a:t> driver. </a:t>
            </a:r>
            <a:r>
              <a:rPr lang="cs-CZ" dirty="0" err="1"/>
              <a:t>With</a:t>
            </a:r>
            <a:r>
              <a:rPr lang="cs-CZ" dirty="0"/>
              <a:t> </a:t>
            </a:r>
            <a:r>
              <a:rPr lang="cs-CZ" dirty="0" err="1"/>
              <a:t>information</a:t>
            </a:r>
            <a:r>
              <a:rPr lang="cs-CZ" dirty="0"/>
              <a:t> </a:t>
            </a:r>
            <a:r>
              <a:rPr lang="cs-CZ" dirty="0" err="1"/>
              <a:t>links</a:t>
            </a:r>
            <a:r>
              <a:rPr lang="cs-CZ" dirty="0"/>
              <a:t>, </a:t>
            </a:r>
            <a:r>
              <a:rPr lang="cs-CZ" dirty="0" err="1"/>
              <a:t>you</a:t>
            </a:r>
            <a:r>
              <a:rPr lang="cs-CZ" dirty="0"/>
              <a:t> </a:t>
            </a:r>
            <a:r>
              <a:rPr lang="cs-CZ" dirty="0" err="1"/>
              <a:t>only</a:t>
            </a:r>
            <a:r>
              <a:rPr lang="cs-CZ" dirty="0"/>
              <a:t> </a:t>
            </a:r>
            <a:r>
              <a:rPr lang="cs-CZ" dirty="0" err="1"/>
              <a:t>need</a:t>
            </a:r>
            <a:r>
              <a:rPr lang="cs-CZ" dirty="0"/>
              <a:t> </a:t>
            </a:r>
            <a:r>
              <a:rPr lang="cs-CZ" dirty="0" err="1"/>
              <a:t>the</a:t>
            </a:r>
            <a:r>
              <a:rPr lang="cs-CZ" dirty="0"/>
              <a:t> JDBC.</a:t>
            </a:r>
          </a:p>
          <a:p>
            <a:pPr marL="0" indent="0">
              <a:buNone/>
            </a:pPr>
            <a:endParaRPr lang="cs-CZ" dirty="0"/>
          </a:p>
        </p:txBody>
      </p:sp>
    </p:spTree>
    <p:extLst>
      <p:ext uri="{BB962C8B-B14F-4D97-AF65-F5344CB8AC3E}">
        <p14:creationId xmlns:p14="http://schemas.microsoft.com/office/powerpoint/2010/main" val="2242657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84D6-A1A8-4442-9277-77450C9F9D3C}"/>
              </a:ext>
            </a:extLst>
          </p:cNvPr>
          <p:cNvSpPr>
            <a:spLocks noGrp="1"/>
          </p:cNvSpPr>
          <p:nvPr>
            <p:ph type="title"/>
          </p:nvPr>
        </p:nvSpPr>
        <p:spPr>
          <a:xfrm>
            <a:off x="838200" y="365125"/>
            <a:ext cx="10515600" cy="1325563"/>
          </a:xfrm>
        </p:spPr>
        <p:txBody>
          <a:bodyPr anchor="ctr">
            <a:normAutofit/>
          </a:bodyPr>
          <a:lstStyle/>
          <a:p>
            <a:r>
              <a:rPr lang="cs-CZ" dirty="0"/>
              <a:t>To </a:t>
            </a:r>
            <a:r>
              <a:rPr lang="cs-CZ" dirty="0" err="1"/>
              <a:t>create</a:t>
            </a:r>
            <a:r>
              <a:rPr lang="cs-CZ" dirty="0"/>
              <a:t> </a:t>
            </a:r>
            <a:r>
              <a:rPr lang="cs-CZ" dirty="0" err="1"/>
              <a:t>an</a:t>
            </a:r>
            <a:r>
              <a:rPr lang="cs-CZ" dirty="0"/>
              <a:t> </a:t>
            </a:r>
            <a:r>
              <a:rPr lang="cs-CZ" dirty="0" err="1"/>
              <a:t>Information</a:t>
            </a:r>
            <a:r>
              <a:rPr lang="cs-CZ" dirty="0"/>
              <a:t> Link</a:t>
            </a:r>
            <a:endParaRPr lang="en-US" dirty="0"/>
          </a:p>
        </p:txBody>
      </p:sp>
      <p:pic>
        <p:nvPicPr>
          <p:cNvPr id="5" name="Picture 4">
            <a:extLst>
              <a:ext uri="{FF2B5EF4-FFF2-40B4-BE49-F238E27FC236}">
                <a16:creationId xmlns:a16="http://schemas.microsoft.com/office/drawing/2014/main" id="{E1E4E090-D0AE-46EE-BC5B-CA9594EBF143}"/>
              </a:ext>
            </a:extLst>
          </p:cNvPr>
          <p:cNvPicPr>
            <a:picLocks noChangeAspect="1"/>
          </p:cNvPicPr>
          <p:nvPr/>
        </p:nvPicPr>
        <p:blipFill>
          <a:blip r:embed="rId2"/>
          <a:stretch>
            <a:fillRect/>
          </a:stretch>
        </p:blipFill>
        <p:spPr>
          <a:xfrm>
            <a:off x="1585120" y="1825625"/>
            <a:ext cx="3687759" cy="4351338"/>
          </a:xfrm>
          <a:prstGeom prst="rect">
            <a:avLst/>
          </a:prstGeom>
          <a:noFill/>
        </p:spPr>
      </p:pic>
      <p:sp>
        <p:nvSpPr>
          <p:cNvPr id="3" name="Content Placeholder 2">
            <a:extLst>
              <a:ext uri="{FF2B5EF4-FFF2-40B4-BE49-F238E27FC236}">
                <a16:creationId xmlns:a16="http://schemas.microsoft.com/office/drawing/2014/main" id="{744E7D1F-46A0-48D2-9E2F-F4B8E9293ABA}"/>
              </a:ext>
            </a:extLst>
          </p:cNvPr>
          <p:cNvSpPr>
            <a:spLocks noGrp="1"/>
          </p:cNvSpPr>
          <p:nvPr>
            <p:ph sz="half" idx="2"/>
          </p:nvPr>
        </p:nvSpPr>
        <p:spPr>
          <a:xfrm>
            <a:off x="6172200" y="1825625"/>
            <a:ext cx="5181600" cy="4351338"/>
          </a:xfrm>
        </p:spPr>
        <p:txBody>
          <a:bodyPr>
            <a:normAutofit/>
          </a:bodyPr>
          <a:lstStyle/>
          <a:p>
            <a:r>
              <a:rPr lang="cs-CZ" dirty="0" err="1"/>
              <a:t>Connect</a:t>
            </a:r>
            <a:r>
              <a:rPr lang="cs-CZ" dirty="0"/>
              <a:t> to a data source.</a:t>
            </a:r>
          </a:p>
          <a:p>
            <a:r>
              <a:rPr lang="cs-CZ" dirty="0" err="1"/>
              <a:t>Create</a:t>
            </a:r>
            <a:r>
              <a:rPr lang="cs-CZ" dirty="0"/>
              <a:t> a default </a:t>
            </a:r>
            <a:r>
              <a:rPr lang="cs-CZ" dirty="0" err="1"/>
              <a:t>information</a:t>
            </a:r>
            <a:r>
              <a:rPr lang="cs-CZ" dirty="0"/>
              <a:t> model (</a:t>
            </a:r>
            <a:r>
              <a:rPr lang="cs-CZ" dirty="0" err="1"/>
              <a:t>see</a:t>
            </a:r>
            <a:r>
              <a:rPr lang="cs-CZ" dirty="0"/>
              <a:t> screenshot)</a:t>
            </a:r>
          </a:p>
          <a:p>
            <a:r>
              <a:rPr lang="cs-CZ" dirty="0"/>
              <a:t>To </a:t>
            </a:r>
            <a:r>
              <a:rPr lang="cs-CZ" dirty="0" err="1"/>
              <a:t>define</a:t>
            </a:r>
            <a:r>
              <a:rPr lang="cs-CZ" dirty="0"/>
              <a:t> </a:t>
            </a:r>
            <a:r>
              <a:rPr lang="cs-CZ" dirty="0" err="1"/>
              <a:t>or</a:t>
            </a:r>
            <a:r>
              <a:rPr lang="cs-CZ" dirty="0"/>
              <a:t> </a:t>
            </a:r>
            <a:r>
              <a:rPr lang="cs-CZ" dirty="0" err="1"/>
              <a:t>manage</a:t>
            </a:r>
            <a:r>
              <a:rPr lang="cs-CZ" dirty="0"/>
              <a:t> </a:t>
            </a:r>
            <a:r>
              <a:rPr lang="cs-CZ" dirty="0" err="1"/>
              <a:t>information</a:t>
            </a:r>
            <a:r>
              <a:rPr lang="cs-CZ" dirty="0"/>
              <a:t> </a:t>
            </a:r>
            <a:r>
              <a:rPr lang="cs-CZ" dirty="0" err="1"/>
              <a:t>links</a:t>
            </a:r>
            <a:r>
              <a:rPr lang="cs-CZ" dirty="0"/>
              <a:t>, </a:t>
            </a:r>
            <a:r>
              <a:rPr lang="cs-CZ" dirty="0" err="1"/>
              <a:t>the</a:t>
            </a:r>
            <a:r>
              <a:rPr lang="cs-CZ" dirty="0"/>
              <a:t> </a:t>
            </a:r>
            <a:r>
              <a:rPr lang="cs-CZ" dirty="0" err="1"/>
              <a:t>Information</a:t>
            </a:r>
            <a:r>
              <a:rPr lang="cs-CZ" dirty="0"/>
              <a:t> Designer </a:t>
            </a:r>
            <a:r>
              <a:rPr lang="cs-CZ" dirty="0" err="1"/>
              <a:t>can</a:t>
            </a:r>
            <a:r>
              <a:rPr lang="cs-CZ" dirty="0"/>
              <a:t> </a:t>
            </a:r>
            <a:r>
              <a:rPr lang="cs-CZ" dirty="0" err="1"/>
              <a:t>be</a:t>
            </a:r>
            <a:r>
              <a:rPr lang="cs-CZ" dirty="0"/>
              <a:t> </a:t>
            </a:r>
            <a:r>
              <a:rPr lang="cs-CZ" dirty="0" err="1"/>
              <a:t>found</a:t>
            </a:r>
            <a:r>
              <a:rPr lang="cs-CZ" dirty="0"/>
              <a:t> </a:t>
            </a:r>
            <a:r>
              <a:rPr lang="cs-CZ" dirty="0" err="1"/>
              <a:t>under</a:t>
            </a:r>
            <a:r>
              <a:rPr lang="cs-CZ" dirty="0"/>
              <a:t> </a:t>
            </a:r>
            <a:r>
              <a:rPr lang="cs-CZ" dirty="0" err="1"/>
              <a:t>the</a:t>
            </a:r>
            <a:r>
              <a:rPr lang="cs-CZ" dirty="0"/>
              <a:t> </a:t>
            </a:r>
            <a:r>
              <a:rPr lang="cs-CZ" b="1" dirty="0"/>
              <a:t>Data</a:t>
            </a:r>
            <a:r>
              <a:rPr lang="cs-CZ" dirty="0"/>
              <a:t> menu.</a:t>
            </a:r>
          </a:p>
          <a:p>
            <a:pPr marL="0" indent="0">
              <a:buNone/>
            </a:pPr>
            <a:r>
              <a:rPr lang="cs-CZ" dirty="0">
                <a:sym typeface="Wingdings" panose="05000000000000000000" pitchFamily="2" charset="2"/>
              </a:rPr>
              <a:t> </a:t>
            </a:r>
            <a:r>
              <a:rPr lang="cs-CZ" dirty="0" err="1">
                <a:sym typeface="Wingdings" panose="05000000000000000000" pitchFamily="2" charset="2"/>
              </a:rPr>
              <a:t>Create</a:t>
            </a:r>
            <a:r>
              <a:rPr lang="cs-CZ" dirty="0">
                <a:sym typeface="Wingdings" panose="05000000000000000000" pitchFamily="2" charset="2"/>
              </a:rPr>
              <a:t> </a:t>
            </a:r>
            <a:r>
              <a:rPr lang="cs-CZ" dirty="0" err="1">
                <a:sym typeface="Wingdings" panose="05000000000000000000" pitchFamily="2" charset="2"/>
              </a:rPr>
              <a:t>Connector</a:t>
            </a:r>
            <a:endParaRPr lang="en-US" dirty="0"/>
          </a:p>
        </p:txBody>
      </p:sp>
    </p:spTree>
    <p:extLst>
      <p:ext uri="{BB962C8B-B14F-4D97-AF65-F5344CB8AC3E}">
        <p14:creationId xmlns:p14="http://schemas.microsoft.com/office/powerpoint/2010/main" val="292704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98A4247-D43F-49B2-AD6C-C73D3852D57D}"/>
              </a:ext>
            </a:extLst>
          </p:cNvPr>
          <p:cNvSpPr>
            <a:spLocks noGrp="1"/>
          </p:cNvSpPr>
          <p:nvPr>
            <p:ph type="title"/>
          </p:nvPr>
        </p:nvSpPr>
        <p:spPr>
          <a:xfrm>
            <a:off x="838200" y="365125"/>
            <a:ext cx="10515600" cy="1325563"/>
          </a:xfrm>
        </p:spPr>
        <p:txBody>
          <a:bodyPr/>
          <a:lstStyle/>
          <a:p>
            <a:r>
              <a:rPr lang="cs-CZ" dirty="0"/>
              <a:t>Data On-</a:t>
            </a:r>
            <a:r>
              <a:rPr lang="cs-CZ" dirty="0" err="1"/>
              <a:t>Demand</a:t>
            </a:r>
            <a:endParaRPr lang="en-US" dirty="0"/>
          </a:p>
        </p:txBody>
      </p:sp>
      <p:sp>
        <p:nvSpPr>
          <p:cNvPr id="11" name="Content Placeholder 2">
            <a:extLst>
              <a:ext uri="{FF2B5EF4-FFF2-40B4-BE49-F238E27FC236}">
                <a16:creationId xmlns:a16="http://schemas.microsoft.com/office/drawing/2014/main" id="{CF1ABC3F-6E75-4A6C-8B75-5D3092FE9C3F}"/>
              </a:ext>
            </a:extLst>
          </p:cNvPr>
          <p:cNvSpPr>
            <a:spLocks noGrp="1"/>
          </p:cNvSpPr>
          <p:nvPr>
            <p:ph idx="1"/>
          </p:nvPr>
        </p:nvSpPr>
        <p:spPr>
          <a:xfrm>
            <a:off x="838200" y="1825625"/>
            <a:ext cx="10515600" cy="4351338"/>
          </a:xfrm>
        </p:spPr>
        <p:txBody>
          <a:bodyPr/>
          <a:lstStyle/>
          <a:p>
            <a:r>
              <a:rPr lang="cs-CZ" dirty="0"/>
              <a:t>Data </a:t>
            </a:r>
            <a:r>
              <a:rPr lang="cs-CZ" dirty="0" err="1"/>
              <a:t>snapshots</a:t>
            </a:r>
            <a:r>
              <a:rPr lang="cs-CZ" dirty="0"/>
              <a:t> </a:t>
            </a:r>
            <a:r>
              <a:rPr lang="cs-CZ" dirty="0" err="1"/>
              <a:t>will</a:t>
            </a:r>
            <a:r>
              <a:rPr lang="cs-CZ" dirty="0"/>
              <a:t> </a:t>
            </a:r>
            <a:r>
              <a:rPr lang="cs-CZ" dirty="0" err="1"/>
              <a:t>be</a:t>
            </a:r>
            <a:r>
              <a:rPr lang="cs-CZ" dirty="0"/>
              <a:t> </a:t>
            </a:r>
            <a:r>
              <a:rPr lang="cs-CZ" dirty="0" err="1"/>
              <a:t>reloaded</a:t>
            </a:r>
            <a:r>
              <a:rPr lang="cs-CZ" dirty="0"/>
              <a:t> as </a:t>
            </a:r>
            <a:r>
              <a:rPr lang="cs-CZ" dirty="0" err="1"/>
              <a:t>needed</a:t>
            </a:r>
            <a:r>
              <a:rPr lang="cs-CZ" dirty="0"/>
              <a:t>. </a:t>
            </a:r>
          </a:p>
          <a:p>
            <a:r>
              <a:rPr lang="cs-CZ" dirty="0" err="1"/>
              <a:t>While</a:t>
            </a:r>
            <a:r>
              <a:rPr lang="cs-CZ" dirty="0"/>
              <a:t> </a:t>
            </a:r>
            <a:r>
              <a:rPr lang="cs-CZ" dirty="0" err="1"/>
              <a:t>setting</a:t>
            </a:r>
            <a:r>
              <a:rPr lang="cs-CZ" dirty="0"/>
              <a:t> </a:t>
            </a:r>
            <a:r>
              <a:rPr lang="cs-CZ" dirty="0" err="1"/>
              <a:t>the</a:t>
            </a:r>
            <a:r>
              <a:rPr lang="cs-CZ" dirty="0"/>
              <a:t> </a:t>
            </a:r>
            <a:r>
              <a:rPr lang="cs-CZ" dirty="0" err="1"/>
              <a:t>connection</a:t>
            </a:r>
            <a:r>
              <a:rPr lang="cs-CZ" dirty="0"/>
              <a:t>, </a:t>
            </a:r>
            <a:r>
              <a:rPr lang="cs-CZ" dirty="0" err="1"/>
              <a:t>you</a:t>
            </a:r>
            <a:r>
              <a:rPr lang="cs-CZ" dirty="0"/>
              <a:t> </a:t>
            </a:r>
            <a:r>
              <a:rPr lang="cs-CZ" dirty="0" err="1"/>
              <a:t>can</a:t>
            </a:r>
            <a:r>
              <a:rPr lang="cs-CZ" dirty="0"/>
              <a:t> </a:t>
            </a:r>
            <a:r>
              <a:rPr lang="cs-CZ" dirty="0" err="1"/>
              <a:t>choose</a:t>
            </a:r>
            <a:r>
              <a:rPr lang="cs-CZ" dirty="0"/>
              <a:t> data to </a:t>
            </a:r>
            <a:r>
              <a:rPr lang="cs-CZ" dirty="0" err="1"/>
              <a:t>be</a:t>
            </a:r>
            <a:r>
              <a:rPr lang="cs-CZ" dirty="0"/>
              <a:t> on-</a:t>
            </a:r>
            <a:r>
              <a:rPr lang="cs-CZ" dirty="0" err="1"/>
              <a:t>demand</a:t>
            </a:r>
            <a:r>
              <a:rPr lang="cs-CZ" dirty="0"/>
              <a:t>.</a:t>
            </a:r>
          </a:p>
          <a:p>
            <a:endParaRPr lang="cs-CZ" dirty="0"/>
          </a:p>
          <a:p>
            <a:endParaRPr lang="en-US" dirty="0"/>
          </a:p>
        </p:txBody>
      </p:sp>
      <p:pic>
        <p:nvPicPr>
          <p:cNvPr id="6" name="Picture 5">
            <a:extLst>
              <a:ext uri="{FF2B5EF4-FFF2-40B4-BE49-F238E27FC236}">
                <a16:creationId xmlns:a16="http://schemas.microsoft.com/office/drawing/2014/main" id="{F68266C8-D27B-499F-92A9-C7DD989DF341}"/>
              </a:ext>
            </a:extLst>
          </p:cNvPr>
          <p:cNvPicPr>
            <a:picLocks noChangeAspect="1"/>
          </p:cNvPicPr>
          <p:nvPr/>
        </p:nvPicPr>
        <p:blipFill>
          <a:blip r:embed="rId2"/>
          <a:stretch>
            <a:fillRect/>
          </a:stretch>
        </p:blipFill>
        <p:spPr>
          <a:xfrm>
            <a:off x="838200" y="3429000"/>
            <a:ext cx="3305470" cy="2623461"/>
          </a:xfrm>
          <a:prstGeom prst="rect">
            <a:avLst/>
          </a:prstGeom>
        </p:spPr>
      </p:pic>
      <p:pic>
        <p:nvPicPr>
          <p:cNvPr id="14" name="Picture 13">
            <a:extLst>
              <a:ext uri="{FF2B5EF4-FFF2-40B4-BE49-F238E27FC236}">
                <a16:creationId xmlns:a16="http://schemas.microsoft.com/office/drawing/2014/main" id="{AA52D54B-809A-47DC-824E-EDDB14F7F25E}"/>
              </a:ext>
            </a:extLst>
          </p:cNvPr>
          <p:cNvPicPr>
            <a:picLocks noChangeAspect="1"/>
          </p:cNvPicPr>
          <p:nvPr/>
        </p:nvPicPr>
        <p:blipFill>
          <a:blip r:embed="rId3"/>
          <a:stretch>
            <a:fillRect/>
          </a:stretch>
        </p:blipFill>
        <p:spPr>
          <a:xfrm>
            <a:off x="4823933" y="3965329"/>
            <a:ext cx="3483247" cy="1550802"/>
          </a:xfrm>
          <a:prstGeom prst="rect">
            <a:avLst/>
          </a:prstGeom>
        </p:spPr>
      </p:pic>
      <p:pic>
        <p:nvPicPr>
          <p:cNvPr id="16" name="Picture 15">
            <a:extLst>
              <a:ext uri="{FF2B5EF4-FFF2-40B4-BE49-F238E27FC236}">
                <a16:creationId xmlns:a16="http://schemas.microsoft.com/office/drawing/2014/main" id="{F2CBAAD6-6A99-44B1-ABE0-69B32D46CDBB}"/>
              </a:ext>
            </a:extLst>
          </p:cNvPr>
          <p:cNvPicPr>
            <a:picLocks noChangeAspect="1"/>
          </p:cNvPicPr>
          <p:nvPr/>
        </p:nvPicPr>
        <p:blipFill>
          <a:blip r:embed="rId4"/>
          <a:stretch>
            <a:fillRect/>
          </a:stretch>
        </p:blipFill>
        <p:spPr>
          <a:xfrm>
            <a:off x="8987443" y="3263834"/>
            <a:ext cx="2366357" cy="2913129"/>
          </a:xfrm>
          <a:prstGeom prst="rect">
            <a:avLst/>
          </a:prstGeom>
        </p:spPr>
      </p:pic>
    </p:spTree>
    <p:extLst>
      <p:ext uri="{BB962C8B-B14F-4D97-AF65-F5344CB8AC3E}">
        <p14:creationId xmlns:p14="http://schemas.microsoft.com/office/powerpoint/2010/main" val="359351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A07E-9FF0-4CD9-8389-F152DDB67FF8}"/>
              </a:ext>
            </a:extLst>
          </p:cNvPr>
          <p:cNvSpPr>
            <a:spLocks noGrp="1"/>
          </p:cNvSpPr>
          <p:nvPr>
            <p:ph type="title"/>
          </p:nvPr>
        </p:nvSpPr>
        <p:spPr/>
        <p:txBody>
          <a:bodyPr/>
          <a:lstStyle/>
          <a:p>
            <a:r>
              <a:rPr lang="cs-CZ" dirty="0" err="1"/>
              <a:t>Custom</a:t>
            </a:r>
            <a:r>
              <a:rPr lang="cs-CZ" dirty="0"/>
              <a:t> </a:t>
            </a:r>
            <a:r>
              <a:rPr lang="cs-CZ" dirty="0" err="1"/>
              <a:t>Expressions</a:t>
            </a:r>
            <a:endParaRPr lang="en-US" dirty="0"/>
          </a:p>
        </p:txBody>
      </p:sp>
      <p:sp>
        <p:nvSpPr>
          <p:cNvPr id="3" name="Content Placeholder 2">
            <a:extLst>
              <a:ext uri="{FF2B5EF4-FFF2-40B4-BE49-F238E27FC236}">
                <a16:creationId xmlns:a16="http://schemas.microsoft.com/office/drawing/2014/main" id="{83C54968-3D13-4DC6-9F6A-AA8845E96B19}"/>
              </a:ext>
            </a:extLst>
          </p:cNvPr>
          <p:cNvSpPr>
            <a:spLocks noGrp="1"/>
          </p:cNvSpPr>
          <p:nvPr>
            <p:ph idx="1"/>
          </p:nvPr>
        </p:nvSpPr>
        <p:spPr/>
        <p:txBody>
          <a:bodyPr/>
          <a:lstStyle/>
          <a:p>
            <a:r>
              <a:rPr lang="cs-CZ" dirty="0" err="1"/>
              <a:t>Custom</a:t>
            </a:r>
            <a:r>
              <a:rPr lang="cs-CZ" dirty="0"/>
              <a:t> </a:t>
            </a:r>
            <a:r>
              <a:rPr lang="cs-CZ" dirty="0" err="1"/>
              <a:t>Expressions</a:t>
            </a:r>
            <a:r>
              <a:rPr lang="cs-CZ" dirty="0"/>
              <a:t> </a:t>
            </a:r>
            <a:r>
              <a:rPr lang="cs-CZ" dirty="0" err="1"/>
              <a:t>can</a:t>
            </a:r>
            <a:r>
              <a:rPr lang="cs-CZ" dirty="0"/>
              <a:t> </a:t>
            </a:r>
            <a:r>
              <a:rPr lang="cs-CZ" dirty="0" err="1"/>
              <a:t>be</a:t>
            </a:r>
            <a:r>
              <a:rPr lang="cs-CZ" dirty="0"/>
              <a:t> </a:t>
            </a:r>
            <a:r>
              <a:rPr lang="cs-CZ" dirty="0" err="1"/>
              <a:t>used</a:t>
            </a:r>
            <a:r>
              <a:rPr lang="cs-CZ" dirty="0"/>
              <a:t>, but </a:t>
            </a:r>
            <a:r>
              <a:rPr lang="cs-CZ" dirty="0" err="1"/>
              <a:t>there</a:t>
            </a:r>
            <a:r>
              <a:rPr lang="cs-CZ" dirty="0"/>
              <a:t> are </a:t>
            </a:r>
            <a:r>
              <a:rPr lang="cs-CZ" dirty="0" err="1"/>
              <a:t>limitations</a:t>
            </a:r>
            <a:r>
              <a:rPr lang="cs-CZ" dirty="0"/>
              <a:t> </a:t>
            </a:r>
            <a:r>
              <a:rPr lang="cs-CZ" dirty="0" err="1"/>
              <a:t>depending</a:t>
            </a:r>
            <a:r>
              <a:rPr lang="cs-CZ" dirty="0"/>
              <a:t> on </a:t>
            </a:r>
            <a:r>
              <a:rPr lang="cs-CZ" dirty="0" err="1"/>
              <a:t>the</a:t>
            </a:r>
            <a:r>
              <a:rPr lang="cs-CZ" dirty="0"/>
              <a:t> </a:t>
            </a:r>
            <a:r>
              <a:rPr lang="cs-CZ" dirty="0" err="1"/>
              <a:t>connector</a:t>
            </a:r>
            <a:r>
              <a:rPr lang="cs-CZ" dirty="0"/>
              <a:t>.</a:t>
            </a:r>
          </a:p>
          <a:p>
            <a:pPr marL="0" indent="0">
              <a:buNone/>
            </a:pPr>
            <a:endParaRPr lang="cs-CZ" dirty="0"/>
          </a:p>
          <a:p>
            <a:r>
              <a:rPr lang="cs-CZ" dirty="0"/>
              <a:t>In </a:t>
            </a:r>
            <a:r>
              <a:rPr lang="cs-CZ" dirty="0" err="1"/>
              <a:t>general</a:t>
            </a:r>
            <a:r>
              <a:rPr lang="cs-CZ" dirty="0"/>
              <a:t>, </a:t>
            </a:r>
            <a:r>
              <a:rPr lang="cs-CZ" dirty="0" err="1"/>
              <a:t>we</a:t>
            </a:r>
            <a:r>
              <a:rPr lang="cs-CZ" dirty="0"/>
              <a:t> </a:t>
            </a:r>
            <a:r>
              <a:rPr lang="cs-CZ" dirty="0" err="1"/>
              <a:t>can</a:t>
            </a:r>
            <a:r>
              <a:rPr lang="cs-CZ" dirty="0"/>
              <a:t> </a:t>
            </a:r>
            <a:r>
              <a:rPr lang="cs-CZ" dirty="0" err="1"/>
              <a:t>perform</a:t>
            </a:r>
            <a:r>
              <a:rPr lang="cs-CZ" dirty="0"/>
              <a:t> </a:t>
            </a:r>
            <a:r>
              <a:rPr lang="cs-CZ" dirty="0" err="1"/>
              <a:t>custom</a:t>
            </a:r>
            <a:r>
              <a:rPr lang="cs-CZ" dirty="0"/>
              <a:t> </a:t>
            </a:r>
            <a:r>
              <a:rPr lang="cs-CZ" dirty="0" err="1"/>
              <a:t>expressions</a:t>
            </a:r>
            <a:r>
              <a:rPr lang="cs-CZ" dirty="0"/>
              <a:t> </a:t>
            </a:r>
            <a:r>
              <a:rPr lang="cs-CZ" dirty="0" err="1"/>
              <a:t>within</a:t>
            </a:r>
            <a:r>
              <a:rPr lang="cs-CZ" dirty="0"/>
              <a:t> </a:t>
            </a:r>
            <a:r>
              <a:rPr lang="cs-CZ" dirty="0" err="1"/>
              <a:t>visualizations</a:t>
            </a:r>
            <a:r>
              <a:rPr lang="cs-CZ" dirty="0"/>
              <a:t>, not on </a:t>
            </a:r>
            <a:r>
              <a:rPr lang="cs-CZ" dirty="0" err="1"/>
              <a:t>calculated</a:t>
            </a:r>
            <a:r>
              <a:rPr lang="cs-CZ" dirty="0"/>
              <a:t> </a:t>
            </a:r>
            <a:r>
              <a:rPr lang="cs-CZ" dirty="0" err="1"/>
              <a:t>columns</a:t>
            </a:r>
            <a:r>
              <a:rPr lang="cs-CZ" dirty="0"/>
              <a:t>.</a:t>
            </a:r>
          </a:p>
          <a:p>
            <a:endParaRPr lang="cs-CZ" dirty="0"/>
          </a:p>
          <a:p>
            <a:endParaRPr lang="en-US" dirty="0"/>
          </a:p>
        </p:txBody>
      </p:sp>
    </p:spTree>
    <p:extLst>
      <p:ext uri="{BB962C8B-B14F-4D97-AF65-F5344CB8AC3E}">
        <p14:creationId xmlns:p14="http://schemas.microsoft.com/office/powerpoint/2010/main" val="3832834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00_PPT_Theme_NoblePro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 Intro Presentation" id="{71E5BAC1-9AED-4EC5-8BE8-CC87BD642068}" vid="{A39622B8-4B1E-47BA-91FA-DA6C5AA69B22}"/>
    </a:ext>
  </a:extLst>
</a:theme>
</file>

<file path=docProps/app.xml><?xml version="1.0" encoding="utf-8"?>
<Properties xmlns="http://schemas.openxmlformats.org/officeDocument/2006/extended-properties" xmlns:vt="http://schemas.openxmlformats.org/officeDocument/2006/docPropsVTypes">
  <TotalTime>93</TotalTime>
  <Words>1629</Words>
  <Application>Microsoft Office PowerPoint</Application>
  <PresentationFormat>Widescreen</PresentationFormat>
  <Paragraphs>140</Paragraphs>
  <Slides>25</Slides>
  <Notes>0</Notes>
  <HiddenSlides>3</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Arial Narrow</vt:lpstr>
      <vt:lpstr>Calibri</vt:lpstr>
      <vt:lpstr>Calibri Light</vt:lpstr>
      <vt:lpstr>Raleway</vt:lpstr>
      <vt:lpstr>Raleway-v4020</vt:lpstr>
      <vt:lpstr>Raleway-v4020 Black</vt:lpstr>
      <vt:lpstr>Raleway-v4020 Thin</vt:lpstr>
      <vt:lpstr>Trebuchet MS</vt:lpstr>
      <vt:lpstr>Office Theme</vt:lpstr>
      <vt:lpstr>00_PPT_Theme_NobleProg</vt:lpstr>
      <vt:lpstr>Advaced Analytics with TIBCO Spotfire</vt:lpstr>
      <vt:lpstr>Bringing Data in Spotfire</vt:lpstr>
      <vt:lpstr>In-memory vs in-database analytics</vt:lpstr>
      <vt:lpstr>In-memory vs in-database analytics (II)</vt:lpstr>
      <vt:lpstr>Information Links</vt:lpstr>
      <vt:lpstr>Information Link vs Data Connectors</vt:lpstr>
      <vt:lpstr>To create an Information Link</vt:lpstr>
      <vt:lpstr>Data On-Demand</vt:lpstr>
      <vt:lpstr>Custom Expressions</vt:lpstr>
      <vt:lpstr>Important points when working with external data</vt:lpstr>
      <vt:lpstr>Limiting what data to load</vt:lpstr>
      <vt:lpstr>Limiting what data to load</vt:lpstr>
      <vt:lpstr>Limiting what data to load</vt:lpstr>
      <vt:lpstr>Caching in Spotfire</vt:lpstr>
      <vt:lpstr>Why caching?</vt:lpstr>
      <vt:lpstr>How it works?</vt:lpstr>
      <vt:lpstr>Creating cache</vt:lpstr>
      <vt:lpstr>Considerations</vt:lpstr>
      <vt:lpstr>Considerations II</vt:lpstr>
      <vt:lpstr>Considerations III</vt:lpstr>
      <vt:lpstr>Considerations IV</vt:lpstr>
      <vt:lpstr>Considerations V</vt:lpstr>
      <vt:lpstr>Performance Improvement</vt:lpstr>
      <vt:lpstr>Examples from caching - Docs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Advaced Analytics with TIBCO Spotfire</dc:title>
  <dc:creator>Pablo Maldonado</dc:creator>
  <cp:lastModifiedBy>Pablo Maldonado</cp:lastModifiedBy>
  <cp:revision>8</cp:revision>
  <dcterms:created xsi:type="dcterms:W3CDTF">2020-09-30T14:57:18Z</dcterms:created>
  <dcterms:modified xsi:type="dcterms:W3CDTF">2020-09-30T16:30:56Z</dcterms:modified>
</cp:coreProperties>
</file>