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29CC-4BC6-D211-01DE-5563A58FF5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520BAC-C8AA-D56A-B324-E53AEEC15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5B4F80-7F4D-1A02-4D0E-56F02EBD3D99}"/>
              </a:ext>
            </a:extLst>
          </p:cNvPr>
          <p:cNvSpPr>
            <a:spLocks noGrp="1"/>
          </p:cNvSpPr>
          <p:nvPr>
            <p:ph type="dt" sz="half" idx="10"/>
          </p:nvPr>
        </p:nvSpPr>
        <p:spPr/>
        <p:txBody>
          <a:bodyPr/>
          <a:lstStyle/>
          <a:p>
            <a:fld id="{8DDE825F-2898-4646-8464-EB8CF70C2657}" type="datetimeFigureOut">
              <a:rPr lang="en-US" smtClean="0"/>
              <a:t>5/22/2023</a:t>
            </a:fld>
            <a:endParaRPr lang="en-US"/>
          </a:p>
        </p:txBody>
      </p:sp>
      <p:sp>
        <p:nvSpPr>
          <p:cNvPr id="5" name="Footer Placeholder 4">
            <a:extLst>
              <a:ext uri="{FF2B5EF4-FFF2-40B4-BE49-F238E27FC236}">
                <a16:creationId xmlns:a16="http://schemas.microsoft.com/office/drawing/2014/main" id="{D51DDB67-0593-ACC1-79CD-3C7ABDC9D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296A0-1669-FDA7-6A58-DF4CB20D1425}"/>
              </a:ext>
            </a:extLst>
          </p:cNvPr>
          <p:cNvSpPr>
            <a:spLocks noGrp="1"/>
          </p:cNvSpPr>
          <p:nvPr>
            <p:ph type="sldNum" sz="quarter" idx="12"/>
          </p:nvPr>
        </p:nvSpPr>
        <p:spPr/>
        <p:txBody>
          <a:bodyPr/>
          <a:lstStyle/>
          <a:p>
            <a:fld id="{9CB1E333-EB20-4D5C-8191-E5E7BD43EC32}" type="slidenum">
              <a:rPr lang="en-US" smtClean="0"/>
              <a:t>‹#›</a:t>
            </a:fld>
            <a:endParaRPr lang="en-US"/>
          </a:p>
        </p:txBody>
      </p:sp>
    </p:spTree>
    <p:extLst>
      <p:ext uri="{BB962C8B-B14F-4D97-AF65-F5344CB8AC3E}">
        <p14:creationId xmlns:p14="http://schemas.microsoft.com/office/powerpoint/2010/main" val="83998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DFDB-3258-21A6-96CB-2D9B8F6811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18607F-FD66-65F6-5667-89ADF83530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D383B-71AC-DFD6-EE2A-F7434EDD9F17}"/>
              </a:ext>
            </a:extLst>
          </p:cNvPr>
          <p:cNvSpPr>
            <a:spLocks noGrp="1"/>
          </p:cNvSpPr>
          <p:nvPr>
            <p:ph type="dt" sz="half" idx="10"/>
          </p:nvPr>
        </p:nvSpPr>
        <p:spPr/>
        <p:txBody>
          <a:bodyPr/>
          <a:lstStyle/>
          <a:p>
            <a:fld id="{8DDE825F-2898-4646-8464-EB8CF70C2657}" type="datetimeFigureOut">
              <a:rPr lang="en-US" smtClean="0"/>
              <a:t>5/22/2023</a:t>
            </a:fld>
            <a:endParaRPr lang="en-US"/>
          </a:p>
        </p:txBody>
      </p:sp>
      <p:sp>
        <p:nvSpPr>
          <p:cNvPr id="5" name="Footer Placeholder 4">
            <a:extLst>
              <a:ext uri="{FF2B5EF4-FFF2-40B4-BE49-F238E27FC236}">
                <a16:creationId xmlns:a16="http://schemas.microsoft.com/office/drawing/2014/main" id="{896C0A57-9B7F-1B7D-2857-158C06384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F96EA-A58E-301D-8959-9BA3815C62C3}"/>
              </a:ext>
            </a:extLst>
          </p:cNvPr>
          <p:cNvSpPr>
            <a:spLocks noGrp="1"/>
          </p:cNvSpPr>
          <p:nvPr>
            <p:ph type="sldNum" sz="quarter" idx="12"/>
          </p:nvPr>
        </p:nvSpPr>
        <p:spPr/>
        <p:txBody>
          <a:bodyPr/>
          <a:lstStyle/>
          <a:p>
            <a:fld id="{9CB1E333-EB20-4D5C-8191-E5E7BD43EC32}" type="slidenum">
              <a:rPr lang="en-US" smtClean="0"/>
              <a:t>‹#›</a:t>
            </a:fld>
            <a:endParaRPr lang="en-US"/>
          </a:p>
        </p:txBody>
      </p:sp>
    </p:spTree>
    <p:extLst>
      <p:ext uri="{BB962C8B-B14F-4D97-AF65-F5344CB8AC3E}">
        <p14:creationId xmlns:p14="http://schemas.microsoft.com/office/powerpoint/2010/main" val="2173307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C227D-3DE0-55F2-188F-CB0C308D09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EDB526-FD14-05A9-030C-1F6A2C9F66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C3867-9D72-AC49-A670-1A46C84D918B}"/>
              </a:ext>
            </a:extLst>
          </p:cNvPr>
          <p:cNvSpPr>
            <a:spLocks noGrp="1"/>
          </p:cNvSpPr>
          <p:nvPr>
            <p:ph type="dt" sz="half" idx="10"/>
          </p:nvPr>
        </p:nvSpPr>
        <p:spPr/>
        <p:txBody>
          <a:bodyPr/>
          <a:lstStyle/>
          <a:p>
            <a:fld id="{8DDE825F-2898-4646-8464-EB8CF70C2657}" type="datetimeFigureOut">
              <a:rPr lang="en-US" smtClean="0"/>
              <a:t>5/22/2023</a:t>
            </a:fld>
            <a:endParaRPr lang="en-US"/>
          </a:p>
        </p:txBody>
      </p:sp>
      <p:sp>
        <p:nvSpPr>
          <p:cNvPr id="5" name="Footer Placeholder 4">
            <a:extLst>
              <a:ext uri="{FF2B5EF4-FFF2-40B4-BE49-F238E27FC236}">
                <a16:creationId xmlns:a16="http://schemas.microsoft.com/office/drawing/2014/main" id="{F7C3821E-E112-03D2-BBCB-76E4CF0F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38AD5-4107-5C2F-4BF8-24917682A8DB}"/>
              </a:ext>
            </a:extLst>
          </p:cNvPr>
          <p:cNvSpPr>
            <a:spLocks noGrp="1"/>
          </p:cNvSpPr>
          <p:nvPr>
            <p:ph type="sldNum" sz="quarter" idx="12"/>
          </p:nvPr>
        </p:nvSpPr>
        <p:spPr/>
        <p:txBody>
          <a:bodyPr/>
          <a:lstStyle/>
          <a:p>
            <a:fld id="{9CB1E333-EB20-4D5C-8191-E5E7BD43EC32}" type="slidenum">
              <a:rPr lang="en-US" smtClean="0"/>
              <a:t>‹#›</a:t>
            </a:fld>
            <a:endParaRPr lang="en-US"/>
          </a:p>
        </p:txBody>
      </p:sp>
    </p:spTree>
    <p:extLst>
      <p:ext uri="{BB962C8B-B14F-4D97-AF65-F5344CB8AC3E}">
        <p14:creationId xmlns:p14="http://schemas.microsoft.com/office/powerpoint/2010/main" val="1579933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F1C1-AB2E-B5AE-9F2F-025D62EA67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10253-0955-6F3E-AA83-C33FE68EDF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C7F33A-4A32-B792-7A70-6D4E8984CB6B}"/>
              </a:ext>
            </a:extLst>
          </p:cNvPr>
          <p:cNvSpPr>
            <a:spLocks noGrp="1"/>
          </p:cNvSpPr>
          <p:nvPr>
            <p:ph type="dt" sz="half" idx="10"/>
          </p:nvPr>
        </p:nvSpPr>
        <p:spPr/>
        <p:txBody>
          <a:bodyPr/>
          <a:lstStyle/>
          <a:p>
            <a:fld id="{8DDE825F-2898-4646-8464-EB8CF70C2657}" type="datetimeFigureOut">
              <a:rPr lang="en-US" smtClean="0"/>
              <a:t>5/22/2023</a:t>
            </a:fld>
            <a:endParaRPr lang="en-US"/>
          </a:p>
        </p:txBody>
      </p:sp>
      <p:sp>
        <p:nvSpPr>
          <p:cNvPr id="5" name="Footer Placeholder 4">
            <a:extLst>
              <a:ext uri="{FF2B5EF4-FFF2-40B4-BE49-F238E27FC236}">
                <a16:creationId xmlns:a16="http://schemas.microsoft.com/office/drawing/2014/main" id="{15078140-5C4A-0976-BF79-F1C825A86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AC3E3-F1D4-E08A-8FEC-C5A42713FDE7}"/>
              </a:ext>
            </a:extLst>
          </p:cNvPr>
          <p:cNvSpPr>
            <a:spLocks noGrp="1"/>
          </p:cNvSpPr>
          <p:nvPr>
            <p:ph type="sldNum" sz="quarter" idx="12"/>
          </p:nvPr>
        </p:nvSpPr>
        <p:spPr/>
        <p:txBody>
          <a:bodyPr/>
          <a:lstStyle/>
          <a:p>
            <a:fld id="{9CB1E333-EB20-4D5C-8191-E5E7BD43EC32}" type="slidenum">
              <a:rPr lang="en-US" smtClean="0"/>
              <a:t>‹#›</a:t>
            </a:fld>
            <a:endParaRPr lang="en-US"/>
          </a:p>
        </p:txBody>
      </p:sp>
    </p:spTree>
    <p:extLst>
      <p:ext uri="{BB962C8B-B14F-4D97-AF65-F5344CB8AC3E}">
        <p14:creationId xmlns:p14="http://schemas.microsoft.com/office/powerpoint/2010/main" val="161504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039B-65BA-9F09-1072-F2DCC4A667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591F88-E87B-7742-BD76-B5AB781442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C2279C-567C-D4A5-DD6D-97FBB1F8D78E}"/>
              </a:ext>
            </a:extLst>
          </p:cNvPr>
          <p:cNvSpPr>
            <a:spLocks noGrp="1"/>
          </p:cNvSpPr>
          <p:nvPr>
            <p:ph type="dt" sz="half" idx="10"/>
          </p:nvPr>
        </p:nvSpPr>
        <p:spPr/>
        <p:txBody>
          <a:bodyPr/>
          <a:lstStyle/>
          <a:p>
            <a:fld id="{8DDE825F-2898-4646-8464-EB8CF70C2657}" type="datetimeFigureOut">
              <a:rPr lang="en-US" smtClean="0"/>
              <a:t>5/22/2023</a:t>
            </a:fld>
            <a:endParaRPr lang="en-US"/>
          </a:p>
        </p:txBody>
      </p:sp>
      <p:sp>
        <p:nvSpPr>
          <p:cNvPr id="5" name="Footer Placeholder 4">
            <a:extLst>
              <a:ext uri="{FF2B5EF4-FFF2-40B4-BE49-F238E27FC236}">
                <a16:creationId xmlns:a16="http://schemas.microsoft.com/office/drawing/2014/main" id="{AE0D96D4-C6F6-CF06-0398-770197952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A90E6-DEDD-A1DC-0ACA-D391B4A4365F}"/>
              </a:ext>
            </a:extLst>
          </p:cNvPr>
          <p:cNvSpPr>
            <a:spLocks noGrp="1"/>
          </p:cNvSpPr>
          <p:nvPr>
            <p:ph type="sldNum" sz="quarter" idx="12"/>
          </p:nvPr>
        </p:nvSpPr>
        <p:spPr/>
        <p:txBody>
          <a:bodyPr/>
          <a:lstStyle/>
          <a:p>
            <a:fld id="{9CB1E333-EB20-4D5C-8191-E5E7BD43EC32}" type="slidenum">
              <a:rPr lang="en-US" smtClean="0"/>
              <a:t>‹#›</a:t>
            </a:fld>
            <a:endParaRPr lang="en-US"/>
          </a:p>
        </p:txBody>
      </p:sp>
    </p:spTree>
    <p:extLst>
      <p:ext uri="{BB962C8B-B14F-4D97-AF65-F5344CB8AC3E}">
        <p14:creationId xmlns:p14="http://schemas.microsoft.com/office/powerpoint/2010/main" val="8292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F097-067D-58A1-05AA-412A409C54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0C4DD1-7984-69C0-B94B-142C5456D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133FA6-465B-7454-24B5-958F957CB3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70B629-3727-0C3D-38C2-F6B2F9C9DDA2}"/>
              </a:ext>
            </a:extLst>
          </p:cNvPr>
          <p:cNvSpPr>
            <a:spLocks noGrp="1"/>
          </p:cNvSpPr>
          <p:nvPr>
            <p:ph type="dt" sz="half" idx="10"/>
          </p:nvPr>
        </p:nvSpPr>
        <p:spPr/>
        <p:txBody>
          <a:bodyPr/>
          <a:lstStyle/>
          <a:p>
            <a:fld id="{8DDE825F-2898-4646-8464-EB8CF70C2657}" type="datetimeFigureOut">
              <a:rPr lang="en-US" smtClean="0"/>
              <a:t>5/22/2023</a:t>
            </a:fld>
            <a:endParaRPr lang="en-US"/>
          </a:p>
        </p:txBody>
      </p:sp>
      <p:sp>
        <p:nvSpPr>
          <p:cNvPr id="6" name="Footer Placeholder 5">
            <a:extLst>
              <a:ext uri="{FF2B5EF4-FFF2-40B4-BE49-F238E27FC236}">
                <a16:creationId xmlns:a16="http://schemas.microsoft.com/office/drawing/2014/main" id="{9DBC83E4-9379-20C3-F8D6-B32BF6168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531D0-CB2D-85DE-0879-4B00CF0B6185}"/>
              </a:ext>
            </a:extLst>
          </p:cNvPr>
          <p:cNvSpPr>
            <a:spLocks noGrp="1"/>
          </p:cNvSpPr>
          <p:nvPr>
            <p:ph type="sldNum" sz="quarter" idx="12"/>
          </p:nvPr>
        </p:nvSpPr>
        <p:spPr/>
        <p:txBody>
          <a:bodyPr/>
          <a:lstStyle/>
          <a:p>
            <a:fld id="{9CB1E333-EB20-4D5C-8191-E5E7BD43EC32}" type="slidenum">
              <a:rPr lang="en-US" smtClean="0"/>
              <a:t>‹#›</a:t>
            </a:fld>
            <a:endParaRPr lang="en-US"/>
          </a:p>
        </p:txBody>
      </p:sp>
    </p:spTree>
    <p:extLst>
      <p:ext uri="{BB962C8B-B14F-4D97-AF65-F5344CB8AC3E}">
        <p14:creationId xmlns:p14="http://schemas.microsoft.com/office/powerpoint/2010/main" val="9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9BCE-6097-F7D9-7C40-D9CC183D52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3C5A41-0952-48E6-A447-A97A9849C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2347BA-49E0-CBEF-16BF-13569F28E2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BA594B-279F-65DB-9CB4-836B941F9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DCD556-3855-BC14-60FE-063703AC11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E010D9-CFE0-158F-0455-A326FC5FB5FA}"/>
              </a:ext>
            </a:extLst>
          </p:cNvPr>
          <p:cNvSpPr>
            <a:spLocks noGrp="1"/>
          </p:cNvSpPr>
          <p:nvPr>
            <p:ph type="dt" sz="half" idx="10"/>
          </p:nvPr>
        </p:nvSpPr>
        <p:spPr/>
        <p:txBody>
          <a:bodyPr/>
          <a:lstStyle/>
          <a:p>
            <a:fld id="{8DDE825F-2898-4646-8464-EB8CF70C2657}" type="datetimeFigureOut">
              <a:rPr lang="en-US" smtClean="0"/>
              <a:t>5/22/2023</a:t>
            </a:fld>
            <a:endParaRPr lang="en-US"/>
          </a:p>
        </p:txBody>
      </p:sp>
      <p:sp>
        <p:nvSpPr>
          <p:cNvPr id="8" name="Footer Placeholder 7">
            <a:extLst>
              <a:ext uri="{FF2B5EF4-FFF2-40B4-BE49-F238E27FC236}">
                <a16:creationId xmlns:a16="http://schemas.microsoft.com/office/drawing/2014/main" id="{95B22788-21CD-5B56-6DA4-E6B965F913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372D79-DC7B-B3DC-1AF2-28059903CF74}"/>
              </a:ext>
            </a:extLst>
          </p:cNvPr>
          <p:cNvSpPr>
            <a:spLocks noGrp="1"/>
          </p:cNvSpPr>
          <p:nvPr>
            <p:ph type="sldNum" sz="quarter" idx="12"/>
          </p:nvPr>
        </p:nvSpPr>
        <p:spPr/>
        <p:txBody>
          <a:bodyPr/>
          <a:lstStyle/>
          <a:p>
            <a:fld id="{9CB1E333-EB20-4D5C-8191-E5E7BD43EC32}" type="slidenum">
              <a:rPr lang="en-US" smtClean="0"/>
              <a:t>‹#›</a:t>
            </a:fld>
            <a:endParaRPr lang="en-US"/>
          </a:p>
        </p:txBody>
      </p:sp>
    </p:spTree>
    <p:extLst>
      <p:ext uri="{BB962C8B-B14F-4D97-AF65-F5344CB8AC3E}">
        <p14:creationId xmlns:p14="http://schemas.microsoft.com/office/powerpoint/2010/main" val="191990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3EDE-CCCE-58EB-5758-E29CF67031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D1D9B5-07E2-9F9E-AAF7-2839D057EA15}"/>
              </a:ext>
            </a:extLst>
          </p:cNvPr>
          <p:cNvSpPr>
            <a:spLocks noGrp="1"/>
          </p:cNvSpPr>
          <p:nvPr>
            <p:ph type="dt" sz="half" idx="10"/>
          </p:nvPr>
        </p:nvSpPr>
        <p:spPr/>
        <p:txBody>
          <a:bodyPr/>
          <a:lstStyle/>
          <a:p>
            <a:fld id="{8DDE825F-2898-4646-8464-EB8CF70C2657}" type="datetimeFigureOut">
              <a:rPr lang="en-US" smtClean="0"/>
              <a:t>5/22/2023</a:t>
            </a:fld>
            <a:endParaRPr lang="en-US"/>
          </a:p>
        </p:txBody>
      </p:sp>
      <p:sp>
        <p:nvSpPr>
          <p:cNvPr id="4" name="Footer Placeholder 3">
            <a:extLst>
              <a:ext uri="{FF2B5EF4-FFF2-40B4-BE49-F238E27FC236}">
                <a16:creationId xmlns:a16="http://schemas.microsoft.com/office/drawing/2014/main" id="{88B38063-A54F-DAE0-27FF-AF3C659217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5E2653-80F8-5FEE-C755-33040F87F813}"/>
              </a:ext>
            </a:extLst>
          </p:cNvPr>
          <p:cNvSpPr>
            <a:spLocks noGrp="1"/>
          </p:cNvSpPr>
          <p:nvPr>
            <p:ph type="sldNum" sz="quarter" idx="12"/>
          </p:nvPr>
        </p:nvSpPr>
        <p:spPr/>
        <p:txBody>
          <a:bodyPr/>
          <a:lstStyle/>
          <a:p>
            <a:fld id="{9CB1E333-EB20-4D5C-8191-E5E7BD43EC32}" type="slidenum">
              <a:rPr lang="en-US" smtClean="0"/>
              <a:t>‹#›</a:t>
            </a:fld>
            <a:endParaRPr lang="en-US"/>
          </a:p>
        </p:txBody>
      </p:sp>
    </p:spTree>
    <p:extLst>
      <p:ext uri="{BB962C8B-B14F-4D97-AF65-F5344CB8AC3E}">
        <p14:creationId xmlns:p14="http://schemas.microsoft.com/office/powerpoint/2010/main" val="422037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DCF187-AADD-1978-E9DC-D8552BAB769C}"/>
              </a:ext>
            </a:extLst>
          </p:cNvPr>
          <p:cNvSpPr>
            <a:spLocks noGrp="1"/>
          </p:cNvSpPr>
          <p:nvPr>
            <p:ph type="dt" sz="half" idx="10"/>
          </p:nvPr>
        </p:nvSpPr>
        <p:spPr/>
        <p:txBody>
          <a:bodyPr/>
          <a:lstStyle/>
          <a:p>
            <a:fld id="{8DDE825F-2898-4646-8464-EB8CF70C2657}" type="datetimeFigureOut">
              <a:rPr lang="en-US" smtClean="0"/>
              <a:t>5/22/2023</a:t>
            </a:fld>
            <a:endParaRPr lang="en-US"/>
          </a:p>
        </p:txBody>
      </p:sp>
      <p:sp>
        <p:nvSpPr>
          <p:cNvPr id="3" name="Footer Placeholder 2">
            <a:extLst>
              <a:ext uri="{FF2B5EF4-FFF2-40B4-BE49-F238E27FC236}">
                <a16:creationId xmlns:a16="http://schemas.microsoft.com/office/drawing/2014/main" id="{61ADCD06-A37D-1481-A781-5DE67A340A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54D98-F08E-F6A0-F795-E5E4F1B9DF9C}"/>
              </a:ext>
            </a:extLst>
          </p:cNvPr>
          <p:cNvSpPr>
            <a:spLocks noGrp="1"/>
          </p:cNvSpPr>
          <p:nvPr>
            <p:ph type="sldNum" sz="quarter" idx="12"/>
          </p:nvPr>
        </p:nvSpPr>
        <p:spPr/>
        <p:txBody>
          <a:bodyPr/>
          <a:lstStyle/>
          <a:p>
            <a:fld id="{9CB1E333-EB20-4D5C-8191-E5E7BD43EC32}" type="slidenum">
              <a:rPr lang="en-US" smtClean="0"/>
              <a:t>‹#›</a:t>
            </a:fld>
            <a:endParaRPr lang="en-US"/>
          </a:p>
        </p:txBody>
      </p:sp>
    </p:spTree>
    <p:extLst>
      <p:ext uri="{BB962C8B-B14F-4D97-AF65-F5344CB8AC3E}">
        <p14:creationId xmlns:p14="http://schemas.microsoft.com/office/powerpoint/2010/main" val="348572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012D-640E-DD6C-2B4B-3F09B0B915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DEE317-E767-4F51-7812-FAF2EAA94B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261A3B-A425-128D-5CB4-AA138CEFD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5A76D-4CD8-2035-BE07-703D941B68AF}"/>
              </a:ext>
            </a:extLst>
          </p:cNvPr>
          <p:cNvSpPr>
            <a:spLocks noGrp="1"/>
          </p:cNvSpPr>
          <p:nvPr>
            <p:ph type="dt" sz="half" idx="10"/>
          </p:nvPr>
        </p:nvSpPr>
        <p:spPr/>
        <p:txBody>
          <a:bodyPr/>
          <a:lstStyle/>
          <a:p>
            <a:fld id="{8DDE825F-2898-4646-8464-EB8CF70C2657}" type="datetimeFigureOut">
              <a:rPr lang="en-US" smtClean="0"/>
              <a:t>5/22/2023</a:t>
            </a:fld>
            <a:endParaRPr lang="en-US"/>
          </a:p>
        </p:txBody>
      </p:sp>
      <p:sp>
        <p:nvSpPr>
          <p:cNvPr id="6" name="Footer Placeholder 5">
            <a:extLst>
              <a:ext uri="{FF2B5EF4-FFF2-40B4-BE49-F238E27FC236}">
                <a16:creationId xmlns:a16="http://schemas.microsoft.com/office/drawing/2014/main" id="{D6A11B67-5128-985D-54F6-464A2A6121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220DE0-C507-13C5-B9CA-94E85080C39F}"/>
              </a:ext>
            </a:extLst>
          </p:cNvPr>
          <p:cNvSpPr>
            <a:spLocks noGrp="1"/>
          </p:cNvSpPr>
          <p:nvPr>
            <p:ph type="sldNum" sz="quarter" idx="12"/>
          </p:nvPr>
        </p:nvSpPr>
        <p:spPr/>
        <p:txBody>
          <a:bodyPr/>
          <a:lstStyle/>
          <a:p>
            <a:fld id="{9CB1E333-EB20-4D5C-8191-E5E7BD43EC32}" type="slidenum">
              <a:rPr lang="en-US" smtClean="0"/>
              <a:t>‹#›</a:t>
            </a:fld>
            <a:endParaRPr lang="en-US"/>
          </a:p>
        </p:txBody>
      </p:sp>
    </p:spTree>
    <p:extLst>
      <p:ext uri="{BB962C8B-B14F-4D97-AF65-F5344CB8AC3E}">
        <p14:creationId xmlns:p14="http://schemas.microsoft.com/office/powerpoint/2010/main" val="310711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A52D-2CCE-E677-A5BA-90715B89B8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112AA1-84ED-0D0E-5F65-1D7F26499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4F4314-C613-9EA8-E54A-9529349EB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B91424-028E-C89E-3A13-8D4C121F474D}"/>
              </a:ext>
            </a:extLst>
          </p:cNvPr>
          <p:cNvSpPr>
            <a:spLocks noGrp="1"/>
          </p:cNvSpPr>
          <p:nvPr>
            <p:ph type="dt" sz="half" idx="10"/>
          </p:nvPr>
        </p:nvSpPr>
        <p:spPr/>
        <p:txBody>
          <a:bodyPr/>
          <a:lstStyle/>
          <a:p>
            <a:fld id="{8DDE825F-2898-4646-8464-EB8CF70C2657}" type="datetimeFigureOut">
              <a:rPr lang="en-US" smtClean="0"/>
              <a:t>5/22/2023</a:t>
            </a:fld>
            <a:endParaRPr lang="en-US"/>
          </a:p>
        </p:txBody>
      </p:sp>
      <p:sp>
        <p:nvSpPr>
          <p:cNvPr id="6" name="Footer Placeholder 5">
            <a:extLst>
              <a:ext uri="{FF2B5EF4-FFF2-40B4-BE49-F238E27FC236}">
                <a16:creationId xmlns:a16="http://schemas.microsoft.com/office/drawing/2014/main" id="{AE8EC83D-E6CD-7249-7E1B-6D04FD7974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A4CCA5-9870-F345-B1C8-6FF57D5F4445}"/>
              </a:ext>
            </a:extLst>
          </p:cNvPr>
          <p:cNvSpPr>
            <a:spLocks noGrp="1"/>
          </p:cNvSpPr>
          <p:nvPr>
            <p:ph type="sldNum" sz="quarter" idx="12"/>
          </p:nvPr>
        </p:nvSpPr>
        <p:spPr/>
        <p:txBody>
          <a:bodyPr/>
          <a:lstStyle/>
          <a:p>
            <a:fld id="{9CB1E333-EB20-4D5C-8191-E5E7BD43EC32}" type="slidenum">
              <a:rPr lang="en-US" smtClean="0"/>
              <a:t>‹#›</a:t>
            </a:fld>
            <a:endParaRPr lang="en-US"/>
          </a:p>
        </p:txBody>
      </p:sp>
    </p:spTree>
    <p:extLst>
      <p:ext uri="{BB962C8B-B14F-4D97-AF65-F5344CB8AC3E}">
        <p14:creationId xmlns:p14="http://schemas.microsoft.com/office/powerpoint/2010/main" val="16311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13FED-A082-6786-021E-D0CA22C7C6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2C83B1-6AE4-908E-70BE-5707BDEC70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E0BB6-7551-8AF3-FF37-E599FE5A7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E825F-2898-4646-8464-EB8CF70C2657}" type="datetimeFigureOut">
              <a:rPr lang="en-US" smtClean="0"/>
              <a:t>5/22/2023</a:t>
            </a:fld>
            <a:endParaRPr lang="en-US"/>
          </a:p>
        </p:txBody>
      </p:sp>
      <p:sp>
        <p:nvSpPr>
          <p:cNvPr id="5" name="Footer Placeholder 4">
            <a:extLst>
              <a:ext uri="{FF2B5EF4-FFF2-40B4-BE49-F238E27FC236}">
                <a16:creationId xmlns:a16="http://schemas.microsoft.com/office/drawing/2014/main" id="{122C8014-6748-E097-3A12-9F19F2806B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8D9B24-D767-DCA0-454C-0C2CF3AEE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1E333-EB20-4D5C-8191-E5E7BD43EC32}" type="slidenum">
              <a:rPr lang="en-US" smtClean="0"/>
              <a:t>‹#›</a:t>
            </a:fld>
            <a:endParaRPr lang="en-US"/>
          </a:p>
        </p:txBody>
      </p:sp>
    </p:spTree>
    <p:extLst>
      <p:ext uri="{BB962C8B-B14F-4D97-AF65-F5344CB8AC3E}">
        <p14:creationId xmlns:p14="http://schemas.microsoft.com/office/powerpoint/2010/main" val="366576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1D7E2-6D7B-2098-A636-B16C0CE2E1C4}"/>
              </a:ext>
            </a:extLst>
          </p:cNvPr>
          <p:cNvSpPr>
            <a:spLocks noGrp="1"/>
          </p:cNvSpPr>
          <p:nvPr>
            <p:ph type="ctrTitle"/>
          </p:nvPr>
        </p:nvSpPr>
        <p:spPr/>
        <p:txBody>
          <a:bodyPr/>
          <a:lstStyle/>
          <a:p>
            <a:r>
              <a:rPr lang="en-US" dirty="0"/>
              <a:t>Interacting with Visualizations</a:t>
            </a:r>
          </a:p>
        </p:txBody>
      </p:sp>
      <p:sp>
        <p:nvSpPr>
          <p:cNvPr id="3" name="Subtitle 2">
            <a:extLst>
              <a:ext uri="{FF2B5EF4-FFF2-40B4-BE49-F238E27FC236}">
                <a16:creationId xmlns:a16="http://schemas.microsoft.com/office/drawing/2014/main" id="{02D4D8F1-2C7F-7308-7733-01A6D90596A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769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5E94-72F5-46D2-A3BB-9C160D50DFC1}"/>
              </a:ext>
            </a:extLst>
          </p:cNvPr>
          <p:cNvSpPr>
            <a:spLocks noGrp="1"/>
          </p:cNvSpPr>
          <p:nvPr>
            <p:ph type="title"/>
          </p:nvPr>
        </p:nvSpPr>
        <p:spPr/>
        <p:txBody>
          <a:bodyPr/>
          <a:lstStyle/>
          <a:p>
            <a:pPr algn="ctr"/>
            <a:r>
              <a:rPr lang="en-US" dirty="0"/>
              <a:t>Marking</a:t>
            </a:r>
          </a:p>
        </p:txBody>
      </p:sp>
      <p:pic>
        <p:nvPicPr>
          <p:cNvPr id="1026" name="Picture 2">
            <a:extLst>
              <a:ext uri="{FF2B5EF4-FFF2-40B4-BE49-F238E27FC236}">
                <a16:creationId xmlns:a16="http://schemas.microsoft.com/office/drawing/2014/main" id="{2003B4DD-777F-64E1-8C55-33FA858E59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1885" y="1914824"/>
            <a:ext cx="5648229" cy="302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53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AA8-85C6-550A-CCE7-E5282C0F73F4}"/>
              </a:ext>
            </a:extLst>
          </p:cNvPr>
          <p:cNvSpPr>
            <a:spLocks noGrp="1"/>
          </p:cNvSpPr>
          <p:nvPr>
            <p:ph type="title"/>
          </p:nvPr>
        </p:nvSpPr>
        <p:spPr/>
        <p:txBody>
          <a:bodyPr/>
          <a:lstStyle/>
          <a:p>
            <a:pPr algn="ctr"/>
            <a:r>
              <a:rPr lang="en-US" dirty="0"/>
              <a:t>Columns and Legends</a:t>
            </a:r>
          </a:p>
        </p:txBody>
      </p:sp>
      <p:sp>
        <p:nvSpPr>
          <p:cNvPr id="4" name="Content Placeholder 3">
            <a:extLst>
              <a:ext uri="{FF2B5EF4-FFF2-40B4-BE49-F238E27FC236}">
                <a16:creationId xmlns:a16="http://schemas.microsoft.com/office/drawing/2014/main" id="{175E2384-A7E4-C7E8-781E-375D44283786}"/>
              </a:ext>
            </a:extLst>
          </p:cNvPr>
          <p:cNvSpPr>
            <a:spLocks noGrp="1"/>
          </p:cNvSpPr>
          <p:nvPr>
            <p:ph idx="1"/>
          </p:nvPr>
        </p:nvSpPr>
        <p:spPr/>
        <p:txBody>
          <a:bodyPr/>
          <a:lstStyle/>
          <a:p>
            <a:endParaRPr lang="en-US"/>
          </a:p>
        </p:txBody>
      </p:sp>
      <p:pic>
        <p:nvPicPr>
          <p:cNvPr id="2052" name="Picture 4">
            <a:extLst>
              <a:ext uri="{FF2B5EF4-FFF2-40B4-BE49-F238E27FC236}">
                <a16:creationId xmlns:a16="http://schemas.microsoft.com/office/drawing/2014/main" id="{0372EAB5-DEFD-B169-DF13-4ABBE3140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823" y="2350440"/>
            <a:ext cx="60769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5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7FCA-550F-B6CD-B479-802C94E0D4B4}"/>
              </a:ext>
            </a:extLst>
          </p:cNvPr>
          <p:cNvSpPr>
            <a:spLocks noGrp="1"/>
          </p:cNvSpPr>
          <p:nvPr>
            <p:ph type="title"/>
          </p:nvPr>
        </p:nvSpPr>
        <p:spPr/>
        <p:txBody>
          <a:bodyPr/>
          <a:lstStyle/>
          <a:p>
            <a:pPr algn="ctr"/>
            <a:r>
              <a:rPr lang="en-US" dirty="0"/>
              <a:t>Multiple Data Tables</a:t>
            </a:r>
          </a:p>
        </p:txBody>
      </p:sp>
      <p:graphicFrame>
        <p:nvGraphicFramePr>
          <p:cNvPr id="4" name="Table 4">
            <a:extLst>
              <a:ext uri="{FF2B5EF4-FFF2-40B4-BE49-F238E27FC236}">
                <a16:creationId xmlns:a16="http://schemas.microsoft.com/office/drawing/2014/main" id="{7939DF90-37A4-7BB7-C1B1-1BB32F7C1B1C}"/>
              </a:ext>
            </a:extLst>
          </p:cNvPr>
          <p:cNvGraphicFramePr>
            <a:graphicFrameLocks noGrp="1"/>
          </p:cNvGraphicFramePr>
          <p:nvPr>
            <p:ph idx="1"/>
            <p:extLst>
              <p:ext uri="{D42A27DB-BD31-4B8C-83A1-F6EECF244321}">
                <p14:modId xmlns:p14="http://schemas.microsoft.com/office/powerpoint/2010/main" val="2675845643"/>
              </p:ext>
            </p:extLst>
          </p:nvPr>
        </p:nvGraphicFramePr>
        <p:xfrm>
          <a:off x="838200" y="1825625"/>
          <a:ext cx="4682706" cy="2560320"/>
        </p:xfrm>
        <a:graphic>
          <a:graphicData uri="http://schemas.openxmlformats.org/drawingml/2006/table">
            <a:tbl>
              <a:tblPr firstRow="1" bandRow="1">
                <a:tableStyleId>{5C22544A-7EE6-4342-B048-85BDC9FD1C3A}</a:tableStyleId>
              </a:tblPr>
              <a:tblGrid>
                <a:gridCol w="1560902">
                  <a:extLst>
                    <a:ext uri="{9D8B030D-6E8A-4147-A177-3AD203B41FA5}">
                      <a16:colId xmlns:a16="http://schemas.microsoft.com/office/drawing/2014/main" val="3490495867"/>
                    </a:ext>
                  </a:extLst>
                </a:gridCol>
                <a:gridCol w="1560902">
                  <a:extLst>
                    <a:ext uri="{9D8B030D-6E8A-4147-A177-3AD203B41FA5}">
                      <a16:colId xmlns:a16="http://schemas.microsoft.com/office/drawing/2014/main" val="2253312734"/>
                    </a:ext>
                  </a:extLst>
                </a:gridCol>
                <a:gridCol w="1560902">
                  <a:extLst>
                    <a:ext uri="{9D8B030D-6E8A-4147-A177-3AD203B41FA5}">
                      <a16:colId xmlns:a16="http://schemas.microsoft.com/office/drawing/2014/main" val="1730086567"/>
                    </a:ext>
                  </a:extLst>
                </a:gridCol>
              </a:tblGrid>
              <a:tr h="340581">
                <a:tc>
                  <a:txBody>
                    <a:bodyPr/>
                    <a:lstStyle/>
                    <a:p>
                      <a:r>
                        <a:rPr lang="en-US" dirty="0"/>
                        <a:t>Category</a:t>
                      </a:r>
                    </a:p>
                  </a:txBody>
                  <a:tcPr/>
                </a:tc>
                <a:tc>
                  <a:txBody>
                    <a:bodyPr/>
                    <a:lstStyle/>
                    <a:p>
                      <a:r>
                        <a:rPr lang="en-US" dirty="0"/>
                        <a:t>Type</a:t>
                      </a:r>
                    </a:p>
                  </a:txBody>
                  <a:tcPr/>
                </a:tc>
                <a:tc>
                  <a:txBody>
                    <a:bodyPr/>
                    <a:lstStyle/>
                    <a:p>
                      <a:r>
                        <a:rPr lang="en-US" dirty="0"/>
                        <a:t>Sales 2017</a:t>
                      </a:r>
                    </a:p>
                  </a:txBody>
                  <a:tcPr/>
                </a:tc>
                <a:extLst>
                  <a:ext uri="{0D108BD9-81ED-4DB2-BD59-A6C34878D82A}">
                    <a16:rowId xmlns:a16="http://schemas.microsoft.com/office/drawing/2014/main" val="1402246192"/>
                  </a:ext>
                </a:extLst>
              </a:tr>
              <a:tr h="340581">
                <a:tc>
                  <a:txBody>
                    <a:bodyPr/>
                    <a:lstStyle/>
                    <a:p>
                      <a:r>
                        <a:rPr lang="en-US" dirty="0"/>
                        <a:t>Fruit</a:t>
                      </a:r>
                    </a:p>
                  </a:txBody>
                  <a:tcPr/>
                </a:tc>
                <a:tc>
                  <a:txBody>
                    <a:bodyPr/>
                    <a:lstStyle/>
                    <a:p>
                      <a:r>
                        <a:rPr lang="en-US" dirty="0"/>
                        <a:t>Apples</a:t>
                      </a:r>
                    </a:p>
                  </a:txBody>
                  <a:tcPr/>
                </a:tc>
                <a:tc>
                  <a:txBody>
                    <a:bodyPr/>
                    <a:lstStyle/>
                    <a:p>
                      <a:r>
                        <a:rPr lang="en-US" dirty="0"/>
                        <a:t>19000</a:t>
                      </a:r>
                    </a:p>
                  </a:txBody>
                  <a:tcPr/>
                </a:tc>
                <a:extLst>
                  <a:ext uri="{0D108BD9-81ED-4DB2-BD59-A6C34878D82A}">
                    <a16:rowId xmlns:a16="http://schemas.microsoft.com/office/drawing/2014/main" val="935497344"/>
                  </a:ext>
                </a:extLst>
              </a:tr>
              <a:tr h="340581">
                <a:tc>
                  <a:txBody>
                    <a:bodyPr/>
                    <a:lstStyle/>
                    <a:p>
                      <a:r>
                        <a:rPr lang="en-US" dirty="0"/>
                        <a:t>Fruit</a:t>
                      </a:r>
                    </a:p>
                  </a:txBody>
                  <a:tcPr/>
                </a:tc>
                <a:tc>
                  <a:txBody>
                    <a:bodyPr/>
                    <a:lstStyle/>
                    <a:p>
                      <a:r>
                        <a:rPr lang="en-US" dirty="0"/>
                        <a:t>Pears</a:t>
                      </a:r>
                    </a:p>
                  </a:txBody>
                  <a:tcPr/>
                </a:tc>
                <a:tc>
                  <a:txBody>
                    <a:bodyPr/>
                    <a:lstStyle/>
                    <a:p>
                      <a:r>
                        <a:rPr lang="en-US" dirty="0"/>
                        <a:t>22000</a:t>
                      </a:r>
                    </a:p>
                  </a:txBody>
                  <a:tcPr/>
                </a:tc>
                <a:extLst>
                  <a:ext uri="{0D108BD9-81ED-4DB2-BD59-A6C34878D82A}">
                    <a16:rowId xmlns:a16="http://schemas.microsoft.com/office/drawing/2014/main" val="3971321782"/>
                  </a:ext>
                </a:extLst>
              </a:tr>
              <a:tr h="340581">
                <a:tc>
                  <a:txBody>
                    <a:bodyPr/>
                    <a:lstStyle/>
                    <a:p>
                      <a:r>
                        <a:rPr lang="en-US" dirty="0"/>
                        <a:t>Fruit</a:t>
                      </a:r>
                    </a:p>
                  </a:txBody>
                  <a:tcPr/>
                </a:tc>
                <a:tc>
                  <a:txBody>
                    <a:bodyPr/>
                    <a:lstStyle/>
                    <a:p>
                      <a:r>
                        <a:rPr lang="en-US" dirty="0"/>
                        <a:t>Bananas</a:t>
                      </a:r>
                    </a:p>
                  </a:txBody>
                  <a:tcPr/>
                </a:tc>
                <a:tc>
                  <a:txBody>
                    <a:bodyPr/>
                    <a:lstStyle/>
                    <a:p>
                      <a:r>
                        <a:rPr lang="en-US" dirty="0"/>
                        <a:t>29000</a:t>
                      </a:r>
                    </a:p>
                  </a:txBody>
                  <a:tcPr/>
                </a:tc>
                <a:extLst>
                  <a:ext uri="{0D108BD9-81ED-4DB2-BD59-A6C34878D82A}">
                    <a16:rowId xmlns:a16="http://schemas.microsoft.com/office/drawing/2014/main" val="2905645095"/>
                  </a:ext>
                </a:extLst>
              </a:tr>
              <a:tr h="340581">
                <a:tc>
                  <a:txBody>
                    <a:bodyPr/>
                    <a:lstStyle/>
                    <a:p>
                      <a:r>
                        <a:rPr lang="en-US" dirty="0"/>
                        <a:t>Vegetables</a:t>
                      </a:r>
                    </a:p>
                  </a:txBody>
                  <a:tcPr/>
                </a:tc>
                <a:tc>
                  <a:txBody>
                    <a:bodyPr/>
                    <a:lstStyle/>
                    <a:p>
                      <a:r>
                        <a:rPr lang="en-US" dirty="0"/>
                        <a:t>Cucumber</a:t>
                      </a:r>
                    </a:p>
                  </a:txBody>
                  <a:tcPr/>
                </a:tc>
                <a:tc>
                  <a:txBody>
                    <a:bodyPr/>
                    <a:lstStyle/>
                    <a:p>
                      <a:r>
                        <a:rPr lang="en-US" dirty="0"/>
                        <a:t>12000</a:t>
                      </a:r>
                    </a:p>
                  </a:txBody>
                  <a:tcPr/>
                </a:tc>
                <a:extLst>
                  <a:ext uri="{0D108BD9-81ED-4DB2-BD59-A6C34878D82A}">
                    <a16:rowId xmlns:a16="http://schemas.microsoft.com/office/drawing/2014/main" val="1763704342"/>
                  </a:ext>
                </a:extLst>
              </a:tr>
              <a:tr h="340581">
                <a:tc>
                  <a:txBody>
                    <a:bodyPr/>
                    <a:lstStyle/>
                    <a:p>
                      <a:r>
                        <a:rPr lang="en-US" dirty="0"/>
                        <a:t>Vegetables</a:t>
                      </a:r>
                    </a:p>
                  </a:txBody>
                  <a:tcPr/>
                </a:tc>
                <a:tc>
                  <a:txBody>
                    <a:bodyPr/>
                    <a:lstStyle/>
                    <a:p>
                      <a:r>
                        <a:rPr lang="en-US" dirty="0"/>
                        <a:t>Carrot</a:t>
                      </a:r>
                    </a:p>
                  </a:txBody>
                  <a:tcPr/>
                </a:tc>
                <a:tc>
                  <a:txBody>
                    <a:bodyPr/>
                    <a:lstStyle/>
                    <a:p>
                      <a:r>
                        <a:rPr lang="en-US" dirty="0"/>
                        <a:t>25000</a:t>
                      </a:r>
                    </a:p>
                  </a:txBody>
                  <a:tcPr/>
                </a:tc>
                <a:extLst>
                  <a:ext uri="{0D108BD9-81ED-4DB2-BD59-A6C34878D82A}">
                    <a16:rowId xmlns:a16="http://schemas.microsoft.com/office/drawing/2014/main" val="4005941230"/>
                  </a:ext>
                </a:extLst>
              </a:tr>
              <a:tr h="340581">
                <a:tc>
                  <a:txBody>
                    <a:bodyPr/>
                    <a:lstStyle/>
                    <a:p>
                      <a:r>
                        <a:rPr lang="en-US" dirty="0"/>
                        <a:t>Vegetables</a:t>
                      </a:r>
                    </a:p>
                  </a:txBody>
                  <a:tcPr/>
                </a:tc>
                <a:tc>
                  <a:txBody>
                    <a:bodyPr/>
                    <a:lstStyle/>
                    <a:p>
                      <a:r>
                        <a:rPr lang="en-US" dirty="0"/>
                        <a:t>Lettuce</a:t>
                      </a:r>
                    </a:p>
                  </a:txBody>
                  <a:tcPr/>
                </a:tc>
                <a:tc>
                  <a:txBody>
                    <a:bodyPr/>
                    <a:lstStyle/>
                    <a:p>
                      <a:r>
                        <a:rPr lang="en-US" dirty="0"/>
                        <a:t>19000</a:t>
                      </a:r>
                    </a:p>
                  </a:txBody>
                  <a:tcPr/>
                </a:tc>
                <a:extLst>
                  <a:ext uri="{0D108BD9-81ED-4DB2-BD59-A6C34878D82A}">
                    <a16:rowId xmlns:a16="http://schemas.microsoft.com/office/drawing/2014/main" val="893876925"/>
                  </a:ext>
                </a:extLst>
              </a:tr>
            </a:tbl>
          </a:graphicData>
        </a:graphic>
      </p:graphicFrame>
      <p:graphicFrame>
        <p:nvGraphicFramePr>
          <p:cNvPr id="6" name="Table 4">
            <a:extLst>
              <a:ext uri="{FF2B5EF4-FFF2-40B4-BE49-F238E27FC236}">
                <a16:creationId xmlns:a16="http://schemas.microsoft.com/office/drawing/2014/main" id="{E4E491BE-BDC9-A748-557B-DEB22584CC9F}"/>
              </a:ext>
            </a:extLst>
          </p:cNvPr>
          <p:cNvGraphicFramePr>
            <a:graphicFrameLocks/>
          </p:cNvGraphicFramePr>
          <p:nvPr>
            <p:extLst>
              <p:ext uri="{D42A27DB-BD31-4B8C-83A1-F6EECF244321}">
                <p14:modId xmlns:p14="http://schemas.microsoft.com/office/powerpoint/2010/main" val="959202829"/>
              </p:ext>
            </p:extLst>
          </p:nvPr>
        </p:nvGraphicFramePr>
        <p:xfrm>
          <a:off x="6096000" y="1825625"/>
          <a:ext cx="4682706" cy="2560320"/>
        </p:xfrm>
        <a:graphic>
          <a:graphicData uri="http://schemas.openxmlformats.org/drawingml/2006/table">
            <a:tbl>
              <a:tblPr firstRow="1" bandRow="1">
                <a:tableStyleId>{5C22544A-7EE6-4342-B048-85BDC9FD1C3A}</a:tableStyleId>
              </a:tblPr>
              <a:tblGrid>
                <a:gridCol w="1560902">
                  <a:extLst>
                    <a:ext uri="{9D8B030D-6E8A-4147-A177-3AD203B41FA5}">
                      <a16:colId xmlns:a16="http://schemas.microsoft.com/office/drawing/2014/main" val="3490495867"/>
                    </a:ext>
                  </a:extLst>
                </a:gridCol>
                <a:gridCol w="1560902">
                  <a:extLst>
                    <a:ext uri="{9D8B030D-6E8A-4147-A177-3AD203B41FA5}">
                      <a16:colId xmlns:a16="http://schemas.microsoft.com/office/drawing/2014/main" val="2253312734"/>
                    </a:ext>
                  </a:extLst>
                </a:gridCol>
                <a:gridCol w="1560902">
                  <a:extLst>
                    <a:ext uri="{9D8B030D-6E8A-4147-A177-3AD203B41FA5}">
                      <a16:colId xmlns:a16="http://schemas.microsoft.com/office/drawing/2014/main" val="1730086567"/>
                    </a:ext>
                  </a:extLst>
                </a:gridCol>
              </a:tblGrid>
              <a:tr h="340581">
                <a:tc>
                  <a:txBody>
                    <a:bodyPr/>
                    <a:lstStyle/>
                    <a:p>
                      <a:r>
                        <a:rPr lang="en-US" dirty="0"/>
                        <a:t>Category</a:t>
                      </a:r>
                    </a:p>
                  </a:txBody>
                  <a:tcPr/>
                </a:tc>
                <a:tc>
                  <a:txBody>
                    <a:bodyPr/>
                    <a:lstStyle/>
                    <a:p>
                      <a:r>
                        <a:rPr lang="en-US" dirty="0"/>
                        <a:t>Type</a:t>
                      </a:r>
                    </a:p>
                  </a:txBody>
                  <a:tcPr/>
                </a:tc>
                <a:tc>
                  <a:txBody>
                    <a:bodyPr/>
                    <a:lstStyle/>
                    <a:p>
                      <a:r>
                        <a:rPr lang="en-US" dirty="0"/>
                        <a:t>Sales 2018</a:t>
                      </a:r>
                    </a:p>
                  </a:txBody>
                  <a:tcPr/>
                </a:tc>
                <a:extLst>
                  <a:ext uri="{0D108BD9-81ED-4DB2-BD59-A6C34878D82A}">
                    <a16:rowId xmlns:a16="http://schemas.microsoft.com/office/drawing/2014/main" val="1402246192"/>
                  </a:ext>
                </a:extLst>
              </a:tr>
              <a:tr h="340581">
                <a:tc>
                  <a:txBody>
                    <a:bodyPr/>
                    <a:lstStyle/>
                    <a:p>
                      <a:r>
                        <a:rPr lang="en-US" dirty="0"/>
                        <a:t>Fruit</a:t>
                      </a:r>
                    </a:p>
                  </a:txBody>
                  <a:tcPr/>
                </a:tc>
                <a:tc>
                  <a:txBody>
                    <a:bodyPr/>
                    <a:lstStyle/>
                    <a:p>
                      <a:r>
                        <a:rPr lang="en-US" dirty="0"/>
                        <a:t>Apples</a:t>
                      </a:r>
                    </a:p>
                  </a:txBody>
                  <a:tcPr/>
                </a:tc>
                <a:tc>
                  <a:txBody>
                    <a:bodyPr/>
                    <a:lstStyle/>
                    <a:p>
                      <a:r>
                        <a:rPr lang="en-US" dirty="0"/>
                        <a:t>25000</a:t>
                      </a:r>
                    </a:p>
                  </a:txBody>
                  <a:tcPr/>
                </a:tc>
                <a:extLst>
                  <a:ext uri="{0D108BD9-81ED-4DB2-BD59-A6C34878D82A}">
                    <a16:rowId xmlns:a16="http://schemas.microsoft.com/office/drawing/2014/main" val="935497344"/>
                  </a:ext>
                </a:extLst>
              </a:tr>
              <a:tr h="340581">
                <a:tc>
                  <a:txBody>
                    <a:bodyPr/>
                    <a:lstStyle/>
                    <a:p>
                      <a:r>
                        <a:rPr lang="en-US" dirty="0"/>
                        <a:t>Fruit</a:t>
                      </a:r>
                    </a:p>
                  </a:txBody>
                  <a:tcPr/>
                </a:tc>
                <a:tc>
                  <a:txBody>
                    <a:bodyPr/>
                    <a:lstStyle/>
                    <a:p>
                      <a:r>
                        <a:rPr lang="en-US" dirty="0"/>
                        <a:t>Pears</a:t>
                      </a:r>
                    </a:p>
                  </a:txBody>
                  <a:tcPr/>
                </a:tc>
                <a:tc>
                  <a:txBody>
                    <a:bodyPr/>
                    <a:lstStyle/>
                    <a:p>
                      <a:r>
                        <a:rPr lang="en-US" dirty="0"/>
                        <a:t>21000</a:t>
                      </a:r>
                    </a:p>
                  </a:txBody>
                  <a:tcPr/>
                </a:tc>
                <a:extLst>
                  <a:ext uri="{0D108BD9-81ED-4DB2-BD59-A6C34878D82A}">
                    <a16:rowId xmlns:a16="http://schemas.microsoft.com/office/drawing/2014/main" val="3971321782"/>
                  </a:ext>
                </a:extLst>
              </a:tr>
              <a:tr h="340581">
                <a:tc>
                  <a:txBody>
                    <a:bodyPr/>
                    <a:lstStyle/>
                    <a:p>
                      <a:r>
                        <a:rPr lang="en-US" dirty="0"/>
                        <a:t>Fruit</a:t>
                      </a:r>
                    </a:p>
                  </a:txBody>
                  <a:tcPr/>
                </a:tc>
                <a:tc>
                  <a:txBody>
                    <a:bodyPr/>
                    <a:lstStyle/>
                    <a:p>
                      <a:r>
                        <a:rPr lang="en-US" dirty="0"/>
                        <a:t>Bananas</a:t>
                      </a:r>
                    </a:p>
                  </a:txBody>
                  <a:tcPr/>
                </a:tc>
                <a:tc>
                  <a:txBody>
                    <a:bodyPr/>
                    <a:lstStyle/>
                    <a:p>
                      <a:r>
                        <a:rPr lang="en-US" dirty="0"/>
                        <a:t>31000</a:t>
                      </a:r>
                    </a:p>
                  </a:txBody>
                  <a:tcPr/>
                </a:tc>
                <a:extLst>
                  <a:ext uri="{0D108BD9-81ED-4DB2-BD59-A6C34878D82A}">
                    <a16:rowId xmlns:a16="http://schemas.microsoft.com/office/drawing/2014/main" val="2905645095"/>
                  </a:ext>
                </a:extLst>
              </a:tr>
              <a:tr h="340581">
                <a:tc>
                  <a:txBody>
                    <a:bodyPr/>
                    <a:lstStyle/>
                    <a:p>
                      <a:r>
                        <a:rPr lang="en-US" dirty="0"/>
                        <a:t>Vegetables</a:t>
                      </a:r>
                    </a:p>
                  </a:txBody>
                  <a:tcPr/>
                </a:tc>
                <a:tc>
                  <a:txBody>
                    <a:bodyPr/>
                    <a:lstStyle/>
                    <a:p>
                      <a:r>
                        <a:rPr lang="en-US" dirty="0"/>
                        <a:t>Cucumber</a:t>
                      </a:r>
                    </a:p>
                  </a:txBody>
                  <a:tcPr/>
                </a:tc>
                <a:tc>
                  <a:txBody>
                    <a:bodyPr/>
                    <a:lstStyle/>
                    <a:p>
                      <a:r>
                        <a:rPr lang="en-US" dirty="0"/>
                        <a:t>13000</a:t>
                      </a:r>
                    </a:p>
                  </a:txBody>
                  <a:tcPr/>
                </a:tc>
                <a:extLst>
                  <a:ext uri="{0D108BD9-81ED-4DB2-BD59-A6C34878D82A}">
                    <a16:rowId xmlns:a16="http://schemas.microsoft.com/office/drawing/2014/main" val="1763704342"/>
                  </a:ext>
                </a:extLst>
              </a:tr>
              <a:tr h="340581">
                <a:tc>
                  <a:txBody>
                    <a:bodyPr/>
                    <a:lstStyle/>
                    <a:p>
                      <a:r>
                        <a:rPr lang="en-US" dirty="0"/>
                        <a:t>Vegetables</a:t>
                      </a:r>
                    </a:p>
                  </a:txBody>
                  <a:tcPr/>
                </a:tc>
                <a:tc>
                  <a:txBody>
                    <a:bodyPr/>
                    <a:lstStyle/>
                    <a:p>
                      <a:r>
                        <a:rPr lang="en-US" dirty="0"/>
                        <a:t>Carrot</a:t>
                      </a:r>
                    </a:p>
                  </a:txBody>
                  <a:tcPr/>
                </a:tc>
                <a:tc>
                  <a:txBody>
                    <a:bodyPr/>
                    <a:lstStyle/>
                    <a:p>
                      <a:r>
                        <a:rPr lang="en-US" dirty="0"/>
                        <a:t>20000</a:t>
                      </a:r>
                    </a:p>
                  </a:txBody>
                  <a:tcPr/>
                </a:tc>
                <a:extLst>
                  <a:ext uri="{0D108BD9-81ED-4DB2-BD59-A6C34878D82A}">
                    <a16:rowId xmlns:a16="http://schemas.microsoft.com/office/drawing/2014/main" val="4005941230"/>
                  </a:ext>
                </a:extLst>
              </a:tr>
              <a:tr h="340581">
                <a:tc>
                  <a:txBody>
                    <a:bodyPr/>
                    <a:lstStyle/>
                    <a:p>
                      <a:r>
                        <a:rPr lang="en-US" dirty="0"/>
                        <a:t>Vegetables</a:t>
                      </a:r>
                    </a:p>
                  </a:txBody>
                  <a:tcPr/>
                </a:tc>
                <a:tc>
                  <a:txBody>
                    <a:bodyPr/>
                    <a:lstStyle/>
                    <a:p>
                      <a:r>
                        <a:rPr lang="en-US" dirty="0"/>
                        <a:t>Lettuce</a:t>
                      </a:r>
                    </a:p>
                  </a:txBody>
                  <a:tcPr/>
                </a:tc>
                <a:tc>
                  <a:txBody>
                    <a:bodyPr/>
                    <a:lstStyle/>
                    <a:p>
                      <a:r>
                        <a:rPr lang="en-US" dirty="0"/>
                        <a:t>17000</a:t>
                      </a:r>
                    </a:p>
                  </a:txBody>
                  <a:tcPr/>
                </a:tc>
                <a:extLst>
                  <a:ext uri="{0D108BD9-81ED-4DB2-BD59-A6C34878D82A}">
                    <a16:rowId xmlns:a16="http://schemas.microsoft.com/office/drawing/2014/main" val="893876925"/>
                  </a:ext>
                </a:extLst>
              </a:tr>
            </a:tbl>
          </a:graphicData>
        </a:graphic>
      </p:graphicFrame>
      <p:sp>
        <p:nvSpPr>
          <p:cNvPr id="8" name="TextBox 7">
            <a:extLst>
              <a:ext uri="{FF2B5EF4-FFF2-40B4-BE49-F238E27FC236}">
                <a16:creationId xmlns:a16="http://schemas.microsoft.com/office/drawing/2014/main" id="{22D1AAB8-8594-E380-7D94-C3B10AE833CF}"/>
              </a:ext>
            </a:extLst>
          </p:cNvPr>
          <p:cNvSpPr txBox="1"/>
          <p:nvPr/>
        </p:nvSpPr>
        <p:spPr>
          <a:xfrm>
            <a:off x="3262941" y="4738549"/>
            <a:ext cx="6094562" cy="1477328"/>
          </a:xfrm>
          <a:prstGeom prst="rect">
            <a:avLst/>
          </a:prstGeom>
          <a:noFill/>
        </p:spPr>
        <p:txBody>
          <a:bodyPr wrap="square">
            <a:spAutoFit/>
          </a:bodyPr>
          <a:lstStyle/>
          <a:p>
            <a:pPr algn="ctr"/>
            <a:r>
              <a:rPr lang="en-US" b="0" i="0" dirty="0">
                <a:solidFill>
                  <a:srgbClr val="000000"/>
                </a:solidFill>
                <a:effectLst/>
              </a:rPr>
              <a:t>Comparing the data in the two data tables above in a bar chart does not require any special adjustments. Just load the two data tables into Spotfire, create the bar chart, select one of the categorical columns on the category axis, and then select the two columns 'Sales 2017' and 'Sales 2018' on the value axis.</a:t>
            </a:r>
            <a:endParaRPr lang="en-US" dirty="0"/>
          </a:p>
        </p:txBody>
      </p:sp>
    </p:spTree>
    <p:extLst>
      <p:ext uri="{BB962C8B-B14F-4D97-AF65-F5344CB8AC3E}">
        <p14:creationId xmlns:p14="http://schemas.microsoft.com/office/powerpoint/2010/main" val="22494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3716-0E6B-4F28-791B-3E762B95ED57}"/>
              </a:ext>
            </a:extLst>
          </p:cNvPr>
          <p:cNvSpPr>
            <a:spLocks noGrp="1"/>
          </p:cNvSpPr>
          <p:nvPr>
            <p:ph type="title"/>
          </p:nvPr>
        </p:nvSpPr>
        <p:spPr/>
        <p:txBody>
          <a:bodyPr/>
          <a:lstStyle/>
          <a:p>
            <a:pPr algn="ctr"/>
            <a:r>
              <a:rPr lang="en-US" dirty="0"/>
              <a:t>Multiple Data Tables – Levels of Detail</a:t>
            </a:r>
          </a:p>
        </p:txBody>
      </p:sp>
      <p:sp>
        <p:nvSpPr>
          <p:cNvPr id="3" name="Content Placeholder 2">
            <a:extLst>
              <a:ext uri="{FF2B5EF4-FFF2-40B4-BE49-F238E27FC236}">
                <a16:creationId xmlns:a16="http://schemas.microsoft.com/office/drawing/2014/main" id="{1FA059A5-062B-619D-E083-342568D509A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9987D539-5FD5-4947-6561-D865724ED76C}"/>
              </a:ext>
            </a:extLst>
          </p:cNvPr>
          <p:cNvGraphicFramePr>
            <a:graphicFrameLocks/>
          </p:cNvGraphicFramePr>
          <p:nvPr>
            <p:extLst>
              <p:ext uri="{D42A27DB-BD31-4B8C-83A1-F6EECF244321}">
                <p14:modId xmlns:p14="http://schemas.microsoft.com/office/powerpoint/2010/main" val="3822280824"/>
              </p:ext>
            </p:extLst>
          </p:nvPr>
        </p:nvGraphicFramePr>
        <p:xfrm>
          <a:off x="838200" y="1825625"/>
          <a:ext cx="4682706" cy="2560320"/>
        </p:xfrm>
        <a:graphic>
          <a:graphicData uri="http://schemas.openxmlformats.org/drawingml/2006/table">
            <a:tbl>
              <a:tblPr firstRow="1" bandRow="1">
                <a:tableStyleId>{5C22544A-7EE6-4342-B048-85BDC9FD1C3A}</a:tableStyleId>
              </a:tblPr>
              <a:tblGrid>
                <a:gridCol w="1560902">
                  <a:extLst>
                    <a:ext uri="{9D8B030D-6E8A-4147-A177-3AD203B41FA5}">
                      <a16:colId xmlns:a16="http://schemas.microsoft.com/office/drawing/2014/main" val="3490495867"/>
                    </a:ext>
                  </a:extLst>
                </a:gridCol>
                <a:gridCol w="1560902">
                  <a:extLst>
                    <a:ext uri="{9D8B030D-6E8A-4147-A177-3AD203B41FA5}">
                      <a16:colId xmlns:a16="http://schemas.microsoft.com/office/drawing/2014/main" val="2253312734"/>
                    </a:ext>
                  </a:extLst>
                </a:gridCol>
                <a:gridCol w="1560902">
                  <a:extLst>
                    <a:ext uri="{9D8B030D-6E8A-4147-A177-3AD203B41FA5}">
                      <a16:colId xmlns:a16="http://schemas.microsoft.com/office/drawing/2014/main" val="1730086567"/>
                    </a:ext>
                  </a:extLst>
                </a:gridCol>
              </a:tblGrid>
              <a:tr h="340581">
                <a:tc>
                  <a:txBody>
                    <a:bodyPr/>
                    <a:lstStyle/>
                    <a:p>
                      <a:r>
                        <a:rPr lang="en-US" dirty="0"/>
                        <a:t>Category</a:t>
                      </a:r>
                    </a:p>
                  </a:txBody>
                  <a:tcPr/>
                </a:tc>
                <a:tc>
                  <a:txBody>
                    <a:bodyPr/>
                    <a:lstStyle/>
                    <a:p>
                      <a:r>
                        <a:rPr lang="en-US" dirty="0"/>
                        <a:t>Type</a:t>
                      </a:r>
                    </a:p>
                  </a:txBody>
                  <a:tcPr/>
                </a:tc>
                <a:tc>
                  <a:txBody>
                    <a:bodyPr/>
                    <a:lstStyle/>
                    <a:p>
                      <a:r>
                        <a:rPr lang="en-US" dirty="0"/>
                        <a:t>Target</a:t>
                      </a:r>
                    </a:p>
                  </a:txBody>
                  <a:tcPr/>
                </a:tc>
                <a:extLst>
                  <a:ext uri="{0D108BD9-81ED-4DB2-BD59-A6C34878D82A}">
                    <a16:rowId xmlns:a16="http://schemas.microsoft.com/office/drawing/2014/main" val="1402246192"/>
                  </a:ext>
                </a:extLst>
              </a:tr>
              <a:tr h="340581">
                <a:tc>
                  <a:txBody>
                    <a:bodyPr/>
                    <a:lstStyle/>
                    <a:p>
                      <a:r>
                        <a:rPr lang="en-US" dirty="0"/>
                        <a:t>Fruit</a:t>
                      </a:r>
                    </a:p>
                  </a:txBody>
                  <a:tcPr/>
                </a:tc>
                <a:tc>
                  <a:txBody>
                    <a:bodyPr/>
                    <a:lstStyle/>
                    <a:p>
                      <a:r>
                        <a:rPr lang="en-US" dirty="0"/>
                        <a:t>Apples</a:t>
                      </a:r>
                    </a:p>
                  </a:txBody>
                  <a:tcPr/>
                </a:tc>
                <a:tc>
                  <a:txBody>
                    <a:bodyPr/>
                    <a:lstStyle/>
                    <a:p>
                      <a:r>
                        <a:rPr lang="en-US" dirty="0"/>
                        <a:t>25000</a:t>
                      </a:r>
                    </a:p>
                  </a:txBody>
                  <a:tcPr/>
                </a:tc>
                <a:extLst>
                  <a:ext uri="{0D108BD9-81ED-4DB2-BD59-A6C34878D82A}">
                    <a16:rowId xmlns:a16="http://schemas.microsoft.com/office/drawing/2014/main" val="935497344"/>
                  </a:ext>
                </a:extLst>
              </a:tr>
              <a:tr h="340581">
                <a:tc>
                  <a:txBody>
                    <a:bodyPr/>
                    <a:lstStyle/>
                    <a:p>
                      <a:r>
                        <a:rPr lang="en-US" dirty="0"/>
                        <a:t>Fruit</a:t>
                      </a:r>
                    </a:p>
                  </a:txBody>
                  <a:tcPr/>
                </a:tc>
                <a:tc>
                  <a:txBody>
                    <a:bodyPr/>
                    <a:lstStyle/>
                    <a:p>
                      <a:r>
                        <a:rPr lang="en-US" dirty="0"/>
                        <a:t>Pears</a:t>
                      </a:r>
                    </a:p>
                  </a:txBody>
                  <a:tcPr/>
                </a:tc>
                <a:tc>
                  <a:txBody>
                    <a:bodyPr/>
                    <a:lstStyle/>
                    <a:p>
                      <a:r>
                        <a:rPr lang="en-US" dirty="0"/>
                        <a:t>21000</a:t>
                      </a:r>
                    </a:p>
                  </a:txBody>
                  <a:tcPr/>
                </a:tc>
                <a:extLst>
                  <a:ext uri="{0D108BD9-81ED-4DB2-BD59-A6C34878D82A}">
                    <a16:rowId xmlns:a16="http://schemas.microsoft.com/office/drawing/2014/main" val="3971321782"/>
                  </a:ext>
                </a:extLst>
              </a:tr>
              <a:tr h="340581">
                <a:tc>
                  <a:txBody>
                    <a:bodyPr/>
                    <a:lstStyle/>
                    <a:p>
                      <a:r>
                        <a:rPr lang="en-US" dirty="0"/>
                        <a:t>Fruit</a:t>
                      </a:r>
                    </a:p>
                  </a:txBody>
                  <a:tcPr/>
                </a:tc>
                <a:tc>
                  <a:txBody>
                    <a:bodyPr/>
                    <a:lstStyle/>
                    <a:p>
                      <a:r>
                        <a:rPr lang="en-US" dirty="0"/>
                        <a:t>Bananas</a:t>
                      </a:r>
                    </a:p>
                  </a:txBody>
                  <a:tcPr/>
                </a:tc>
                <a:tc>
                  <a:txBody>
                    <a:bodyPr/>
                    <a:lstStyle/>
                    <a:p>
                      <a:r>
                        <a:rPr lang="en-US" dirty="0"/>
                        <a:t>31000</a:t>
                      </a:r>
                    </a:p>
                  </a:txBody>
                  <a:tcPr/>
                </a:tc>
                <a:extLst>
                  <a:ext uri="{0D108BD9-81ED-4DB2-BD59-A6C34878D82A}">
                    <a16:rowId xmlns:a16="http://schemas.microsoft.com/office/drawing/2014/main" val="2905645095"/>
                  </a:ext>
                </a:extLst>
              </a:tr>
              <a:tr h="340581">
                <a:tc>
                  <a:txBody>
                    <a:bodyPr/>
                    <a:lstStyle/>
                    <a:p>
                      <a:r>
                        <a:rPr lang="en-US" dirty="0"/>
                        <a:t>Vegetables</a:t>
                      </a:r>
                    </a:p>
                  </a:txBody>
                  <a:tcPr/>
                </a:tc>
                <a:tc>
                  <a:txBody>
                    <a:bodyPr/>
                    <a:lstStyle/>
                    <a:p>
                      <a:r>
                        <a:rPr lang="en-US" dirty="0"/>
                        <a:t>Cucumber</a:t>
                      </a:r>
                    </a:p>
                  </a:txBody>
                  <a:tcPr/>
                </a:tc>
                <a:tc>
                  <a:txBody>
                    <a:bodyPr/>
                    <a:lstStyle/>
                    <a:p>
                      <a:r>
                        <a:rPr lang="en-US" dirty="0"/>
                        <a:t>13000</a:t>
                      </a:r>
                    </a:p>
                  </a:txBody>
                  <a:tcPr/>
                </a:tc>
                <a:extLst>
                  <a:ext uri="{0D108BD9-81ED-4DB2-BD59-A6C34878D82A}">
                    <a16:rowId xmlns:a16="http://schemas.microsoft.com/office/drawing/2014/main" val="1763704342"/>
                  </a:ext>
                </a:extLst>
              </a:tr>
              <a:tr h="340581">
                <a:tc>
                  <a:txBody>
                    <a:bodyPr/>
                    <a:lstStyle/>
                    <a:p>
                      <a:r>
                        <a:rPr lang="en-US" dirty="0"/>
                        <a:t>Vegetables</a:t>
                      </a:r>
                    </a:p>
                  </a:txBody>
                  <a:tcPr/>
                </a:tc>
                <a:tc>
                  <a:txBody>
                    <a:bodyPr/>
                    <a:lstStyle/>
                    <a:p>
                      <a:r>
                        <a:rPr lang="en-US" dirty="0"/>
                        <a:t>Carrot</a:t>
                      </a:r>
                    </a:p>
                  </a:txBody>
                  <a:tcPr/>
                </a:tc>
                <a:tc>
                  <a:txBody>
                    <a:bodyPr/>
                    <a:lstStyle/>
                    <a:p>
                      <a:r>
                        <a:rPr lang="en-US" dirty="0"/>
                        <a:t>20000</a:t>
                      </a:r>
                    </a:p>
                  </a:txBody>
                  <a:tcPr/>
                </a:tc>
                <a:extLst>
                  <a:ext uri="{0D108BD9-81ED-4DB2-BD59-A6C34878D82A}">
                    <a16:rowId xmlns:a16="http://schemas.microsoft.com/office/drawing/2014/main" val="4005941230"/>
                  </a:ext>
                </a:extLst>
              </a:tr>
              <a:tr h="340581">
                <a:tc>
                  <a:txBody>
                    <a:bodyPr/>
                    <a:lstStyle/>
                    <a:p>
                      <a:r>
                        <a:rPr lang="en-US" dirty="0"/>
                        <a:t>Vegetables</a:t>
                      </a:r>
                    </a:p>
                  </a:txBody>
                  <a:tcPr/>
                </a:tc>
                <a:tc>
                  <a:txBody>
                    <a:bodyPr/>
                    <a:lstStyle/>
                    <a:p>
                      <a:r>
                        <a:rPr lang="en-US" dirty="0"/>
                        <a:t>Lettuce</a:t>
                      </a:r>
                    </a:p>
                  </a:txBody>
                  <a:tcPr/>
                </a:tc>
                <a:tc>
                  <a:txBody>
                    <a:bodyPr/>
                    <a:lstStyle/>
                    <a:p>
                      <a:r>
                        <a:rPr lang="en-US" dirty="0"/>
                        <a:t>17000</a:t>
                      </a:r>
                    </a:p>
                  </a:txBody>
                  <a:tcPr/>
                </a:tc>
                <a:extLst>
                  <a:ext uri="{0D108BD9-81ED-4DB2-BD59-A6C34878D82A}">
                    <a16:rowId xmlns:a16="http://schemas.microsoft.com/office/drawing/2014/main" val="893876925"/>
                  </a:ext>
                </a:extLst>
              </a:tr>
            </a:tbl>
          </a:graphicData>
        </a:graphic>
      </p:graphicFrame>
      <p:graphicFrame>
        <p:nvGraphicFramePr>
          <p:cNvPr id="5" name="Table 4">
            <a:extLst>
              <a:ext uri="{FF2B5EF4-FFF2-40B4-BE49-F238E27FC236}">
                <a16:creationId xmlns:a16="http://schemas.microsoft.com/office/drawing/2014/main" id="{4005B55F-DE70-B87C-485E-CF027285C786}"/>
              </a:ext>
            </a:extLst>
          </p:cNvPr>
          <p:cNvGraphicFramePr>
            <a:graphicFrameLocks/>
          </p:cNvGraphicFramePr>
          <p:nvPr>
            <p:extLst>
              <p:ext uri="{D42A27DB-BD31-4B8C-83A1-F6EECF244321}">
                <p14:modId xmlns:p14="http://schemas.microsoft.com/office/powerpoint/2010/main" val="2817683556"/>
              </p:ext>
            </p:extLst>
          </p:nvPr>
        </p:nvGraphicFramePr>
        <p:xfrm>
          <a:off x="6095998" y="1825625"/>
          <a:ext cx="5342628" cy="4302580"/>
        </p:xfrm>
        <a:graphic>
          <a:graphicData uri="http://schemas.openxmlformats.org/drawingml/2006/table">
            <a:tbl>
              <a:tblPr firstRow="1" bandRow="1">
                <a:tableStyleId>{5C22544A-7EE6-4342-B048-85BDC9FD1C3A}</a:tableStyleId>
              </a:tblPr>
              <a:tblGrid>
                <a:gridCol w="1335657">
                  <a:extLst>
                    <a:ext uri="{9D8B030D-6E8A-4147-A177-3AD203B41FA5}">
                      <a16:colId xmlns:a16="http://schemas.microsoft.com/office/drawing/2014/main" val="3058160952"/>
                    </a:ext>
                  </a:extLst>
                </a:gridCol>
                <a:gridCol w="1335657">
                  <a:extLst>
                    <a:ext uri="{9D8B030D-6E8A-4147-A177-3AD203B41FA5}">
                      <a16:colId xmlns:a16="http://schemas.microsoft.com/office/drawing/2014/main" val="3490495867"/>
                    </a:ext>
                  </a:extLst>
                </a:gridCol>
                <a:gridCol w="1335657">
                  <a:extLst>
                    <a:ext uri="{9D8B030D-6E8A-4147-A177-3AD203B41FA5}">
                      <a16:colId xmlns:a16="http://schemas.microsoft.com/office/drawing/2014/main" val="2253312734"/>
                    </a:ext>
                  </a:extLst>
                </a:gridCol>
                <a:gridCol w="1335657">
                  <a:extLst>
                    <a:ext uri="{9D8B030D-6E8A-4147-A177-3AD203B41FA5}">
                      <a16:colId xmlns:a16="http://schemas.microsoft.com/office/drawing/2014/main" val="1730086567"/>
                    </a:ext>
                  </a:extLst>
                </a:gridCol>
              </a:tblGrid>
              <a:tr h="634597">
                <a:tc>
                  <a:txBody>
                    <a:bodyPr/>
                    <a:lstStyle/>
                    <a:p>
                      <a:r>
                        <a:rPr lang="en-US" dirty="0"/>
                        <a:t>Transaction</a:t>
                      </a:r>
                    </a:p>
                  </a:txBody>
                  <a:tcPr/>
                </a:tc>
                <a:tc>
                  <a:txBody>
                    <a:bodyPr/>
                    <a:lstStyle/>
                    <a:p>
                      <a:r>
                        <a:rPr lang="en-US" dirty="0"/>
                        <a:t>Category</a:t>
                      </a:r>
                    </a:p>
                  </a:txBody>
                  <a:tcPr/>
                </a:tc>
                <a:tc>
                  <a:txBody>
                    <a:bodyPr/>
                    <a:lstStyle/>
                    <a:p>
                      <a:r>
                        <a:rPr lang="en-US" dirty="0"/>
                        <a:t>Type</a:t>
                      </a:r>
                    </a:p>
                  </a:txBody>
                  <a:tcPr/>
                </a:tc>
                <a:tc>
                  <a:txBody>
                    <a:bodyPr/>
                    <a:lstStyle/>
                    <a:p>
                      <a:r>
                        <a:rPr lang="en-US" dirty="0"/>
                        <a:t>Sales</a:t>
                      </a:r>
                    </a:p>
                  </a:txBody>
                  <a:tcPr/>
                </a:tc>
                <a:extLst>
                  <a:ext uri="{0D108BD9-81ED-4DB2-BD59-A6C34878D82A}">
                    <a16:rowId xmlns:a16="http://schemas.microsoft.com/office/drawing/2014/main" val="1402246192"/>
                  </a:ext>
                </a:extLst>
              </a:tr>
              <a:tr h="362627">
                <a:tc>
                  <a:txBody>
                    <a:bodyPr/>
                    <a:lstStyle/>
                    <a:p>
                      <a:r>
                        <a:rPr lang="en-US" dirty="0"/>
                        <a:t>FA-001</a:t>
                      </a:r>
                    </a:p>
                  </a:txBody>
                  <a:tcPr/>
                </a:tc>
                <a:tc>
                  <a:txBody>
                    <a:bodyPr/>
                    <a:lstStyle/>
                    <a:p>
                      <a:r>
                        <a:rPr lang="en-US" dirty="0"/>
                        <a:t>Fruit</a:t>
                      </a:r>
                    </a:p>
                  </a:txBody>
                  <a:tcPr/>
                </a:tc>
                <a:tc>
                  <a:txBody>
                    <a:bodyPr/>
                    <a:lstStyle/>
                    <a:p>
                      <a:r>
                        <a:rPr lang="en-US" dirty="0"/>
                        <a:t>Apples</a:t>
                      </a:r>
                    </a:p>
                  </a:txBody>
                  <a:tcPr/>
                </a:tc>
                <a:tc>
                  <a:txBody>
                    <a:bodyPr/>
                    <a:lstStyle/>
                    <a:p>
                      <a:r>
                        <a:rPr lang="en-US" dirty="0"/>
                        <a:t>1840</a:t>
                      </a:r>
                    </a:p>
                  </a:txBody>
                  <a:tcPr/>
                </a:tc>
                <a:extLst>
                  <a:ext uri="{0D108BD9-81ED-4DB2-BD59-A6C34878D82A}">
                    <a16:rowId xmlns:a16="http://schemas.microsoft.com/office/drawing/2014/main" val="935497344"/>
                  </a:ext>
                </a:extLst>
              </a:tr>
              <a:tr h="362627">
                <a:tc>
                  <a:txBody>
                    <a:bodyPr/>
                    <a:lstStyle/>
                    <a:p>
                      <a:r>
                        <a:rPr lang="en-US" dirty="0"/>
                        <a:t>FA-002</a:t>
                      </a:r>
                    </a:p>
                  </a:txBody>
                  <a:tcPr/>
                </a:tc>
                <a:tc>
                  <a:txBody>
                    <a:bodyPr/>
                    <a:lstStyle/>
                    <a:p>
                      <a:r>
                        <a:rPr lang="en-US" dirty="0"/>
                        <a:t>Fruit</a:t>
                      </a:r>
                    </a:p>
                  </a:txBody>
                  <a:tcPr/>
                </a:tc>
                <a:tc>
                  <a:txBody>
                    <a:bodyPr/>
                    <a:lstStyle/>
                    <a:p>
                      <a:r>
                        <a:rPr lang="en-US" dirty="0"/>
                        <a:t>Pears</a:t>
                      </a:r>
                    </a:p>
                  </a:txBody>
                  <a:tcPr/>
                </a:tc>
                <a:tc>
                  <a:txBody>
                    <a:bodyPr/>
                    <a:lstStyle/>
                    <a:p>
                      <a:r>
                        <a:rPr lang="en-US" dirty="0"/>
                        <a:t>2300</a:t>
                      </a:r>
                    </a:p>
                  </a:txBody>
                  <a:tcPr/>
                </a:tc>
                <a:extLst>
                  <a:ext uri="{0D108BD9-81ED-4DB2-BD59-A6C34878D82A}">
                    <a16:rowId xmlns:a16="http://schemas.microsoft.com/office/drawing/2014/main" val="3971321782"/>
                  </a:ext>
                </a:extLst>
              </a:tr>
              <a:tr h="362627">
                <a:tc>
                  <a:txBody>
                    <a:bodyPr/>
                    <a:lstStyle/>
                    <a:p>
                      <a:r>
                        <a:rPr lang="en-US" dirty="0"/>
                        <a:t>FA-003</a:t>
                      </a:r>
                    </a:p>
                  </a:txBody>
                  <a:tcPr/>
                </a:tc>
                <a:tc>
                  <a:txBody>
                    <a:bodyPr/>
                    <a:lstStyle/>
                    <a:p>
                      <a:r>
                        <a:rPr lang="en-US" dirty="0"/>
                        <a:t>Fruit</a:t>
                      </a:r>
                    </a:p>
                  </a:txBody>
                  <a:tcPr/>
                </a:tc>
                <a:tc>
                  <a:txBody>
                    <a:bodyPr/>
                    <a:lstStyle/>
                    <a:p>
                      <a:r>
                        <a:rPr lang="en-US" dirty="0"/>
                        <a:t>Bananas</a:t>
                      </a:r>
                    </a:p>
                  </a:txBody>
                  <a:tcPr/>
                </a:tc>
                <a:tc>
                  <a:txBody>
                    <a:bodyPr/>
                    <a:lstStyle/>
                    <a:p>
                      <a:r>
                        <a:rPr lang="en-US" dirty="0"/>
                        <a:t>4560</a:t>
                      </a:r>
                    </a:p>
                  </a:txBody>
                  <a:tcPr/>
                </a:tc>
                <a:extLst>
                  <a:ext uri="{0D108BD9-81ED-4DB2-BD59-A6C34878D82A}">
                    <a16:rowId xmlns:a16="http://schemas.microsoft.com/office/drawing/2014/main" val="2905645095"/>
                  </a:ext>
                </a:extLst>
              </a:tr>
              <a:tr h="376143">
                <a:tc>
                  <a:txBody>
                    <a:bodyPr/>
                    <a:lstStyle/>
                    <a:p>
                      <a:r>
                        <a:rPr lang="en-US" dirty="0"/>
                        <a:t>FA-004</a:t>
                      </a:r>
                    </a:p>
                  </a:txBody>
                  <a:tcPr/>
                </a:tc>
                <a:tc>
                  <a:txBody>
                    <a:bodyPr/>
                    <a:lstStyle/>
                    <a:p>
                      <a:r>
                        <a:rPr lang="en-US" dirty="0"/>
                        <a:t>Vegetables</a:t>
                      </a:r>
                    </a:p>
                  </a:txBody>
                  <a:tcPr/>
                </a:tc>
                <a:tc>
                  <a:txBody>
                    <a:bodyPr/>
                    <a:lstStyle/>
                    <a:p>
                      <a:r>
                        <a:rPr lang="en-US" dirty="0"/>
                        <a:t>Cucumber</a:t>
                      </a:r>
                    </a:p>
                  </a:txBody>
                  <a:tcPr/>
                </a:tc>
                <a:tc>
                  <a:txBody>
                    <a:bodyPr/>
                    <a:lstStyle/>
                    <a:p>
                      <a:r>
                        <a:rPr lang="en-US" dirty="0"/>
                        <a:t>1875</a:t>
                      </a:r>
                    </a:p>
                  </a:txBody>
                  <a:tcPr/>
                </a:tc>
                <a:extLst>
                  <a:ext uri="{0D108BD9-81ED-4DB2-BD59-A6C34878D82A}">
                    <a16:rowId xmlns:a16="http://schemas.microsoft.com/office/drawing/2014/main" val="1763704342"/>
                  </a:ext>
                </a:extLst>
              </a:tr>
              <a:tr h="353683">
                <a:tc>
                  <a:txBody>
                    <a:bodyPr/>
                    <a:lstStyle/>
                    <a:p>
                      <a:r>
                        <a:rPr lang="en-US" dirty="0"/>
                        <a:t>FA-005</a:t>
                      </a:r>
                    </a:p>
                  </a:txBody>
                  <a:tcPr/>
                </a:tc>
                <a:tc>
                  <a:txBody>
                    <a:bodyPr/>
                    <a:lstStyle/>
                    <a:p>
                      <a:r>
                        <a:rPr lang="en-US" dirty="0"/>
                        <a:t>Vegetables</a:t>
                      </a:r>
                    </a:p>
                  </a:txBody>
                  <a:tcPr/>
                </a:tc>
                <a:tc>
                  <a:txBody>
                    <a:bodyPr/>
                    <a:lstStyle/>
                    <a:p>
                      <a:r>
                        <a:rPr lang="en-US" dirty="0"/>
                        <a:t>Carrot</a:t>
                      </a:r>
                    </a:p>
                  </a:txBody>
                  <a:tcPr/>
                </a:tc>
                <a:tc>
                  <a:txBody>
                    <a:bodyPr/>
                    <a:lstStyle/>
                    <a:p>
                      <a:r>
                        <a:rPr lang="en-US" dirty="0"/>
                        <a:t>5425</a:t>
                      </a:r>
                    </a:p>
                  </a:txBody>
                  <a:tcPr/>
                </a:tc>
                <a:extLst>
                  <a:ext uri="{0D108BD9-81ED-4DB2-BD59-A6C34878D82A}">
                    <a16:rowId xmlns:a16="http://schemas.microsoft.com/office/drawing/2014/main" val="4005941230"/>
                  </a:ext>
                </a:extLst>
              </a:tr>
              <a:tr h="358859">
                <a:tc>
                  <a:txBody>
                    <a:bodyPr/>
                    <a:lstStyle/>
                    <a:p>
                      <a:r>
                        <a:rPr lang="en-US" dirty="0"/>
                        <a:t>FA-006</a:t>
                      </a:r>
                    </a:p>
                  </a:txBody>
                  <a:tcPr/>
                </a:tc>
                <a:tc>
                  <a:txBody>
                    <a:bodyPr/>
                    <a:lstStyle/>
                    <a:p>
                      <a:r>
                        <a:rPr lang="en-US" dirty="0"/>
                        <a:t>Vegetables</a:t>
                      </a:r>
                    </a:p>
                  </a:txBody>
                  <a:tcPr/>
                </a:tc>
                <a:tc>
                  <a:txBody>
                    <a:bodyPr/>
                    <a:lstStyle/>
                    <a:p>
                      <a:r>
                        <a:rPr lang="en-US" dirty="0"/>
                        <a:t>Lettuce</a:t>
                      </a:r>
                    </a:p>
                  </a:txBody>
                  <a:tcPr/>
                </a:tc>
                <a:tc>
                  <a:txBody>
                    <a:bodyPr/>
                    <a:lstStyle/>
                    <a:p>
                      <a:r>
                        <a:rPr lang="en-US" dirty="0"/>
                        <a:t>1245</a:t>
                      </a:r>
                    </a:p>
                  </a:txBody>
                  <a:tcPr/>
                </a:tc>
                <a:extLst>
                  <a:ext uri="{0D108BD9-81ED-4DB2-BD59-A6C34878D82A}">
                    <a16:rowId xmlns:a16="http://schemas.microsoft.com/office/drawing/2014/main" val="893876925"/>
                  </a:ext>
                </a:extLst>
              </a:tr>
              <a:tr h="358859">
                <a:tc>
                  <a:txBody>
                    <a:bodyPr/>
                    <a:lstStyle/>
                    <a:p>
                      <a:r>
                        <a:rPr lang="en-US" dirty="0"/>
                        <a:t>FA-007</a:t>
                      </a:r>
                    </a:p>
                  </a:txBody>
                  <a:tcPr/>
                </a:tc>
                <a:tc>
                  <a:txBody>
                    <a:bodyPr/>
                    <a:lstStyle/>
                    <a:p>
                      <a:r>
                        <a:rPr lang="en-US" dirty="0"/>
                        <a:t>Vegetables</a:t>
                      </a:r>
                    </a:p>
                  </a:txBody>
                  <a:tcPr/>
                </a:tc>
                <a:tc>
                  <a:txBody>
                    <a:bodyPr/>
                    <a:lstStyle/>
                    <a:p>
                      <a:r>
                        <a:rPr lang="en-US" dirty="0"/>
                        <a:t>Cucumber</a:t>
                      </a:r>
                    </a:p>
                  </a:txBody>
                  <a:tcPr/>
                </a:tc>
                <a:tc>
                  <a:txBody>
                    <a:bodyPr/>
                    <a:lstStyle/>
                    <a:p>
                      <a:r>
                        <a:rPr lang="en-US" dirty="0"/>
                        <a:t>6548</a:t>
                      </a:r>
                    </a:p>
                  </a:txBody>
                  <a:tcPr/>
                </a:tc>
                <a:extLst>
                  <a:ext uri="{0D108BD9-81ED-4DB2-BD59-A6C34878D82A}">
                    <a16:rowId xmlns:a16="http://schemas.microsoft.com/office/drawing/2014/main" val="3846429904"/>
                  </a:ext>
                </a:extLst>
              </a:tr>
              <a:tr h="358859">
                <a:tc>
                  <a:txBody>
                    <a:bodyPr/>
                    <a:lstStyle/>
                    <a:p>
                      <a:r>
                        <a:rPr lang="en-US" dirty="0"/>
                        <a:t>FA-008</a:t>
                      </a:r>
                    </a:p>
                  </a:txBody>
                  <a:tcPr/>
                </a:tc>
                <a:tc>
                  <a:txBody>
                    <a:bodyPr/>
                    <a:lstStyle/>
                    <a:p>
                      <a:r>
                        <a:rPr lang="en-US" dirty="0"/>
                        <a:t>Fruit</a:t>
                      </a:r>
                    </a:p>
                  </a:txBody>
                  <a:tcPr/>
                </a:tc>
                <a:tc>
                  <a:txBody>
                    <a:bodyPr/>
                    <a:lstStyle/>
                    <a:p>
                      <a:r>
                        <a:rPr lang="en-US" dirty="0"/>
                        <a:t>Apples</a:t>
                      </a:r>
                    </a:p>
                  </a:txBody>
                  <a:tcPr/>
                </a:tc>
                <a:tc>
                  <a:txBody>
                    <a:bodyPr/>
                    <a:lstStyle/>
                    <a:p>
                      <a:r>
                        <a:rPr lang="en-US" dirty="0"/>
                        <a:t>4123</a:t>
                      </a:r>
                    </a:p>
                  </a:txBody>
                  <a:tcPr/>
                </a:tc>
                <a:extLst>
                  <a:ext uri="{0D108BD9-81ED-4DB2-BD59-A6C34878D82A}">
                    <a16:rowId xmlns:a16="http://schemas.microsoft.com/office/drawing/2014/main" val="90232614"/>
                  </a:ext>
                </a:extLst>
              </a:tr>
              <a:tr h="358859">
                <a:tc>
                  <a:txBody>
                    <a:bodyPr/>
                    <a:lstStyle/>
                    <a:p>
                      <a:r>
                        <a:rPr lang="en-US" dirty="0"/>
                        <a:t>FA-009</a:t>
                      </a:r>
                    </a:p>
                  </a:txBody>
                  <a:tcPr/>
                </a:tc>
                <a:tc>
                  <a:txBody>
                    <a:bodyPr/>
                    <a:lstStyle/>
                    <a:p>
                      <a:r>
                        <a:rPr lang="en-US" dirty="0"/>
                        <a:t>Fruit</a:t>
                      </a:r>
                    </a:p>
                  </a:txBody>
                  <a:tcPr/>
                </a:tc>
                <a:tc>
                  <a:txBody>
                    <a:bodyPr/>
                    <a:lstStyle/>
                    <a:p>
                      <a:r>
                        <a:rPr lang="en-US" dirty="0"/>
                        <a:t>Bananas</a:t>
                      </a:r>
                    </a:p>
                  </a:txBody>
                  <a:tcPr/>
                </a:tc>
                <a:tc>
                  <a:txBody>
                    <a:bodyPr/>
                    <a:lstStyle/>
                    <a:p>
                      <a:r>
                        <a:rPr lang="en-US" dirty="0"/>
                        <a:t>1234</a:t>
                      </a:r>
                    </a:p>
                  </a:txBody>
                  <a:tcPr/>
                </a:tc>
                <a:extLst>
                  <a:ext uri="{0D108BD9-81ED-4DB2-BD59-A6C34878D82A}">
                    <a16:rowId xmlns:a16="http://schemas.microsoft.com/office/drawing/2014/main" val="2504706369"/>
                  </a:ext>
                </a:extLst>
              </a:tr>
              <a:tr h="358859">
                <a:tc>
                  <a:txBody>
                    <a:bodyPr/>
                    <a:lstStyle/>
                    <a:p>
                      <a:r>
                        <a:rPr lang="en-US" dirty="0"/>
                        <a:t>FA-010</a:t>
                      </a:r>
                    </a:p>
                  </a:txBody>
                  <a:tcPr/>
                </a:tc>
                <a:tc>
                  <a:txBody>
                    <a:bodyPr/>
                    <a:lstStyle/>
                    <a:p>
                      <a:r>
                        <a:rPr lang="en-US" dirty="0"/>
                        <a:t>Vegetables</a:t>
                      </a:r>
                    </a:p>
                  </a:txBody>
                  <a:tcPr/>
                </a:tc>
                <a:tc>
                  <a:txBody>
                    <a:bodyPr/>
                    <a:lstStyle/>
                    <a:p>
                      <a:r>
                        <a:rPr lang="en-US" dirty="0"/>
                        <a:t>Carrot</a:t>
                      </a:r>
                    </a:p>
                  </a:txBody>
                  <a:tcPr/>
                </a:tc>
                <a:tc>
                  <a:txBody>
                    <a:bodyPr/>
                    <a:lstStyle/>
                    <a:p>
                      <a:r>
                        <a:rPr lang="en-US" dirty="0"/>
                        <a:t>1111</a:t>
                      </a:r>
                    </a:p>
                  </a:txBody>
                  <a:tcPr/>
                </a:tc>
                <a:extLst>
                  <a:ext uri="{0D108BD9-81ED-4DB2-BD59-A6C34878D82A}">
                    <a16:rowId xmlns:a16="http://schemas.microsoft.com/office/drawing/2014/main" val="104442641"/>
                  </a:ext>
                </a:extLst>
              </a:tr>
            </a:tbl>
          </a:graphicData>
        </a:graphic>
      </p:graphicFrame>
    </p:spTree>
    <p:extLst>
      <p:ext uri="{BB962C8B-B14F-4D97-AF65-F5344CB8AC3E}">
        <p14:creationId xmlns:p14="http://schemas.microsoft.com/office/powerpoint/2010/main" val="90911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50F3-FF2A-9FEA-D93C-06F387BA769F}"/>
              </a:ext>
            </a:extLst>
          </p:cNvPr>
          <p:cNvSpPr>
            <a:spLocks noGrp="1"/>
          </p:cNvSpPr>
          <p:nvPr>
            <p:ph type="title"/>
          </p:nvPr>
        </p:nvSpPr>
        <p:spPr/>
        <p:txBody>
          <a:bodyPr/>
          <a:lstStyle/>
          <a:p>
            <a:pPr algn="ctr"/>
            <a:r>
              <a:rPr lang="en-US" dirty="0"/>
              <a:t>Hierarchies</a:t>
            </a:r>
          </a:p>
        </p:txBody>
      </p:sp>
      <p:pic>
        <p:nvPicPr>
          <p:cNvPr id="3074" name="Picture 2">
            <a:extLst>
              <a:ext uri="{FF2B5EF4-FFF2-40B4-BE49-F238E27FC236}">
                <a16:creationId xmlns:a16="http://schemas.microsoft.com/office/drawing/2014/main" id="{8B871993-73DC-1EAB-0F93-EDEDABC05B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24931"/>
            <a:ext cx="4961905" cy="26761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95FA9BD-8096-272D-A6A6-AE38B91D0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897" y="2586663"/>
            <a:ext cx="4933950"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15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E43E-8E4B-4F28-F2FE-ABC8E6862E71}"/>
              </a:ext>
            </a:extLst>
          </p:cNvPr>
          <p:cNvSpPr>
            <a:spLocks noGrp="1"/>
          </p:cNvSpPr>
          <p:nvPr>
            <p:ph type="title"/>
          </p:nvPr>
        </p:nvSpPr>
        <p:spPr/>
        <p:txBody>
          <a:bodyPr/>
          <a:lstStyle/>
          <a:p>
            <a:pPr algn="ctr"/>
            <a:r>
              <a:rPr lang="en-US" dirty="0"/>
              <a:t>Exercise</a:t>
            </a:r>
          </a:p>
        </p:txBody>
      </p:sp>
      <p:sp>
        <p:nvSpPr>
          <p:cNvPr id="3" name="Content Placeholder 2">
            <a:extLst>
              <a:ext uri="{FF2B5EF4-FFF2-40B4-BE49-F238E27FC236}">
                <a16:creationId xmlns:a16="http://schemas.microsoft.com/office/drawing/2014/main" id="{4D29856C-A9F6-1029-3C5D-85CCBF6F0675}"/>
              </a:ext>
            </a:extLst>
          </p:cNvPr>
          <p:cNvSpPr>
            <a:spLocks noGrp="1"/>
          </p:cNvSpPr>
          <p:nvPr>
            <p:ph idx="1"/>
          </p:nvPr>
        </p:nvSpPr>
        <p:spPr/>
        <p:txBody>
          <a:bodyPr/>
          <a:lstStyle/>
          <a:p>
            <a:pPr marL="0" indent="0">
              <a:buNone/>
            </a:pPr>
            <a:r>
              <a:rPr lang="en-US" dirty="0"/>
              <a:t>You will use the flight delay data (flight-delays-1to14.csv and flight-delays-15to30.csv) in the course repository.</a:t>
            </a:r>
          </a:p>
          <a:p>
            <a:r>
              <a:rPr lang="en-US" dirty="0"/>
              <a:t>Create a bar chart comparing side by side the departure delay on Jan 1-14 and Jan 15-30.</a:t>
            </a:r>
          </a:p>
          <a:p>
            <a:r>
              <a:rPr lang="en-US" dirty="0"/>
              <a:t>Now create a new table combining the full information of these two files (all the rows).</a:t>
            </a:r>
          </a:p>
          <a:p>
            <a:r>
              <a:rPr lang="en-US" dirty="0"/>
              <a:t>Create a visualization showing the average delay (arrival + departure) per carrier.</a:t>
            </a:r>
          </a:p>
        </p:txBody>
      </p:sp>
    </p:spTree>
    <p:extLst>
      <p:ext uri="{BB962C8B-B14F-4D97-AF65-F5344CB8AC3E}">
        <p14:creationId xmlns:p14="http://schemas.microsoft.com/office/powerpoint/2010/main" val="338956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263</Words>
  <Application>Microsoft Office PowerPoint</Application>
  <PresentationFormat>Widescreen</PresentationFormat>
  <Paragraphs>119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Interacting with Visualizations</vt:lpstr>
      <vt:lpstr>Marking</vt:lpstr>
      <vt:lpstr>Columns and Legends</vt:lpstr>
      <vt:lpstr>Multiple Data Tables</vt:lpstr>
      <vt:lpstr>Multiple Data Tables – Levels of Detail</vt:lpstr>
      <vt:lpstr>Hierarchies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Interacting with Visualizations</dc:title>
  <dc:creator>Pablo Maldonado</dc:creator>
  <cp:lastModifiedBy>Pablo Maldonado</cp:lastModifiedBy>
  <cp:revision>8</cp:revision>
  <dcterms:created xsi:type="dcterms:W3CDTF">2023-05-22T12:23:53Z</dcterms:created>
  <dcterms:modified xsi:type="dcterms:W3CDTF">2023-05-22T13:11:28Z</dcterms:modified>
</cp:coreProperties>
</file>