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5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Maldonado" userId="f104be86a96eb459" providerId="LiveId" clId="{AF380F89-E660-4EE0-BF44-FF593E32522A}"/>
    <pc:docChg chg="modSld">
      <pc:chgData name="Pablo Maldonado" userId="f104be86a96eb459" providerId="LiveId" clId="{AF380F89-E660-4EE0-BF44-FF593E32522A}" dt="2020-02-17T22:38:57.293" v="65" actId="20577"/>
      <pc:docMkLst>
        <pc:docMk/>
      </pc:docMkLst>
      <pc:sldChg chg="modSp">
        <pc:chgData name="Pablo Maldonado" userId="f104be86a96eb459" providerId="LiveId" clId="{AF380F89-E660-4EE0-BF44-FF593E32522A}" dt="2020-02-17T22:38:57.293" v="65" actId="20577"/>
        <pc:sldMkLst>
          <pc:docMk/>
          <pc:sldMk cId="4227690955" sldId="257"/>
        </pc:sldMkLst>
        <pc:graphicFrameChg chg="mod modGraphic">
          <ac:chgData name="Pablo Maldonado" userId="f104be86a96eb459" providerId="LiveId" clId="{AF380F89-E660-4EE0-BF44-FF593E32522A}" dt="2020-02-17T22:38:57.293" v="65" actId="20577"/>
          <ac:graphicFrameMkLst>
            <pc:docMk/>
            <pc:sldMk cId="4227690955" sldId="257"/>
            <ac:graphicFrameMk id="4" creationId="{939924EC-12D6-450A-A7FF-6D1372033326}"/>
          </ac:graphicFrameMkLst>
        </pc:graphicFrameChg>
      </pc:sldChg>
      <pc:sldChg chg="modSp">
        <pc:chgData name="Pablo Maldonado" userId="f104be86a96eb459" providerId="LiveId" clId="{AF380F89-E660-4EE0-BF44-FF593E32522A}" dt="2020-02-17T00:32:25.224" v="64" actId="20577"/>
        <pc:sldMkLst>
          <pc:docMk/>
          <pc:sldMk cId="3543674070" sldId="260"/>
        </pc:sldMkLst>
        <pc:spChg chg="mod">
          <ac:chgData name="Pablo Maldonado" userId="f104be86a96eb459" providerId="LiveId" clId="{AF380F89-E660-4EE0-BF44-FF593E32522A}" dt="2020-02-17T00:32:25.224" v="64" actId="20577"/>
          <ac:spMkLst>
            <pc:docMk/>
            <pc:sldMk cId="3543674070" sldId="260"/>
            <ac:spMk id="3" creationId="{15889B56-6154-4F04-9F85-77006F7031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bg>
      <p:bgPr>
        <a:blipFill dpi="0" rotWithShape="1">
          <a:blip r:embed="rId2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7" name="TextBox 7"/>
          <p:cNvSpPr txBox="1"/>
          <p:nvPr userDrawn="1"/>
        </p:nvSpPr>
        <p:spPr>
          <a:xfrm>
            <a:off x="479376" y="332656"/>
            <a:ext cx="273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48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35BB440-7D70-4B01-90E1-BE9B1808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28/09/2020</a:t>
            </a:fld>
            <a:endParaRPr lang="en-GB" dirty="0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C60C3D2-41D7-4DF6-BD5B-2ED51E91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GB" dirty="0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048272A-BE9C-45D9-A74D-97375D53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79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>
                <a:solidFill>
                  <a:srgbClr val="414141"/>
                </a:solidFill>
                <a:latin typeface="Raleway-v4020" pitchFamily="50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47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Raleway-v4020" pitchFamily="50" charset="-18"/>
              </a:defRPr>
            </a:lvl1pPr>
            <a:lvl2pPr>
              <a:defRPr>
                <a:latin typeface="Raleway-v4020" pitchFamily="50" charset="-18"/>
              </a:defRPr>
            </a:lvl2pPr>
            <a:lvl3pPr>
              <a:defRPr>
                <a:latin typeface="Raleway-v4020" pitchFamily="50" charset="-18"/>
              </a:defRPr>
            </a:lvl3pPr>
            <a:lvl4pPr>
              <a:defRPr>
                <a:latin typeface="Raleway-v4020" pitchFamily="50" charset="-18"/>
              </a:defRPr>
            </a:lvl4pPr>
            <a:lvl5pPr>
              <a:defRPr>
                <a:latin typeface="Raleway-v4020" pitchFamily="50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4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>
                <a:solidFill>
                  <a:srgbClr val="414141"/>
                </a:solidFill>
                <a:latin typeface="Raleway-v4020" pitchFamily="50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8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28/09/2020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56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4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20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8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8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4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20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8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8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37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>
            <a:lvl1pPr>
              <a:defRPr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0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18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6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6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0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18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6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6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28/09/2020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3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28/09/2020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28/09/2020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6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8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24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20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20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solidFill>
                  <a:srgbClr val="414141"/>
                </a:solidFill>
                <a:latin typeface="Raleway-v4020" pitchFamily="50" charset="-1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333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Raleway-v4020" pitchFamily="50" charset="-1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solidFill>
                  <a:srgbClr val="41414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pPr/>
              <a:t>28/09/2020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7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424" y="6356350"/>
            <a:ext cx="922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414141"/>
                </a:solidFill>
                <a:latin typeface="Raleway-v4020" pitchFamily="50" charset="-18"/>
              </a:defRPr>
            </a:lvl1pPr>
          </a:lstStyle>
          <a:p>
            <a:fld id="{BF669CD5-EC14-4DE5-86A6-D9133CD12038}" type="datetimeFigureOut">
              <a:rPr lang="en-GB" smtClean="0"/>
              <a:pPr/>
              <a:t>28/09/2020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414141"/>
                </a:solidFill>
                <a:latin typeface="Raleway-v4020" pitchFamily="50" charset="-18"/>
              </a:defRPr>
            </a:lvl1pPr>
          </a:lstStyle>
          <a:p>
            <a:r>
              <a:rPr lang="en-US" dirty="0"/>
              <a:t>Footer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431" y="6356350"/>
            <a:ext cx="577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6EBE"/>
                </a:solidFill>
                <a:latin typeface="Raleway-v4020" pitchFamily="50" charset="-18"/>
                <a:ea typeface="Adobe Fan Heiti Std B" panose="020B0700000000000000" pitchFamily="34" charset="-128"/>
              </a:defRPr>
            </a:lvl1pPr>
          </a:lstStyle>
          <a:p>
            <a:fld id="{6DD7D84E-0E76-444F-8C2F-83F1D9BD0C6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395936" y="6356350"/>
            <a:ext cx="177401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b="1" dirty="0" err="1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NobleProg</a:t>
            </a:r>
            <a:r>
              <a:rPr lang="en-GB" sz="1000" b="1" dirty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®</a:t>
            </a:r>
            <a:r>
              <a:rPr lang="en-GB" sz="1000" dirty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 Limited 201</a:t>
            </a:r>
            <a:r>
              <a:rPr lang="en-US" sz="1000" dirty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9</a:t>
            </a:r>
            <a:r>
              <a:rPr lang="en-GB" sz="1000" dirty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 </a:t>
            </a:r>
          </a:p>
          <a:p>
            <a:pPr algn="ctr"/>
            <a:r>
              <a:rPr lang="en-GB" sz="1000" dirty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All Rights Reserved</a:t>
            </a:r>
          </a:p>
          <a:p>
            <a:endParaRPr lang="en-GB" sz="1100" dirty="0">
              <a:solidFill>
                <a:srgbClr val="414141"/>
              </a:solidFill>
              <a:latin typeface="Raleway-v4020" pitchFamily="50" charset="-1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493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6EBE"/>
          </a:solidFill>
          <a:latin typeface="Raleway-v4020 Thin" pitchFamily="50" charset="-18"/>
          <a:ea typeface="Adobe Fan Heiti Std B" panose="020B07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maldonado/np-spotfi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elivery.tibco.com/storefront/eval/tibco-spotfire-desktop/prod10954.html" TargetMode="External"/><Relationship Id="rId2" Type="http://schemas.openxmlformats.org/officeDocument/2006/relationships/hyperlink" Target="https://www.tibco.com/spotfire-tri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27A36E-DEB7-46AA-AF9C-DA2E0AC32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Advaced</a:t>
            </a:r>
            <a:r>
              <a:rPr lang="cs-CZ" dirty="0"/>
              <a:t> </a:t>
            </a:r>
            <a:r>
              <a:rPr lang="cs-CZ" dirty="0" err="1"/>
              <a:t>Analytics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TIBCO </a:t>
            </a:r>
            <a:r>
              <a:rPr lang="cs-CZ" dirty="0" err="1"/>
              <a:t>Spotfire</a:t>
            </a:r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E234637-462E-4CFF-A1DA-EECA14F18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8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FA2C-7636-41C3-8082-3D3A0FE2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Spotfire</a:t>
            </a:r>
            <a:r>
              <a:rPr lang="cs-CZ" dirty="0"/>
              <a:t> </a:t>
            </a:r>
            <a:r>
              <a:rPr lang="cs-CZ" dirty="0" err="1"/>
              <a:t>client</a:t>
            </a:r>
            <a:r>
              <a:rPr lang="cs-CZ" dirty="0"/>
              <a:t> </a:t>
            </a:r>
            <a:r>
              <a:rPr lang="cs-CZ" dirty="0" err="1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6E69-BD58-466E-899F-AD0D85ED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Desktop</a:t>
            </a:r>
          </a:p>
          <a:p>
            <a:pPr lvl="1"/>
            <a:r>
              <a:rPr lang="cs-CZ" dirty="0" err="1"/>
              <a:t>Spotfire</a:t>
            </a:r>
            <a:r>
              <a:rPr lang="cs-CZ" dirty="0"/>
              <a:t> </a:t>
            </a:r>
            <a:r>
              <a:rPr lang="cs-CZ" dirty="0" err="1"/>
              <a:t>Analyst</a:t>
            </a:r>
            <a:r>
              <a:rPr lang="cs-CZ" dirty="0"/>
              <a:t>: on-</a:t>
            </a:r>
            <a:r>
              <a:rPr lang="cs-CZ" dirty="0" err="1"/>
              <a:t>premises</a:t>
            </a:r>
            <a:r>
              <a:rPr lang="cs-CZ" dirty="0"/>
              <a:t> </a:t>
            </a:r>
            <a:r>
              <a:rPr lang="cs-CZ" dirty="0" err="1"/>
              <a:t>Spotfire</a:t>
            </a:r>
            <a:r>
              <a:rPr lang="cs-CZ" dirty="0"/>
              <a:t> server</a:t>
            </a:r>
          </a:p>
          <a:p>
            <a:pPr lvl="1"/>
            <a:r>
              <a:rPr lang="cs-CZ" dirty="0" err="1"/>
              <a:t>Spotfire</a:t>
            </a:r>
            <a:r>
              <a:rPr lang="cs-CZ" dirty="0"/>
              <a:t> Cloud </a:t>
            </a:r>
            <a:r>
              <a:rPr lang="cs-CZ" dirty="0" err="1"/>
              <a:t>Analyst</a:t>
            </a:r>
            <a:r>
              <a:rPr lang="cs-CZ" dirty="0"/>
              <a:t>: </a:t>
            </a:r>
            <a:r>
              <a:rPr lang="cs-CZ" dirty="0" err="1"/>
              <a:t>connects</a:t>
            </a:r>
            <a:r>
              <a:rPr lang="cs-CZ" dirty="0"/>
              <a:t> to cloud-</a:t>
            </a:r>
            <a:r>
              <a:rPr lang="cs-CZ" dirty="0" err="1"/>
              <a:t>based</a:t>
            </a:r>
            <a:r>
              <a:rPr lang="cs-CZ" dirty="0"/>
              <a:t> instance.</a:t>
            </a:r>
          </a:p>
          <a:p>
            <a:pPr lvl="1"/>
            <a:r>
              <a:rPr lang="cs-CZ" dirty="0"/>
              <a:t>macOS: </a:t>
            </a:r>
            <a:r>
              <a:rPr lang="cs-CZ" dirty="0" err="1"/>
              <a:t>wrapper</a:t>
            </a:r>
            <a:r>
              <a:rPr lang="cs-CZ" dirty="0"/>
              <a:t> </a:t>
            </a:r>
            <a:r>
              <a:rPr lang="cs-CZ" dirty="0" err="1"/>
              <a:t>around</a:t>
            </a:r>
            <a:r>
              <a:rPr lang="cs-CZ" dirty="0"/>
              <a:t> </a:t>
            </a:r>
            <a:r>
              <a:rPr lang="cs-CZ" dirty="0" err="1"/>
              <a:t>Spotfire</a:t>
            </a:r>
            <a:r>
              <a:rPr lang="cs-CZ" dirty="0"/>
              <a:t> web </a:t>
            </a:r>
            <a:r>
              <a:rPr lang="cs-CZ" dirty="0" err="1"/>
              <a:t>clients</a:t>
            </a:r>
            <a:endParaRPr lang="cs-CZ" dirty="0"/>
          </a:p>
          <a:p>
            <a:r>
              <a:rPr lang="cs-CZ" dirty="0"/>
              <a:t>Web</a:t>
            </a:r>
          </a:p>
          <a:p>
            <a:pPr lvl="1"/>
            <a:r>
              <a:rPr lang="cs-CZ" dirty="0" err="1"/>
              <a:t>Spotfire</a:t>
            </a:r>
            <a:r>
              <a:rPr lang="cs-CZ" dirty="0"/>
              <a:t> </a:t>
            </a:r>
            <a:r>
              <a:rPr lang="cs-CZ" dirty="0" err="1"/>
              <a:t>Consumer</a:t>
            </a:r>
            <a:r>
              <a:rPr lang="cs-CZ" dirty="0"/>
              <a:t>: </a:t>
            </a:r>
            <a:r>
              <a:rPr lang="cs-CZ" dirty="0" err="1"/>
              <a:t>read-only</a:t>
            </a:r>
            <a:r>
              <a:rPr lang="cs-CZ" dirty="0"/>
              <a:t> web </a:t>
            </a:r>
            <a:r>
              <a:rPr lang="cs-CZ" dirty="0" err="1"/>
              <a:t>client</a:t>
            </a:r>
            <a:r>
              <a:rPr lang="cs-CZ" dirty="0"/>
              <a:t>.</a:t>
            </a:r>
          </a:p>
          <a:p>
            <a:pPr lvl="1"/>
            <a:r>
              <a:rPr lang="cs-CZ" dirty="0" err="1"/>
              <a:t>Spotfire</a:t>
            </a:r>
            <a:r>
              <a:rPr lang="cs-CZ" dirty="0"/>
              <a:t> Business </a:t>
            </a:r>
            <a:r>
              <a:rPr lang="cs-CZ" dirty="0" err="1"/>
              <a:t>Author</a:t>
            </a:r>
            <a:r>
              <a:rPr lang="cs-CZ" dirty="0"/>
              <a:t>: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authoring</a:t>
            </a:r>
            <a:r>
              <a:rPr lang="cs-CZ" dirty="0"/>
              <a:t> </a:t>
            </a:r>
            <a:r>
              <a:rPr lang="cs-CZ" dirty="0" err="1"/>
              <a:t>capabilities</a:t>
            </a:r>
            <a:r>
              <a:rPr lang="cs-CZ" dirty="0"/>
              <a:t>, </a:t>
            </a:r>
            <a:r>
              <a:rPr lang="cs-CZ" dirty="0" err="1"/>
              <a:t>like</a:t>
            </a:r>
            <a:r>
              <a:rPr lang="cs-CZ" dirty="0"/>
              <a:t> </a:t>
            </a:r>
            <a:r>
              <a:rPr lang="cs-CZ" dirty="0" err="1"/>
              <a:t>loading</a:t>
            </a:r>
            <a:r>
              <a:rPr lang="cs-CZ" dirty="0"/>
              <a:t> data and </a:t>
            </a:r>
            <a:r>
              <a:rPr lang="cs-CZ" dirty="0" err="1"/>
              <a:t>editing</a:t>
            </a:r>
            <a:r>
              <a:rPr lang="cs-CZ" dirty="0"/>
              <a:t> </a:t>
            </a:r>
            <a:r>
              <a:rPr lang="cs-CZ" dirty="0" err="1"/>
              <a:t>visualizations</a:t>
            </a:r>
            <a:r>
              <a:rPr lang="cs-CZ" dirty="0"/>
              <a:t>.</a:t>
            </a:r>
          </a:p>
          <a:p>
            <a:r>
              <a:rPr lang="cs-CZ" dirty="0"/>
              <a:t>Mobile</a:t>
            </a:r>
          </a:p>
          <a:p>
            <a:pPr lvl="1"/>
            <a:r>
              <a:rPr lang="cs-CZ" dirty="0" err="1"/>
              <a:t>Consumer</a:t>
            </a:r>
            <a:r>
              <a:rPr lang="cs-CZ" dirty="0"/>
              <a:t>-type </a:t>
            </a:r>
            <a:r>
              <a:rPr lang="cs-CZ" dirty="0" err="1"/>
              <a:t>client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iOS and Android.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969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FA2C-7636-41C3-8082-3D3A0FE2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your trainer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6E69-BD58-466E-899F-AD0D85ED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Pablo Maldonado, Ph.D.</a:t>
            </a:r>
          </a:p>
          <a:p>
            <a:r>
              <a:rPr lang="en-US" dirty="0"/>
              <a:t>Data Science/Analytics Trainer &amp; Consultant.</a:t>
            </a:r>
          </a:p>
          <a:p>
            <a:r>
              <a:rPr lang="en-US" dirty="0"/>
              <a:t>Project experience in</a:t>
            </a:r>
          </a:p>
          <a:p>
            <a:pPr lvl="1"/>
            <a:r>
              <a:rPr lang="en-US" dirty="0"/>
              <a:t>Telco (CRM / marketing).</a:t>
            </a:r>
          </a:p>
          <a:p>
            <a:pPr lvl="1"/>
            <a:r>
              <a:rPr lang="en-US" dirty="0"/>
              <a:t>Ecommerce and digital marketing.</a:t>
            </a:r>
          </a:p>
          <a:p>
            <a:pPr lvl="1"/>
            <a:r>
              <a:rPr lang="en-US" dirty="0"/>
              <a:t>Analysis of sensor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8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FA2C-7636-41C3-8082-3D3A0FE2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06E69-BD58-466E-899F-AD0D85ED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Who</a:t>
            </a:r>
            <a:r>
              <a:rPr lang="cs-CZ" dirty="0"/>
              <a:t> are </a:t>
            </a:r>
            <a:r>
              <a:rPr lang="cs-CZ" dirty="0" err="1"/>
              <a:t>you</a:t>
            </a:r>
            <a:r>
              <a:rPr lang="en-US" dirty="0"/>
              <a:t> and what do you do</a:t>
            </a:r>
            <a:r>
              <a:rPr lang="cs-CZ" dirty="0"/>
              <a:t>?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  <a:p>
            <a:r>
              <a:rPr lang="en-US" dirty="0"/>
              <a:t>What is your previous experience with </a:t>
            </a:r>
            <a:r>
              <a:rPr lang="cs-CZ" dirty="0" err="1"/>
              <a:t>Spotfire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 you expect to get from this course?</a:t>
            </a:r>
          </a:p>
          <a:p>
            <a:endParaRPr lang="en-US" dirty="0"/>
          </a:p>
          <a:p>
            <a:r>
              <a:rPr lang="en-US" dirty="0"/>
              <a:t>What is your main challenge with </a:t>
            </a:r>
            <a:r>
              <a:rPr lang="cs-CZ" dirty="0" err="1"/>
              <a:t>Spotfire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5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B4B9-4D8E-4B4A-897B-DAEC7192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9924EC-12D6-450A-A7FF-6D1372033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537579"/>
              </p:ext>
            </p:extLst>
          </p:nvPr>
        </p:nvGraphicFramePr>
        <p:xfrm>
          <a:off x="2647920" y="1911206"/>
          <a:ext cx="6896160" cy="3035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720">
                  <a:extLst>
                    <a:ext uri="{9D8B030D-6E8A-4147-A177-3AD203B41FA5}">
                      <a16:colId xmlns:a16="http://schemas.microsoft.com/office/drawing/2014/main" val="1214319159"/>
                    </a:ext>
                  </a:extLst>
                </a:gridCol>
                <a:gridCol w="2298720">
                  <a:extLst>
                    <a:ext uri="{9D8B030D-6E8A-4147-A177-3AD203B41FA5}">
                      <a16:colId xmlns:a16="http://schemas.microsoft.com/office/drawing/2014/main" val="174396086"/>
                    </a:ext>
                  </a:extLst>
                </a:gridCol>
                <a:gridCol w="2298720">
                  <a:extLst>
                    <a:ext uri="{9D8B030D-6E8A-4147-A177-3AD203B41FA5}">
                      <a16:colId xmlns:a16="http://schemas.microsoft.com/office/drawing/2014/main" val="2743583543"/>
                    </a:ext>
                  </a:extLst>
                </a:gridCol>
              </a:tblGrid>
              <a:tr h="4627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Day</a:t>
                      </a:r>
                      <a:r>
                        <a:rPr lang="cs-CZ" dirty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25391"/>
                  </a:ext>
                </a:extLst>
              </a:tr>
              <a:tr h="257287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cs-CZ" dirty="0" err="1"/>
                        <a:t>Getting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started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with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Spotfire</a:t>
                      </a:r>
                      <a:r>
                        <a:rPr lang="cs-CZ" dirty="0"/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cs-CZ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cs-CZ" dirty="0" err="1"/>
                        <a:t>Interactive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Dashboards</a:t>
                      </a:r>
                      <a:endParaRPr lang="cs-CZ" dirty="0"/>
                    </a:p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cs-CZ" dirty="0" err="1"/>
                        <a:t>Different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types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of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visualizations</a:t>
                      </a:r>
                      <a:r>
                        <a:rPr lang="cs-CZ" dirty="0"/>
                        <a:t>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cs-CZ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cs-CZ" dirty="0"/>
                        <a:t>Data </a:t>
                      </a:r>
                      <a:r>
                        <a:rPr lang="cs-CZ" dirty="0" err="1"/>
                        <a:t>manipulation</a:t>
                      </a:r>
                      <a:r>
                        <a:rPr lang="cs-CZ" dirty="0"/>
                        <a:t> / </a:t>
                      </a:r>
                      <a:r>
                        <a:rPr lang="cs-CZ" dirty="0" err="1"/>
                        <a:t>window</a:t>
                      </a:r>
                      <a:r>
                        <a:rPr lang="cs-CZ" dirty="0"/>
                        <a:t> </a:t>
                      </a:r>
                      <a:r>
                        <a:rPr lang="cs-CZ" dirty="0" err="1"/>
                        <a:t>functions</a:t>
                      </a:r>
                      <a:r>
                        <a:rPr lang="cs-CZ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cs-CZ" dirty="0" err="1"/>
                        <a:t>Scripting</a:t>
                      </a:r>
                      <a:r>
                        <a:rPr lang="cs-CZ" dirty="0"/>
                        <a:t> &amp; </a:t>
                      </a:r>
                      <a:r>
                        <a:rPr lang="cs-CZ" dirty="0" err="1"/>
                        <a:t>Extensions</a:t>
                      </a:r>
                      <a:r>
                        <a:rPr lang="cs-CZ" dirty="0"/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cs-CZ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cs-CZ" dirty="0" err="1"/>
                        <a:t>Scalability</a:t>
                      </a:r>
                      <a:r>
                        <a:rPr lang="cs-CZ" dirty="0"/>
                        <a:t> / Performance </a:t>
                      </a:r>
                      <a:r>
                        <a:rPr lang="cs-CZ" dirty="0" err="1"/>
                        <a:t>Improvement</a:t>
                      </a:r>
                      <a:r>
                        <a:rPr lang="cs-CZ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9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69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118A-E073-4B62-AEE1-38773607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9B56-6154-4F04-9F85-77006F703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Hands</a:t>
            </a:r>
            <a:r>
              <a:rPr lang="cs-CZ" b="1" dirty="0"/>
              <a:t>-On</a:t>
            </a:r>
            <a:r>
              <a:rPr lang="cs-CZ" dirty="0"/>
              <a:t>: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follow</a:t>
            </a:r>
            <a:r>
              <a:rPr lang="cs-CZ" dirty="0"/>
              <a:t> </a:t>
            </a:r>
            <a:r>
              <a:rPr lang="cs-CZ" dirty="0" err="1"/>
              <a:t>along</a:t>
            </a:r>
            <a:r>
              <a:rPr lang="cs-CZ" dirty="0"/>
              <a:t>,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materials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available</a:t>
            </a:r>
            <a:r>
              <a:rPr lang="cs-CZ" dirty="0"/>
              <a:t> </a:t>
            </a:r>
            <a:r>
              <a:rPr lang="cs-CZ" dirty="0" err="1"/>
              <a:t>after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course</a:t>
            </a:r>
            <a:r>
              <a:rPr lang="cs-CZ" dirty="0"/>
              <a:t>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https://github.com/jpmaldonado/np-spotfire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en-US" dirty="0"/>
              <a:t>9</a:t>
            </a:r>
            <a:r>
              <a:rPr lang="cs-CZ" dirty="0"/>
              <a:t>:00</a:t>
            </a:r>
            <a:r>
              <a:rPr lang="en-US" dirty="0"/>
              <a:t>-12:</a:t>
            </a:r>
            <a:r>
              <a:rPr lang="cs-CZ" dirty="0"/>
              <a:t>00</a:t>
            </a:r>
            <a:r>
              <a:rPr lang="en-US" dirty="0"/>
              <a:t> Morning session</a:t>
            </a:r>
          </a:p>
          <a:p>
            <a:r>
              <a:rPr lang="en-US" dirty="0"/>
              <a:t>12</a:t>
            </a:r>
            <a:r>
              <a:rPr lang="cs-CZ" dirty="0"/>
              <a:t>:00</a:t>
            </a:r>
            <a:r>
              <a:rPr lang="en-US" dirty="0"/>
              <a:t>-13</a:t>
            </a:r>
            <a:r>
              <a:rPr lang="cs-CZ" dirty="0"/>
              <a:t>:00</a:t>
            </a:r>
            <a:r>
              <a:rPr lang="en-US" dirty="0"/>
              <a:t> Lunch break</a:t>
            </a:r>
          </a:p>
          <a:p>
            <a:r>
              <a:rPr lang="en-US" dirty="0"/>
              <a:t>13</a:t>
            </a:r>
            <a:r>
              <a:rPr lang="cs-CZ" dirty="0"/>
              <a:t>:00</a:t>
            </a:r>
            <a:r>
              <a:rPr lang="en-US" dirty="0"/>
              <a:t>-16</a:t>
            </a:r>
            <a:r>
              <a:rPr lang="cs-CZ" dirty="0"/>
              <a:t>:00</a:t>
            </a:r>
            <a:r>
              <a:rPr lang="en-US" dirty="0"/>
              <a:t> Afternoon session</a:t>
            </a:r>
          </a:p>
          <a:p>
            <a:pPr lvl="1"/>
            <a:r>
              <a:rPr lang="en-US" dirty="0"/>
              <a:t>Short breaks within morning and afternoon sessions.</a:t>
            </a:r>
            <a:endParaRPr lang="cs-CZ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7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1FFF-3440-438B-87C7-D5CC9723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Getting</a:t>
            </a:r>
            <a:r>
              <a:rPr lang="cs-CZ" dirty="0"/>
              <a:t> </a:t>
            </a:r>
            <a:r>
              <a:rPr lang="cs-CZ" dirty="0" err="1"/>
              <a:t>started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C645-1E9A-40CA-9CB9-C61531145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Create</a:t>
            </a:r>
            <a:r>
              <a:rPr lang="cs-CZ" dirty="0"/>
              <a:t> trial </a:t>
            </a:r>
            <a:r>
              <a:rPr lang="cs-CZ" dirty="0" err="1"/>
              <a:t>account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TIBCO </a:t>
            </a:r>
            <a:r>
              <a:rPr lang="cs-CZ" dirty="0" err="1"/>
              <a:t>Spotfire</a:t>
            </a:r>
            <a:r>
              <a:rPr lang="cs-CZ" dirty="0"/>
              <a:t> Cloud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https://www.tibco.com/spotfire-trial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Download</a:t>
            </a:r>
            <a:r>
              <a:rPr lang="cs-CZ" dirty="0"/>
              <a:t> &amp; </a:t>
            </a:r>
            <a:r>
              <a:rPr lang="cs-CZ" dirty="0" err="1"/>
              <a:t>install</a:t>
            </a:r>
            <a:r>
              <a:rPr lang="cs-CZ" dirty="0"/>
              <a:t> TIBCO </a:t>
            </a:r>
            <a:r>
              <a:rPr lang="cs-CZ" dirty="0" err="1"/>
              <a:t>Spotfire</a:t>
            </a:r>
            <a:r>
              <a:rPr lang="cs-CZ" dirty="0"/>
              <a:t> Desktop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https://edelivery.tibco.com/storefront/eval/tibco-spotfire-desktop/prod10954.html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0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80617-5B56-4D80-84B7-5BCC61EB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Getting</a:t>
            </a:r>
            <a:r>
              <a:rPr lang="cs-CZ" dirty="0"/>
              <a:t> </a:t>
            </a:r>
            <a:r>
              <a:rPr lang="cs-CZ" dirty="0" err="1"/>
              <a:t>started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Spotfire</a:t>
            </a:r>
            <a:r>
              <a:rPr lang="cs-CZ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8A8E-E514-43E4-B72D-14AAE3AEB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0131E-DEB2-423D-BA70-0D3B4695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Tibco</a:t>
            </a:r>
            <a:r>
              <a:rPr lang="cs-CZ" dirty="0"/>
              <a:t> </a:t>
            </a:r>
            <a:r>
              <a:rPr lang="cs-CZ" dirty="0" err="1"/>
              <a:t>Spotfire</a:t>
            </a:r>
            <a:r>
              <a:rPr lang="cs-CZ" dirty="0"/>
              <a:t>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67AF2A-4E46-47F5-9685-7B521452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Data </a:t>
            </a:r>
            <a:r>
              <a:rPr lang="cs-CZ" dirty="0" err="1"/>
              <a:t>visualization</a:t>
            </a:r>
            <a:r>
              <a:rPr lang="cs-CZ" dirty="0"/>
              <a:t> &amp; </a:t>
            </a:r>
            <a:r>
              <a:rPr lang="cs-CZ" dirty="0" err="1"/>
              <a:t>analytics</a:t>
            </a:r>
            <a:r>
              <a:rPr lang="cs-CZ" dirty="0"/>
              <a:t> software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enterprise</a:t>
            </a:r>
            <a:r>
              <a:rPr lang="cs-CZ" dirty="0"/>
              <a:t>-grade </a:t>
            </a:r>
            <a:r>
              <a:rPr lang="cs-CZ" dirty="0" err="1"/>
              <a:t>solutions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Main</a:t>
            </a:r>
            <a:r>
              <a:rPr lang="cs-CZ" dirty="0"/>
              <a:t> </a:t>
            </a:r>
            <a:r>
              <a:rPr lang="cs-CZ" dirty="0" err="1"/>
              <a:t>competitors</a:t>
            </a:r>
            <a:r>
              <a:rPr lang="cs-CZ" dirty="0"/>
              <a:t>: </a:t>
            </a:r>
            <a:r>
              <a:rPr lang="cs-CZ" dirty="0" err="1"/>
              <a:t>Qlikview</a:t>
            </a:r>
            <a:r>
              <a:rPr lang="cs-CZ" dirty="0"/>
              <a:t>, </a:t>
            </a:r>
            <a:r>
              <a:rPr lang="cs-CZ" dirty="0" err="1"/>
              <a:t>Tableau</a:t>
            </a:r>
            <a:r>
              <a:rPr lang="cs-CZ" dirty="0"/>
              <a:t>, </a:t>
            </a:r>
            <a:r>
              <a:rPr lang="cs-CZ" dirty="0" err="1"/>
              <a:t>PowerBI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 err="1"/>
              <a:t>Advantages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More </a:t>
            </a:r>
            <a:r>
              <a:rPr lang="cs-CZ" dirty="0" err="1"/>
              <a:t>connectors</a:t>
            </a:r>
            <a:r>
              <a:rPr lang="cs-CZ" dirty="0"/>
              <a:t>.</a:t>
            </a:r>
          </a:p>
          <a:p>
            <a:pPr lvl="1"/>
            <a:r>
              <a:rPr lang="cs-CZ" dirty="0" err="1"/>
              <a:t>Good</a:t>
            </a:r>
            <a:r>
              <a:rPr lang="cs-CZ" dirty="0"/>
              <a:t> </a:t>
            </a:r>
            <a:r>
              <a:rPr lang="cs-CZ" dirty="0" err="1"/>
              <a:t>integration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C#/</a:t>
            </a:r>
            <a:r>
              <a:rPr lang="cs-CZ" dirty="0" err="1"/>
              <a:t>IronPython</a:t>
            </a:r>
            <a:r>
              <a:rPr lang="cs-CZ" dirty="0"/>
              <a:t>/R </a:t>
            </a:r>
            <a:r>
              <a:rPr lang="cs-CZ" dirty="0">
                <a:sym typeface="Wingdings" panose="05000000000000000000" pitchFamily="2" charset="2"/>
              </a:rPr>
              <a:t> More flexibility.</a:t>
            </a:r>
          </a:p>
          <a:p>
            <a:pPr lvl="1"/>
            <a:r>
              <a:rPr lang="cs-CZ" dirty="0" err="1">
                <a:sym typeface="Wingdings" panose="05000000000000000000" pitchFamily="2" charset="2"/>
              </a:rPr>
              <a:t>Quick</a:t>
            </a:r>
            <a:r>
              <a:rPr lang="cs-CZ" dirty="0">
                <a:sym typeface="Wingdings" panose="05000000000000000000" pitchFamily="2" charset="2"/>
              </a:rPr>
              <a:t> </a:t>
            </a:r>
            <a:r>
              <a:rPr lang="cs-CZ" dirty="0" err="1">
                <a:sym typeface="Wingdings" panose="05000000000000000000" pitchFamily="2" charset="2"/>
              </a:rPr>
              <a:t>prototyping</a:t>
            </a:r>
            <a:r>
              <a:rPr lang="cs-CZ" dirty="0">
                <a:sym typeface="Wingdings" panose="05000000000000000000" pitchFamily="2" charset="2"/>
              </a:rPr>
              <a:t>.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1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487E51E-2B04-4C84-9193-AD95A552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Spotfire</a:t>
            </a:r>
            <a:r>
              <a:rPr lang="cs-CZ" dirty="0"/>
              <a:t> </a:t>
            </a:r>
            <a:r>
              <a:rPr lang="cs-CZ" dirty="0" err="1"/>
              <a:t>Architecture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514FA0-4695-49CF-A924-34CFE4BC8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83" y="1825625"/>
            <a:ext cx="8058034" cy="4351338"/>
          </a:xfrm>
          <a:noFill/>
        </p:spPr>
      </p:pic>
    </p:spTree>
    <p:extLst>
      <p:ext uri="{BB962C8B-B14F-4D97-AF65-F5344CB8AC3E}">
        <p14:creationId xmlns:p14="http://schemas.microsoft.com/office/powerpoint/2010/main" val="1245328137"/>
      </p:ext>
    </p:extLst>
  </p:cSld>
  <p:clrMapOvr>
    <a:masterClrMapping/>
  </p:clrMapOvr>
</p:sld>
</file>

<file path=ppt/theme/theme1.xml><?xml version="1.0" encoding="utf-8"?>
<a:theme xmlns:a="http://schemas.openxmlformats.org/drawingml/2006/main" name="00_PPT_Theme_NoblePro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 Intro Presentation" id="{71E5BAC1-9AED-4EC5-8BE8-CC87BD642068}" vid="{A39622B8-4B1E-47BA-91FA-DA6C5AA69B2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00 Intro Presentation</Template>
  <TotalTime>910</TotalTime>
  <Words>315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Raleway-v4020</vt:lpstr>
      <vt:lpstr>Raleway-v4020 Black</vt:lpstr>
      <vt:lpstr>Raleway-v4020 Thin</vt:lpstr>
      <vt:lpstr>Trebuchet MS</vt:lpstr>
      <vt:lpstr>00_PPT_Theme_NobleProg</vt:lpstr>
      <vt:lpstr>Advaced Analytics with TIBCO Spotfire</vt:lpstr>
      <vt:lpstr>About your trainer</vt:lpstr>
      <vt:lpstr>About you</vt:lpstr>
      <vt:lpstr>Course Outline</vt:lpstr>
      <vt:lpstr>Timeline</vt:lpstr>
      <vt:lpstr>Getting started</vt:lpstr>
      <vt:lpstr>Getting started with Spotfire.</vt:lpstr>
      <vt:lpstr>What is Tibco Spotfire?</vt:lpstr>
      <vt:lpstr>Spotfire Architecture</vt:lpstr>
      <vt:lpstr>Spotfire client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Advaced Teradata</dc:title>
  <dc:creator>Pablo Maldonado</dc:creator>
  <cp:lastModifiedBy>Pablo Maldonado</cp:lastModifiedBy>
  <cp:revision>10</cp:revision>
  <dcterms:created xsi:type="dcterms:W3CDTF">2020-02-16T16:42:56Z</dcterms:created>
  <dcterms:modified xsi:type="dcterms:W3CDTF">2020-09-28T12:51:55Z</dcterms:modified>
</cp:coreProperties>
</file>