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7" r:id="rId3"/>
    <p:sldId id="260" r:id="rId4"/>
    <p:sldId id="261" r:id="rId5"/>
    <p:sldId id="263" r:id="rId6"/>
    <p:sldId id="262" r:id="rId7"/>
    <p:sldId id="265" r:id="rId8"/>
    <p:sldId id="264" r:id="rId9"/>
    <p:sldId id="267" r:id="rId10"/>
    <p:sldId id="266"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blo Maldonado" initials="PM" lastIdx="1" clrIdx="0">
    <p:extLst>
      <p:ext uri="{19B8F6BF-5375-455C-9EA6-DF929625EA0E}">
        <p15:presenceInfo xmlns:p15="http://schemas.microsoft.com/office/powerpoint/2012/main" userId="f104be86a96eb4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1" autoAdjust="0"/>
    <p:restoredTop sz="94660"/>
  </p:normalViewPr>
  <p:slideViewPr>
    <p:cSldViewPr snapToGrid="0">
      <p:cViewPr varScale="1">
        <p:scale>
          <a:sx n="71" d="100"/>
          <a:sy n="71" d="100"/>
        </p:scale>
        <p:origin x="84" y="1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8DFD-0FC0-4602-843A-8C4DB62404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00F4BE-D9D9-4BE4-8E8D-5BF1A860D0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D689DB-52E9-4F9D-A568-61726803D1D3}"/>
              </a:ext>
            </a:extLst>
          </p:cNvPr>
          <p:cNvSpPr>
            <a:spLocks noGrp="1"/>
          </p:cNvSpPr>
          <p:nvPr>
            <p:ph type="dt" sz="half" idx="10"/>
          </p:nvPr>
        </p:nvSpPr>
        <p:spPr/>
        <p:txBody>
          <a:bodyPr/>
          <a:lstStyle/>
          <a:p>
            <a:fld id="{B9AEAE8E-DE53-40E3-825F-A59C99D04550}" type="datetimeFigureOut">
              <a:rPr lang="en-US" smtClean="0"/>
              <a:t>9/28/2020</a:t>
            </a:fld>
            <a:endParaRPr lang="en-US"/>
          </a:p>
        </p:txBody>
      </p:sp>
      <p:sp>
        <p:nvSpPr>
          <p:cNvPr id="5" name="Footer Placeholder 4">
            <a:extLst>
              <a:ext uri="{FF2B5EF4-FFF2-40B4-BE49-F238E27FC236}">
                <a16:creationId xmlns:a16="http://schemas.microsoft.com/office/drawing/2014/main" id="{CD6C25C4-0D07-4D4D-81FD-81E133770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30EC7-329A-4289-B3E7-82D9685F2354}"/>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67330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E0F3-3314-40FA-B910-7F57EF90D2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7854EB-7E2B-4CFB-9667-E7C7827275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C6264-993B-445C-9338-DED1552D40CD}"/>
              </a:ext>
            </a:extLst>
          </p:cNvPr>
          <p:cNvSpPr>
            <a:spLocks noGrp="1"/>
          </p:cNvSpPr>
          <p:nvPr>
            <p:ph type="dt" sz="half" idx="10"/>
          </p:nvPr>
        </p:nvSpPr>
        <p:spPr/>
        <p:txBody>
          <a:bodyPr/>
          <a:lstStyle/>
          <a:p>
            <a:fld id="{B9AEAE8E-DE53-40E3-825F-A59C99D04550}" type="datetimeFigureOut">
              <a:rPr lang="en-US" smtClean="0"/>
              <a:t>9/28/2020</a:t>
            </a:fld>
            <a:endParaRPr lang="en-US"/>
          </a:p>
        </p:txBody>
      </p:sp>
      <p:sp>
        <p:nvSpPr>
          <p:cNvPr id="5" name="Footer Placeholder 4">
            <a:extLst>
              <a:ext uri="{FF2B5EF4-FFF2-40B4-BE49-F238E27FC236}">
                <a16:creationId xmlns:a16="http://schemas.microsoft.com/office/drawing/2014/main" id="{BD8F385C-05BF-4FA6-9063-CA24740E8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E47CF-9215-484C-8C63-37B86E6E4E02}"/>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2649329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1BB2B-0847-4DAE-8B2A-302710D545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D06F59-3464-4C98-B47E-94728DE827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51AE5-6743-47CE-9BFD-77550B85080E}"/>
              </a:ext>
            </a:extLst>
          </p:cNvPr>
          <p:cNvSpPr>
            <a:spLocks noGrp="1"/>
          </p:cNvSpPr>
          <p:nvPr>
            <p:ph type="dt" sz="half" idx="10"/>
          </p:nvPr>
        </p:nvSpPr>
        <p:spPr/>
        <p:txBody>
          <a:bodyPr/>
          <a:lstStyle/>
          <a:p>
            <a:fld id="{B9AEAE8E-DE53-40E3-825F-A59C99D04550}" type="datetimeFigureOut">
              <a:rPr lang="en-US" smtClean="0"/>
              <a:t>9/28/2020</a:t>
            </a:fld>
            <a:endParaRPr lang="en-US"/>
          </a:p>
        </p:txBody>
      </p:sp>
      <p:sp>
        <p:nvSpPr>
          <p:cNvPr id="5" name="Footer Placeholder 4">
            <a:extLst>
              <a:ext uri="{FF2B5EF4-FFF2-40B4-BE49-F238E27FC236}">
                <a16:creationId xmlns:a16="http://schemas.microsoft.com/office/drawing/2014/main" id="{B0BBE732-57EA-4CE3-83F7-260959306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8E721-0ED6-4CF4-8DAC-7DEBA59A3F2D}"/>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3046627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ajd tytułowy">
    <p:bg>
      <p:bgPr>
        <a:blipFill dpi="0" rotWithShape="1">
          <a:blip r:embed="rId2"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rgbClr val="006EBE"/>
                </a:solidFill>
                <a:latin typeface="Raleway-v4020 Thin" pitchFamily="50" charset="-18"/>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414141"/>
                </a:solidFill>
                <a:latin typeface="Raleway-v4020 Black" pitchFamily="50"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Box 7"/>
          <p:cNvSpPr txBox="1"/>
          <p:nvPr userDrawn="1"/>
        </p:nvSpPr>
        <p:spPr>
          <a:xfrm>
            <a:off x="479376" y="332656"/>
            <a:ext cx="2733441" cy="830997"/>
          </a:xfrm>
          <a:prstGeom prst="rect">
            <a:avLst/>
          </a:prstGeom>
          <a:noFill/>
        </p:spPr>
        <p:txBody>
          <a:bodyPr wrap="none" rtlCol="0">
            <a:spAutoFit/>
          </a:bodyPr>
          <a:lstStyle/>
          <a:p>
            <a:r>
              <a:rPr lang="en-US" sz="4800" b="1" i="1" dirty="0" err="1">
                <a:solidFill>
                  <a:srgbClr val="006EBE"/>
                </a:solidFill>
                <a:latin typeface="Arial Narrow" panose="020B0606020202030204" pitchFamily="34" charset="0"/>
              </a:rPr>
              <a:t>NobleProg</a:t>
            </a:r>
            <a:endParaRPr lang="en-GB" sz="4800" b="1" i="1" dirty="0">
              <a:solidFill>
                <a:srgbClr val="006EBE"/>
              </a:solidFill>
              <a:latin typeface="Arial Narrow" panose="020B0606020202030204" pitchFamily="34" charset="0"/>
            </a:endParaRPr>
          </a:p>
        </p:txBody>
      </p:sp>
      <p:sp>
        <p:nvSpPr>
          <p:cNvPr id="6" name="Symbol zastępczy daty 5">
            <a:extLst>
              <a:ext uri="{FF2B5EF4-FFF2-40B4-BE49-F238E27FC236}">
                <a16:creationId xmlns:a16="http://schemas.microsoft.com/office/drawing/2014/main" id="{035BB440-7D70-4B01-90E1-BE9B180868E0}"/>
              </a:ext>
            </a:extLst>
          </p:cNvPr>
          <p:cNvSpPr>
            <a:spLocks noGrp="1"/>
          </p:cNvSpPr>
          <p:nvPr>
            <p:ph type="dt" sz="half" idx="10"/>
          </p:nvPr>
        </p:nvSpPr>
        <p:spPr/>
        <p:txBody>
          <a:bodyPr/>
          <a:lstStyle/>
          <a:p>
            <a:fld id="{BF669CD5-EC14-4DE5-86A6-D9133CD12038}" type="datetimeFigureOut">
              <a:rPr lang="en-GB" smtClean="0"/>
              <a:pPr/>
              <a:t>28/09/2020</a:t>
            </a:fld>
            <a:endParaRPr lang="en-GB" dirty="0"/>
          </a:p>
        </p:txBody>
      </p:sp>
      <p:sp>
        <p:nvSpPr>
          <p:cNvPr id="8" name="Symbol zastępczy stopki 7">
            <a:extLst>
              <a:ext uri="{FF2B5EF4-FFF2-40B4-BE49-F238E27FC236}">
                <a16:creationId xmlns:a16="http://schemas.microsoft.com/office/drawing/2014/main" id="{6C60C3D2-41D7-4DF6-BD5B-2ED51E918F92}"/>
              </a:ext>
            </a:extLst>
          </p:cNvPr>
          <p:cNvSpPr>
            <a:spLocks noGrp="1"/>
          </p:cNvSpPr>
          <p:nvPr>
            <p:ph type="ftr" sz="quarter" idx="11"/>
          </p:nvPr>
        </p:nvSpPr>
        <p:spPr/>
        <p:txBody>
          <a:bodyPr/>
          <a:lstStyle/>
          <a:p>
            <a:r>
              <a:rPr lang="en-US"/>
              <a:t>Footer</a:t>
            </a:r>
            <a:endParaRPr lang="en-GB" dirty="0"/>
          </a:p>
        </p:txBody>
      </p:sp>
      <p:sp>
        <p:nvSpPr>
          <p:cNvPr id="9" name="Symbol zastępczy numeru slajdu 8">
            <a:extLst>
              <a:ext uri="{FF2B5EF4-FFF2-40B4-BE49-F238E27FC236}">
                <a16:creationId xmlns:a16="http://schemas.microsoft.com/office/drawing/2014/main" id="{C048272A-BE9C-45D9-A74D-97375D539AC7}"/>
              </a:ext>
            </a:extLst>
          </p:cNvPr>
          <p:cNvSpPr>
            <a:spLocks noGrp="1"/>
          </p:cNvSpPr>
          <p:nvPr>
            <p:ph type="sldNum" sz="quarter" idx="12"/>
          </p:nvPr>
        </p:nvSpPr>
        <p:spPr/>
        <p:txBody>
          <a:bodyPr/>
          <a:lstStyle/>
          <a:p>
            <a:fld id="{6DD7D84E-0E76-444F-8C2F-83F1D9BD0C6E}" type="slidenum">
              <a:rPr lang="en-GB" smtClean="0"/>
              <a:pPr/>
              <a:t>‹#›</a:t>
            </a:fld>
            <a:endParaRPr lang="en-GB" dirty="0"/>
          </a:p>
        </p:txBody>
      </p:sp>
    </p:spTree>
    <p:extLst>
      <p:ext uri="{BB962C8B-B14F-4D97-AF65-F5344CB8AC3E}">
        <p14:creationId xmlns:p14="http://schemas.microsoft.com/office/powerpoint/2010/main" val="3121954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ajd tytułowy">
    <p:bg>
      <p:bgPr>
        <a:blipFill dpi="0" rotWithShape="1">
          <a:blip r:embed="rId2"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rgbClr val="006EBE"/>
                </a:solidFill>
                <a:latin typeface="Raleway-v4020 Thin" pitchFamily="50" charset="-18"/>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414141"/>
                </a:solidFill>
                <a:latin typeface="Raleway-v4020 Black" pitchFamily="50"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Box 7"/>
          <p:cNvSpPr txBox="1"/>
          <p:nvPr userDrawn="1"/>
        </p:nvSpPr>
        <p:spPr>
          <a:xfrm>
            <a:off x="479376" y="332656"/>
            <a:ext cx="2733441" cy="830997"/>
          </a:xfrm>
          <a:prstGeom prst="rect">
            <a:avLst/>
          </a:prstGeom>
          <a:noFill/>
        </p:spPr>
        <p:txBody>
          <a:bodyPr wrap="none" rtlCol="0">
            <a:spAutoFit/>
          </a:bodyPr>
          <a:lstStyle/>
          <a:p>
            <a:r>
              <a:rPr lang="en-US" sz="4800" b="1" i="1" dirty="0" err="1">
                <a:solidFill>
                  <a:srgbClr val="006EBE"/>
                </a:solidFill>
                <a:latin typeface="Arial Narrow" panose="020B0606020202030204" pitchFamily="34" charset="0"/>
              </a:rPr>
              <a:t>NobleProg</a:t>
            </a:r>
            <a:endParaRPr lang="en-GB" sz="4800" b="1" i="1" dirty="0">
              <a:solidFill>
                <a:srgbClr val="006EBE"/>
              </a:solidFill>
              <a:latin typeface="Arial Narrow" panose="020B0606020202030204" pitchFamily="34" charset="0"/>
            </a:endParaRPr>
          </a:p>
        </p:txBody>
      </p:sp>
      <p:sp>
        <p:nvSpPr>
          <p:cNvPr id="6" name="Symbol zastępczy daty 5">
            <a:extLst>
              <a:ext uri="{FF2B5EF4-FFF2-40B4-BE49-F238E27FC236}">
                <a16:creationId xmlns:a16="http://schemas.microsoft.com/office/drawing/2014/main" id="{035BB440-7D70-4B01-90E1-BE9B180868E0}"/>
              </a:ext>
            </a:extLst>
          </p:cNvPr>
          <p:cNvSpPr>
            <a:spLocks noGrp="1"/>
          </p:cNvSpPr>
          <p:nvPr>
            <p:ph type="dt" sz="half" idx="10"/>
          </p:nvPr>
        </p:nvSpPr>
        <p:spPr/>
        <p:txBody>
          <a:bodyPr/>
          <a:lstStyle/>
          <a:p>
            <a:fld id="{BF669CD5-EC14-4DE5-86A6-D9133CD12038}" type="datetimeFigureOut">
              <a:rPr lang="en-GB" smtClean="0"/>
              <a:pPr/>
              <a:t>28/09/2020</a:t>
            </a:fld>
            <a:endParaRPr lang="en-GB" dirty="0"/>
          </a:p>
        </p:txBody>
      </p:sp>
      <p:sp>
        <p:nvSpPr>
          <p:cNvPr id="8" name="Symbol zastępczy stopki 7">
            <a:extLst>
              <a:ext uri="{FF2B5EF4-FFF2-40B4-BE49-F238E27FC236}">
                <a16:creationId xmlns:a16="http://schemas.microsoft.com/office/drawing/2014/main" id="{6C60C3D2-41D7-4DF6-BD5B-2ED51E918F92}"/>
              </a:ext>
            </a:extLst>
          </p:cNvPr>
          <p:cNvSpPr>
            <a:spLocks noGrp="1"/>
          </p:cNvSpPr>
          <p:nvPr>
            <p:ph type="ftr" sz="quarter" idx="11"/>
          </p:nvPr>
        </p:nvSpPr>
        <p:spPr/>
        <p:txBody>
          <a:bodyPr/>
          <a:lstStyle/>
          <a:p>
            <a:r>
              <a:rPr lang="en-US"/>
              <a:t>Footer</a:t>
            </a:r>
            <a:endParaRPr lang="en-GB" dirty="0"/>
          </a:p>
        </p:txBody>
      </p:sp>
      <p:sp>
        <p:nvSpPr>
          <p:cNvPr id="9" name="Symbol zastępczy numeru slajdu 8">
            <a:extLst>
              <a:ext uri="{FF2B5EF4-FFF2-40B4-BE49-F238E27FC236}">
                <a16:creationId xmlns:a16="http://schemas.microsoft.com/office/drawing/2014/main" id="{C048272A-BE9C-45D9-A74D-97375D539AC7}"/>
              </a:ext>
            </a:extLst>
          </p:cNvPr>
          <p:cNvSpPr>
            <a:spLocks noGrp="1"/>
          </p:cNvSpPr>
          <p:nvPr>
            <p:ph type="sldNum" sz="quarter" idx="12"/>
          </p:nvPr>
        </p:nvSpPr>
        <p:spPr/>
        <p:txBody>
          <a:bodyPr/>
          <a:lstStyle/>
          <a:p>
            <a:fld id="{6DD7D84E-0E76-444F-8C2F-83F1D9BD0C6E}" type="slidenum">
              <a:rPr lang="en-GB" smtClean="0"/>
              <a:pPr/>
              <a:t>‹#›</a:t>
            </a:fld>
            <a:endParaRPr lang="en-GB" dirty="0"/>
          </a:p>
        </p:txBody>
      </p:sp>
    </p:spTree>
    <p:extLst>
      <p:ext uri="{BB962C8B-B14F-4D97-AF65-F5344CB8AC3E}">
        <p14:creationId xmlns:p14="http://schemas.microsoft.com/office/powerpoint/2010/main" val="3686669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7"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777716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414141"/>
                </a:solidFill>
                <a:latin typeface="Raleway-v4020 Black" pitchFamily="50" charset="-18"/>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237396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a:defRPr sz="2800">
                <a:solidFill>
                  <a:srgbClr val="414141"/>
                </a:solidFill>
                <a:latin typeface="Raleway-v4020" pitchFamily="50" charset="-18"/>
              </a:defRPr>
            </a:lvl1pPr>
            <a:lvl2pPr>
              <a:defRPr sz="2400">
                <a:solidFill>
                  <a:srgbClr val="414141"/>
                </a:solidFill>
                <a:latin typeface="Raleway-v4020" pitchFamily="50" charset="-18"/>
              </a:defRPr>
            </a:lvl2pPr>
            <a:lvl3pPr>
              <a:defRPr sz="2000">
                <a:solidFill>
                  <a:srgbClr val="414141"/>
                </a:solidFill>
                <a:latin typeface="Raleway-v4020" pitchFamily="50" charset="-18"/>
              </a:defRPr>
            </a:lvl3pPr>
            <a:lvl4pPr>
              <a:defRPr sz="1800">
                <a:solidFill>
                  <a:srgbClr val="414141"/>
                </a:solidFill>
                <a:latin typeface="Raleway-v4020" pitchFamily="50" charset="-18"/>
              </a:defRPr>
            </a:lvl4pPr>
            <a:lvl5pPr>
              <a:defRPr sz="1800">
                <a:solidFill>
                  <a:srgbClr val="414141"/>
                </a:solidFill>
                <a:latin typeface="Raleway-v4020" pitchFamily="50" charset="-18"/>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223942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solidFill>
                  <a:srgbClr val="414141"/>
                </a:solidFill>
                <a:latin typeface="Raleway-v4020 Black" pitchFamily="50" charset="-1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solidFill>
                  <a:srgbClr val="414141"/>
                </a:solidFill>
                <a:latin typeface="Raleway-v4020" pitchFamily="50" charset="-18"/>
              </a:defRPr>
            </a:lvl1pPr>
            <a:lvl2pPr>
              <a:defRPr sz="2000">
                <a:solidFill>
                  <a:srgbClr val="414141"/>
                </a:solidFill>
                <a:latin typeface="Raleway-v4020" pitchFamily="50" charset="-18"/>
              </a:defRPr>
            </a:lvl2pPr>
            <a:lvl3pPr>
              <a:defRPr sz="1800">
                <a:solidFill>
                  <a:srgbClr val="414141"/>
                </a:solidFill>
                <a:latin typeface="Raleway-v4020" pitchFamily="50" charset="-18"/>
              </a:defRPr>
            </a:lvl3pPr>
            <a:lvl4pPr>
              <a:defRPr sz="1600">
                <a:solidFill>
                  <a:srgbClr val="414141"/>
                </a:solidFill>
                <a:latin typeface="Raleway-v4020" pitchFamily="50" charset="-18"/>
              </a:defRPr>
            </a:lvl4pPr>
            <a:lvl5pPr>
              <a:defRPr sz="1600">
                <a:solidFill>
                  <a:srgbClr val="414141"/>
                </a:solidFill>
                <a:latin typeface="Raleway-v4020" pitchFamily="50" charset="-18"/>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DD7D84E-0E76-444F-8C2F-83F1D9BD0C6E}" type="slidenum">
              <a:rPr lang="en-GB" smtClean="0"/>
              <a:pPr/>
              <a:t>‹#›</a:t>
            </a:fld>
            <a:endParaRPr lang="en-GB"/>
          </a:p>
        </p:txBody>
      </p:sp>
      <p:sp>
        <p:nvSpPr>
          <p:cNvPr id="11"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28454705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EBE"/>
                </a:solidFill>
                <a:latin typeface="Raleway-v4020 Thin" pitchFamily="50" charset="-18"/>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DD7D84E-0E76-444F-8C2F-83F1D9BD0C6E}" type="slidenum">
              <a:rPr lang="en-GB" smtClean="0"/>
              <a:pPr/>
              <a:t>‹#›</a:t>
            </a:fld>
            <a:endParaRPr lang="en-GB"/>
          </a:p>
        </p:txBody>
      </p:sp>
      <p:sp>
        <p:nvSpPr>
          <p:cNvPr id="7"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9505345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DD7D84E-0E76-444F-8C2F-83F1D9BD0C6E}" type="slidenum">
              <a:rPr lang="en-GB" smtClean="0"/>
              <a:pPr/>
              <a:t>‹#›</a:t>
            </a:fld>
            <a:endParaRPr lang="en-GB"/>
          </a:p>
        </p:txBody>
      </p:sp>
      <p:sp>
        <p:nvSpPr>
          <p:cNvPr id="6"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4303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0BF4-37E4-40E8-9952-063D4C3570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A8557-7732-4368-AD6A-5F2C38D0B2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A1070-35E5-4F55-A2C0-6CB5B2A1727D}"/>
              </a:ext>
            </a:extLst>
          </p:cNvPr>
          <p:cNvSpPr>
            <a:spLocks noGrp="1"/>
          </p:cNvSpPr>
          <p:nvPr>
            <p:ph type="dt" sz="half" idx="10"/>
          </p:nvPr>
        </p:nvSpPr>
        <p:spPr/>
        <p:txBody>
          <a:bodyPr/>
          <a:lstStyle/>
          <a:p>
            <a:fld id="{B9AEAE8E-DE53-40E3-825F-A59C99D04550}" type="datetimeFigureOut">
              <a:rPr lang="en-US" smtClean="0"/>
              <a:t>9/28/2020</a:t>
            </a:fld>
            <a:endParaRPr lang="en-US"/>
          </a:p>
        </p:txBody>
      </p:sp>
      <p:sp>
        <p:nvSpPr>
          <p:cNvPr id="5" name="Footer Placeholder 4">
            <a:extLst>
              <a:ext uri="{FF2B5EF4-FFF2-40B4-BE49-F238E27FC236}">
                <a16:creationId xmlns:a16="http://schemas.microsoft.com/office/drawing/2014/main" id="{E42F85B6-C98E-4476-8F80-63E7FFCC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2E5DF-8AA6-4976-8CE6-F3D14EE5CF99}"/>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36220464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solidFill>
                  <a:srgbClr val="414141"/>
                </a:solidFill>
                <a:latin typeface="Raleway-v4020" pitchFamily="50" charset="-18"/>
              </a:defRPr>
            </a:lvl1pPr>
            <a:lvl2pPr>
              <a:defRPr sz="2800">
                <a:solidFill>
                  <a:srgbClr val="414141"/>
                </a:solidFill>
                <a:latin typeface="Raleway-v4020" pitchFamily="50" charset="-18"/>
              </a:defRPr>
            </a:lvl2pPr>
            <a:lvl3pPr>
              <a:defRPr sz="2400">
                <a:solidFill>
                  <a:srgbClr val="414141"/>
                </a:solidFill>
                <a:latin typeface="Raleway-v4020" pitchFamily="50" charset="-18"/>
              </a:defRPr>
            </a:lvl3pPr>
            <a:lvl4pPr>
              <a:defRPr sz="2000">
                <a:solidFill>
                  <a:srgbClr val="414141"/>
                </a:solidFill>
                <a:latin typeface="Raleway-v4020" pitchFamily="50" charset="-18"/>
              </a:defRPr>
            </a:lvl4pPr>
            <a:lvl5pPr>
              <a:defRPr sz="2000">
                <a:solidFill>
                  <a:srgbClr val="414141"/>
                </a:solidFill>
                <a:latin typeface="Raleway-v4020" pitchFamily="50" charset="-18"/>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Raleway-v4020" pitchFamily="50" charset="-1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604787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6EBE"/>
                </a:solidFill>
                <a:latin typeface="Raleway-v4020 Thin" pitchFamily="50" charset="-18"/>
              </a:defRPr>
            </a:lvl1pPr>
          </a:lstStyle>
          <a:p>
            <a:r>
              <a:rPr lang="en-US"/>
              <a:t>Click to edit Master title style</a:t>
            </a:r>
            <a:endParaRPr lang="en-GB"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Raleway-v4020" pitchFamily="50" charset="-1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solidFill>
                  <a:srgbClr val="414141"/>
                </a:solidFill>
                <a:latin typeface="Trebuchet MS" panose="020B06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DD7D84E-0E76-444F-8C2F-83F1D9BD0C6E}" type="slidenum">
              <a:rPr lang="en-GB" smtClean="0"/>
              <a:pPr/>
              <a:t>‹#›</a:t>
            </a:fld>
            <a:endParaRPr lang="en-GB"/>
          </a:p>
        </p:txBody>
      </p:sp>
      <p:sp>
        <p:nvSpPr>
          <p:cNvPr id="9"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9203140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lvl1pPr>
              <a:defRPr>
                <a:solidFill>
                  <a:srgbClr val="414141"/>
                </a:solidFill>
                <a:latin typeface="Raleway-v4020" pitchFamily="50" charset="-18"/>
              </a:defRPr>
            </a:lvl1pPr>
            <a:lvl2pPr>
              <a:defRPr>
                <a:solidFill>
                  <a:srgbClr val="414141"/>
                </a:solidFill>
                <a:latin typeface="Raleway-v4020" pitchFamily="50" charset="-18"/>
              </a:defRPr>
            </a:lvl2pPr>
            <a:lvl3pPr>
              <a:defRPr>
                <a:solidFill>
                  <a:srgbClr val="414141"/>
                </a:solidFill>
                <a:latin typeface="Raleway-v4020" pitchFamily="50" charset="-18"/>
              </a:defRPr>
            </a:lvl3pPr>
            <a:lvl4pPr>
              <a:defRPr>
                <a:solidFill>
                  <a:srgbClr val="414141"/>
                </a:solidFill>
                <a:latin typeface="Raleway-v4020" pitchFamily="50" charset="-18"/>
              </a:defRPr>
            </a:lvl4pPr>
            <a:lvl5pPr>
              <a:defRPr>
                <a:solidFill>
                  <a:srgbClr val="414141"/>
                </a:solidFill>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35198554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Raleway-v4020 Thin" pitchFamily="50" charset="-18"/>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Raleway-v4020" pitchFamily="50" charset="-18"/>
              </a:defRPr>
            </a:lvl1pPr>
            <a:lvl2pPr>
              <a:defRPr>
                <a:latin typeface="Raleway-v4020" pitchFamily="50" charset="-18"/>
              </a:defRPr>
            </a:lvl2pPr>
            <a:lvl3pPr>
              <a:defRPr>
                <a:latin typeface="Raleway-v4020" pitchFamily="50" charset="-18"/>
              </a:defRPr>
            </a:lvl3pPr>
            <a:lvl4pPr>
              <a:defRPr>
                <a:latin typeface="Raleway-v4020" pitchFamily="50" charset="-18"/>
              </a:defRPr>
            </a:lvl4pPr>
            <a:lvl5pPr>
              <a:defRPr>
                <a:latin typeface="Raleway-v4020" pitchFamily="50" charset="-1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BF669CD5-EC14-4DE5-86A6-D9133CD12038}" type="datetimeFigureOut">
              <a:rPr lang="en-GB" smtClean="0"/>
              <a:pPr/>
              <a:t>28/09/2020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DD7D84E-0E76-444F-8C2F-83F1D9BD0C6E}" type="slidenum">
              <a:rPr lang="en-GB" smtClean="0"/>
              <a:pPr/>
              <a:t>‹#›</a:t>
            </a:fld>
            <a:endParaRPr lang="en-GB"/>
          </a:p>
        </p:txBody>
      </p:sp>
      <p:sp>
        <p:nvSpPr>
          <p:cNvPr id="8" name="TextBox 7"/>
          <p:cNvSpPr txBox="1"/>
          <p:nvPr userDrawn="1"/>
        </p:nvSpPr>
        <p:spPr>
          <a:xfrm>
            <a:off x="9539139" y="6156593"/>
            <a:ext cx="1885453" cy="584775"/>
          </a:xfrm>
          <a:prstGeom prst="rect">
            <a:avLst/>
          </a:prstGeom>
          <a:noFill/>
        </p:spPr>
        <p:txBody>
          <a:bodyPr wrap="none" rtlCol="0">
            <a:spAutoFit/>
          </a:bodyPr>
          <a:lstStyle/>
          <a:p>
            <a:r>
              <a:rPr lang="en-US" sz="3200" b="1" i="1" dirty="0" err="1">
                <a:solidFill>
                  <a:srgbClr val="006EBE"/>
                </a:solidFill>
                <a:latin typeface="Arial Narrow" panose="020B0606020202030204" pitchFamily="34" charset="0"/>
              </a:rPr>
              <a:t>NobleProg</a:t>
            </a:r>
            <a:endParaRPr lang="en-GB" sz="3200" b="1" i="1" dirty="0">
              <a:solidFill>
                <a:srgbClr val="006EBE"/>
              </a:solidFill>
              <a:latin typeface="Arial Narrow" panose="020B0606020202030204" pitchFamily="34" charset="0"/>
            </a:endParaRPr>
          </a:p>
        </p:txBody>
      </p:sp>
    </p:spTree>
    <p:extLst>
      <p:ext uri="{BB962C8B-B14F-4D97-AF65-F5344CB8AC3E}">
        <p14:creationId xmlns:p14="http://schemas.microsoft.com/office/powerpoint/2010/main" val="118729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3584-5425-420B-A759-EF64A887E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90A6E0-6081-4472-BB70-3CA4E6273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F8A9DA-441F-47A7-9925-3F507F12FD78}"/>
              </a:ext>
            </a:extLst>
          </p:cNvPr>
          <p:cNvSpPr>
            <a:spLocks noGrp="1"/>
          </p:cNvSpPr>
          <p:nvPr>
            <p:ph type="dt" sz="half" idx="10"/>
          </p:nvPr>
        </p:nvSpPr>
        <p:spPr/>
        <p:txBody>
          <a:bodyPr/>
          <a:lstStyle/>
          <a:p>
            <a:fld id="{B9AEAE8E-DE53-40E3-825F-A59C99D04550}" type="datetimeFigureOut">
              <a:rPr lang="en-US" smtClean="0"/>
              <a:t>9/28/2020</a:t>
            </a:fld>
            <a:endParaRPr lang="en-US"/>
          </a:p>
        </p:txBody>
      </p:sp>
      <p:sp>
        <p:nvSpPr>
          <p:cNvPr id="5" name="Footer Placeholder 4">
            <a:extLst>
              <a:ext uri="{FF2B5EF4-FFF2-40B4-BE49-F238E27FC236}">
                <a16:creationId xmlns:a16="http://schemas.microsoft.com/office/drawing/2014/main" id="{B2C94C97-356A-40A6-BA97-56AAA6983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6E89E-670A-4470-B59D-E26FC22A193A}"/>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147670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4B23-1820-49C7-91CD-DF937BDB08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389FCC-D9EE-4940-BAAA-1569B8D7D7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B4D206-FBDA-4B6C-9072-965BE2229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548FA0-73E2-4DE1-BB09-71DE942C20EF}"/>
              </a:ext>
            </a:extLst>
          </p:cNvPr>
          <p:cNvSpPr>
            <a:spLocks noGrp="1"/>
          </p:cNvSpPr>
          <p:nvPr>
            <p:ph type="dt" sz="half" idx="10"/>
          </p:nvPr>
        </p:nvSpPr>
        <p:spPr/>
        <p:txBody>
          <a:bodyPr/>
          <a:lstStyle/>
          <a:p>
            <a:fld id="{B9AEAE8E-DE53-40E3-825F-A59C99D04550}" type="datetimeFigureOut">
              <a:rPr lang="en-US" smtClean="0"/>
              <a:t>9/28/2020</a:t>
            </a:fld>
            <a:endParaRPr lang="en-US"/>
          </a:p>
        </p:txBody>
      </p:sp>
      <p:sp>
        <p:nvSpPr>
          <p:cNvPr id="6" name="Footer Placeholder 5">
            <a:extLst>
              <a:ext uri="{FF2B5EF4-FFF2-40B4-BE49-F238E27FC236}">
                <a16:creationId xmlns:a16="http://schemas.microsoft.com/office/drawing/2014/main" id="{22A7E93A-4EE3-4082-B6B1-CC51EAE2CC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D93EC-EE5C-4AFE-B92B-13C67F1F8A37}"/>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43887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88A8-27C3-4DBF-B897-B374696254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4AFA98-E2F0-4003-846F-7384B5846E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E4874E-990C-4558-BB34-9946A71419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CBE336-A398-46E9-8D18-DAE25D0B4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BED2E7-DB3A-49F6-8631-4B4D204305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9F2480-D411-4241-A1AB-D3141CCD2EF2}"/>
              </a:ext>
            </a:extLst>
          </p:cNvPr>
          <p:cNvSpPr>
            <a:spLocks noGrp="1"/>
          </p:cNvSpPr>
          <p:nvPr>
            <p:ph type="dt" sz="half" idx="10"/>
          </p:nvPr>
        </p:nvSpPr>
        <p:spPr/>
        <p:txBody>
          <a:bodyPr/>
          <a:lstStyle/>
          <a:p>
            <a:fld id="{B9AEAE8E-DE53-40E3-825F-A59C99D04550}" type="datetimeFigureOut">
              <a:rPr lang="en-US" smtClean="0"/>
              <a:t>9/28/2020</a:t>
            </a:fld>
            <a:endParaRPr lang="en-US"/>
          </a:p>
        </p:txBody>
      </p:sp>
      <p:sp>
        <p:nvSpPr>
          <p:cNvPr id="8" name="Footer Placeholder 7">
            <a:extLst>
              <a:ext uri="{FF2B5EF4-FFF2-40B4-BE49-F238E27FC236}">
                <a16:creationId xmlns:a16="http://schemas.microsoft.com/office/drawing/2014/main" id="{84C0BF9A-80AE-4247-A7AB-E059A3783C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2D80E3-0D5E-4776-866A-D6D73AD5A37D}"/>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341470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EB38-8843-42A0-9D59-E3C0E3364A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E1FD0-1B88-4E8D-8EFD-052483C122D0}"/>
              </a:ext>
            </a:extLst>
          </p:cNvPr>
          <p:cNvSpPr>
            <a:spLocks noGrp="1"/>
          </p:cNvSpPr>
          <p:nvPr>
            <p:ph type="dt" sz="half" idx="10"/>
          </p:nvPr>
        </p:nvSpPr>
        <p:spPr/>
        <p:txBody>
          <a:bodyPr/>
          <a:lstStyle/>
          <a:p>
            <a:fld id="{B9AEAE8E-DE53-40E3-825F-A59C99D04550}" type="datetimeFigureOut">
              <a:rPr lang="en-US" smtClean="0"/>
              <a:t>9/28/2020</a:t>
            </a:fld>
            <a:endParaRPr lang="en-US"/>
          </a:p>
        </p:txBody>
      </p:sp>
      <p:sp>
        <p:nvSpPr>
          <p:cNvPr id="4" name="Footer Placeholder 3">
            <a:extLst>
              <a:ext uri="{FF2B5EF4-FFF2-40B4-BE49-F238E27FC236}">
                <a16:creationId xmlns:a16="http://schemas.microsoft.com/office/drawing/2014/main" id="{781F839C-8464-4B65-86A3-D4B58A209D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42DB7C-B9E8-4C3A-BFFD-D671AF78CC86}"/>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267949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8B47D-1B02-4CA7-BF1B-E32C7F932B11}"/>
              </a:ext>
            </a:extLst>
          </p:cNvPr>
          <p:cNvSpPr>
            <a:spLocks noGrp="1"/>
          </p:cNvSpPr>
          <p:nvPr>
            <p:ph type="dt" sz="half" idx="10"/>
          </p:nvPr>
        </p:nvSpPr>
        <p:spPr/>
        <p:txBody>
          <a:bodyPr/>
          <a:lstStyle/>
          <a:p>
            <a:fld id="{B9AEAE8E-DE53-40E3-825F-A59C99D04550}" type="datetimeFigureOut">
              <a:rPr lang="en-US" smtClean="0"/>
              <a:t>9/28/2020</a:t>
            </a:fld>
            <a:endParaRPr lang="en-US"/>
          </a:p>
        </p:txBody>
      </p:sp>
      <p:sp>
        <p:nvSpPr>
          <p:cNvPr id="3" name="Footer Placeholder 2">
            <a:extLst>
              <a:ext uri="{FF2B5EF4-FFF2-40B4-BE49-F238E27FC236}">
                <a16:creationId xmlns:a16="http://schemas.microsoft.com/office/drawing/2014/main" id="{F62BFEBF-A17F-4168-B53C-DA17F2996C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323F-9D17-4AE5-A534-F9B73115E0F7}"/>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152946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4DEB-3B3E-4A6F-A591-488939424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0E6206-A7C2-4B6F-901F-3BFC5B6B8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AEDF43-DC59-44BE-BA2D-93D24A66F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D8765-8AAA-4B35-BEBC-21346719CE5C}"/>
              </a:ext>
            </a:extLst>
          </p:cNvPr>
          <p:cNvSpPr>
            <a:spLocks noGrp="1"/>
          </p:cNvSpPr>
          <p:nvPr>
            <p:ph type="dt" sz="half" idx="10"/>
          </p:nvPr>
        </p:nvSpPr>
        <p:spPr/>
        <p:txBody>
          <a:bodyPr/>
          <a:lstStyle/>
          <a:p>
            <a:fld id="{B9AEAE8E-DE53-40E3-825F-A59C99D04550}" type="datetimeFigureOut">
              <a:rPr lang="en-US" smtClean="0"/>
              <a:t>9/28/2020</a:t>
            </a:fld>
            <a:endParaRPr lang="en-US"/>
          </a:p>
        </p:txBody>
      </p:sp>
      <p:sp>
        <p:nvSpPr>
          <p:cNvPr id="6" name="Footer Placeholder 5">
            <a:extLst>
              <a:ext uri="{FF2B5EF4-FFF2-40B4-BE49-F238E27FC236}">
                <a16:creationId xmlns:a16="http://schemas.microsoft.com/office/drawing/2014/main" id="{924856F6-CA99-4FF2-83F9-BB7303318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59FE02-0703-40D2-A8B1-C90F7DA87655}"/>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415097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316C-06B4-44AB-BF10-4EBB23927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33DC09-3B13-45E3-BF3A-968A6E113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AFDF74-0EBF-4329-BDF6-2D5EE752F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A5801-F87A-4B3F-B0C9-4C8D7827F4C7}"/>
              </a:ext>
            </a:extLst>
          </p:cNvPr>
          <p:cNvSpPr>
            <a:spLocks noGrp="1"/>
          </p:cNvSpPr>
          <p:nvPr>
            <p:ph type="dt" sz="half" idx="10"/>
          </p:nvPr>
        </p:nvSpPr>
        <p:spPr/>
        <p:txBody>
          <a:bodyPr/>
          <a:lstStyle/>
          <a:p>
            <a:fld id="{B9AEAE8E-DE53-40E3-825F-A59C99D04550}" type="datetimeFigureOut">
              <a:rPr lang="en-US" smtClean="0"/>
              <a:t>9/28/2020</a:t>
            </a:fld>
            <a:endParaRPr lang="en-US"/>
          </a:p>
        </p:txBody>
      </p:sp>
      <p:sp>
        <p:nvSpPr>
          <p:cNvPr id="6" name="Footer Placeholder 5">
            <a:extLst>
              <a:ext uri="{FF2B5EF4-FFF2-40B4-BE49-F238E27FC236}">
                <a16:creationId xmlns:a16="http://schemas.microsoft.com/office/drawing/2014/main" id="{2CB93E29-60A8-4C3B-86F9-C819E2217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1F360-5057-4F57-B90C-29DF8EDEAE33}"/>
              </a:ext>
            </a:extLst>
          </p:cNvPr>
          <p:cNvSpPr>
            <a:spLocks noGrp="1"/>
          </p:cNvSpPr>
          <p:nvPr>
            <p:ph type="sldNum" sz="quarter" idx="12"/>
          </p:nvPr>
        </p:nvSpPr>
        <p:spPr/>
        <p:txBody>
          <a:bodyPr/>
          <a:lstStyle/>
          <a:p>
            <a:fld id="{17900A9E-52ED-4000-9082-FF4F58BC97FD}" type="slidenum">
              <a:rPr lang="en-US" smtClean="0"/>
              <a:t>‹#›</a:t>
            </a:fld>
            <a:endParaRPr lang="en-US"/>
          </a:p>
        </p:txBody>
      </p:sp>
    </p:spTree>
    <p:extLst>
      <p:ext uri="{BB962C8B-B14F-4D97-AF65-F5344CB8AC3E}">
        <p14:creationId xmlns:p14="http://schemas.microsoft.com/office/powerpoint/2010/main" val="296251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E388A5-1F97-44CD-A190-A583DB31DD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A88E2D-B8CB-4399-8F09-D4FF6AF5E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0BB5C6-0DFE-4C6B-84F7-E12470301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EAE8E-DE53-40E3-825F-A59C99D04550}" type="datetimeFigureOut">
              <a:rPr lang="en-US" smtClean="0"/>
              <a:t>9/28/2020</a:t>
            </a:fld>
            <a:endParaRPr lang="en-US"/>
          </a:p>
        </p:txBody>
      </p:sp>
      <p:sp>
        <p:nvSpPr>
          <p:cNvPr id="5" name="Footer Placeholder 4">
            <a:extLst>
              <a:ext uri="{FF2B5EF4-FFF2-40B4-BE49-F238E27FC236}">
                <a16:creationId xmlns:a16="http://schemas.microsoft.com/office/drawing/2014/main" id="{C6DC023D-586E-4E88-A7BA-3AD16CE02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EE55CE-23B3-47FA-837B-965D8BF21F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00A9E-52ED-4000-9082-FF4F58BC97FD}" type="slidenum">
              <a:rPr lang="en-US" smtClean="0"/>
              <a:t>‹#›</a:t>
            </a:fld>
            <a:endParaRPr lang="en-US"/>
          </a:p>
        </p:txBody>
      </p:sp>
    </p:spTree>
    <p:extLst>
      <p:ext uri="{BB962C8B-B14F-4D97-AF65-F5344CB8AC3E}">
        <p14:creationId xmlns:p14="http://schemas.microsoft.com/office/powerpoint/2010/main" val="2103626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a:t>Kliknij, aby edytować styl</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endParaRPr lang="en-GB" dirty="0"/>
          </a:p>
        </p:txBody>
      </p:sp>
      <p:sp>
        <p:nvSpPr>
          <p:cNvPr id="4" name="Date Placeholder 3"/>
          <p:cNvSpPr>
            <a:spLocks noGrp="1"/>
          </p:cNvSpPr>
          <p:nvPr>
            <p:ph type="dt" sz="half" idx="2"/>
          </p:nvPr>
        </p:nvSpPr>
        <p:spPr>
          <a:xfrm>
            <a:off x="911424" y="6356350"/>
            <a:ext cx="922867" cy="365125"/>
          </a:xfrm>
          <a:prstGeom prst="rect">
            <a:avLst/>
          </a:prstGeom>
        </p:spPr>
        <p:txBody>
          <a:bodyPr vert="horz" lIns="91440" tIns="45720" rIns="91440" bIns="45720" rtlCol="0" anchor="ctr"/>
          <a:lstStyle>
            <a:lvl1pPr algn="l">
              <a:defRPr sz="900">
                <a:solidFill>
                  <a:srgbClr val="414141"/>
                </a:solidFill>
                <a:latin typeface="Raleway-v4020" pitchFamily="50" charset="-18"/>
              </a:defRPr>
            </a:lvl1pPr>
          </a:lstStyle>
          <a:p>
            <a:fld id="{BF669CD5-EC14-4DE5-86A6-D9133CD12038}" type="datetimeFigureOut">
              <a:rPr lang="en-GB" smtClean="0"/>
              <a:pPr/>
              <a:t>28/09/2020</a:t>
            </a:fld>
            <a:endParaRPr lang="en-GB" dirty="0"/>
          </a:p>
        </p:txBody>
      </p:sp>
      <p:sp>
        <p:nvSpPr>
          <p:cNvPr id="5" name="Footer Placeholder 4"/>
          <p:cNvSpPr>
            <a:spLocks noGrp="1"/>
          </p:cNvSpPr>
          <p:nvPr>
            <p:ph type="ftr" sz="quarter" idx="3"/>
          </p:nvPr>
        </p:nvSpPr>
        <p:spPr>
          <a:xfrm>
            <a:off x="1915242" y="6356350"/>
            <a:ext cx="2895600" cy="365125"/>
          </a:xfrm>
          <a:prstGeom prst="rect">
            <a:avLst/>
          </a:prstGeom>
        </p:spPr>
        <p:txBody>
          <a:bodyPr vert="horz" lIns="91440" tIns="45720" rIns="91440" bIns="45720" rtlCol="0" anchor="ctr"/>
          <a:lstStyle>
            <a:lvl1pPr algn="ctr">
              <a:defRPr sz="900">
                <a:solidFill>
                  <a:srgbClr val="414141"/>
                </a:solidFill>
                <a:latin typeface="Raleway-v4020" pitchFamily="50" charset="-18"/>
              </a:defRPr>
            </a:lvl1pPr>
          </a:lstStyle>
          <a:p>
            <a:r>
              <a:rPr lang="en-US" dirty="0"/>
              <a:t>Footer</a:t>
            </a:r>
            <a:endParaRPr lang="en-GB" dirty="0"/>
          </a:p>
        </p:txBody>
      </p:sp>
      <p:sp>
        <p:nvSpPr>
          <p:cNvPr id="6" name="Slide Number Placeholder 5"/>
          <p:cNvSpPr>
            <a:spLocks noGrp="1"/>
          </p:cNvSpPr>
          <p:nvPr>
            <p:ph type="sldNum" sz="quarter" idx="4"/>
          </p:nvPr>
        </p:nvSpPr>
        <p:spPr>
          <a:xfrm>
            <a:off x="261431" y="6356350"/>
            <a:ext cx="577985" cy="365125"/>
          </a:xfrm>
          <a:prstGeom prst="rect">
            <a:avLst/>
          </a:prstGeom>
        </p:spPr>
        <p:txBody>
          <a:bodyPr vert="horz" lIns="91440" tIns="45720" rIns="91440" bIns="45720" rtlCol="0" anchor="ctr"/>
          <a:lstStyle>
            <a:lvl1pPr algn="r">
              <a:defRPr sz="1400">
                <a:solidFill>
                  <a:srgbClr val="006EBE"/>
                </a:solidFill>
                <a:latin typeface="Raleway-v4020" pitchFamily="50" charset="-18"/>
                <a:ea typeface="Adobe Fan Heiti Std B" panose="020B0700000000000000" pitchFamily="34" charset="-128"/>
              </a:defRPr>
            </a:lvl1pPr>
          </a:lstStyle>
          <a:p>
            <a:fld id="{6DD7D84E-0E76-444F-8C2F-83F1D9BD0C6E}" type="slidenum">
              <a:rPr lang="en-GB" smtClean="0"/>
              <a:pPr/>
              <a:t>‹#›</a:t>
            </a:fld>
            <a:endParaRPr lang="en-GB" dirty="0"/>
          </a:p>
        </p:txBody>
      </p:sp>
      <p:sp>
        <p:nvSpPr>
          <p:cNvPr id="9" name="TextBox 8"/>
          <p:cNvSpPr txBox="1"/>
          <p:nvPr/>
        </p:nvSpPr>
        <p:spPr>
          <a:xfrm>
            <a:off x="5395936" y="6356350"/>
            <a:ext cx="1774012" cy="569387"/>
          </a:xfrm>
          <a:prstGeom prst="rect">
            <a:avLst/>
          </a:prstGeom>
          <a:noFill/>
        </p:spPr>
        <p:txBody>
          <a:bodyPr wrap="none" rtlCol="0">
            <a:spAutoFit/>
          </a:bodyPr>
          <a:lstStyle/>
          <a:p>
            <a:pPr algn="ctr"/>
            <a:r>
              <a:rPr lang="en-GB" sz="1000" b="1" dirty="0" err="1">
                <a:solidFill>
                  <a:srgbClr val="414141"/>
                </a:solidFill>
                <a:latin typeface="Raleway-v4020" pitchFamily="50" charset="-18"/>
                <a:ea typeface="Adobe Fan Heiti Std B" panose="020B0700000000000000" pitchFamily="34" charset="-128"/>
              </a:rPr>
              <a:t>NobleProg</a:t>
            </a:r>
            <a:r>
              <a:rPr lang="en-GB" sz="1000" b="1" dirty="0">
                <a:solidFill>
                  <a:srgbClr val="414141"/>
                </a:solidFill>
                <a:latin typeface="Raleway-v4020" pitchFamily="50" charset="-18"/>
                <a:ea typeface="Adobe Fan Heiti Std B" panose="020B0700000000000000" pitchFamily="34" charset="-128"/>
              </a:rPr>
              <a:t>®</a:t>
            </a:r>
            <a:r>
              <a:rPr lang="en-GB" sz="1000" dirty="0">
                <a:solidFill>
                  <a:srgbClr val="414141"/>
                </a:solidFill>
                <a:latin typeface="Raleway-v4020" pitchFamily="50" charset="-18"/>
                <a:ea typeface="Adobe Fan Heiti Std B" panose="020B0700000000000000" pitchFamily="34" charset="-128"/>
              </a:rPr>
              <a:t> Limited 201</a:t>
            </a:r>
            <a:r>
              <a:rPr lang="en-US" sz="1000" dirty="0">
                <a:solidFill>
                  <a:srgbClr val="414141"/>
                </a:solidFill>
                <a:latin typeface="Raleway-v4020" pitchFamily="50" charset="-18"/>
                <a:ea typeface="Adobe Fan Heiti Std B" panose="020B0700000000000000" pitchFamily="34" charset="-128"/>
              </a:rPr>
              <a:t>9</a:t>
            </a:r>
            <a:r>
              <a:rPr lang="en-GB" sz="1000" dirty="0">
                <a:solidFill>
                  <a:srgbClr val="414141"/>
                </a:solidFill>
                <a:latin typeface="Raleway-v4020" pitchFamily="50" charset="-18"/>
                <a:ea typeface="Adobe Fan Heiti Std B" panose="020B0700000000000000" pitchFamily="34" charset="-128"/>
              </a:rPr>
              <a:t> </a:t>
            </a:r>
          </a:p>
          <a:p>
            <a:pPr algn="ctr"/>
            <a:r>
              <a:rPr lang="en-GB" sz="1000" dirty="0">
                <a:solidFill>
                  <a:srgbClr val="414141"/>
                </a:solidFill>
                <a:latin typeface="Raleway-v4020" pitchFamily="50" charset="-18"/>
                <a:ea typeface="Adobe Fan Heiti Std B" panose="020B0700000000000000" pitchFamily="34" charset="-128"/>
              </a:rPr>
              <a:t>All Rights Reserved</a:t>
            </a:r>
          </a:p>
          <a:p>
            <a:endParaRPr lang="en-GB" sz="1100" dirty="0">
              <a:solidFill>
                <a:srgbClr val="414141"/>
              </a:solidFill>
              <a:latin typeface="Raleway-v4020" pitchFamily="50" charset="-18"/>
              <a:ea typeface="Adobe Fan Heiti Std B" panose="020B0700000000000000" pitchFamily="34" charset="-128"/>
            </a:endParaRPr>
          </a:p>
        </p:txBody>
      </p:sp>
    </p:spTree>
    <p:extLst>
      <p:ext uri="{BB962C8B-B14F-4D97-AF65-F5344CB8AC3E}">
        <p14:creationId xmlns:p14="http://schemas.microsoft.com/office/powerpoint/2010/main" val="27446247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spcBef>
          <a:spcPct val="0"/>
        </a:spcBef>
        <a:buNone/>
        <a:defRPr sz="4400" b="1" kern="1200">
          <a:solidFill>
            <a:srgbClr val="006EBE"/>
          </a:solidFill>
          <a:latin typeface="Raleway-v4020 Thin" pitchFamily="50" charset="-18"/>
          <a:ea typeface="Adobe Fan Heiti Std B" panose="020B0700000000000000" pitchFamily="34" charset="-128"/>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rgbClr val="414141"/>
          </a:solidFill>
          <a:latin typeface="Raleway-v4020" pitchFamily="50" charset="-18"/>
          <a:ea typeface="Adobe Fan Heiti Std B" panose="020B0700000000000000" pitchFamily="34" charset="-128"/>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rgbClr val="414141"/>
          </a:solidFill>
          <a:latin typeface="Raleway-v4020" pitchFamily="50" charset="-18"/>
          <a:ea typeface="Adobe Fan Heiti Std B" panose="020B0700000000000000" pitchFamily="34" charset="-128"/>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rgbClr val="414141"/>
          </a:solidFill>
          <a:latin typeface="Raleway-v4020" pitchFamily="50" charset="-18"/>
          <a:ea typeface="Adobe Fan Heiti Std B" panose="020B0700000000000000" pitchFamily="34" charset="-128"/>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rgbClr val="414141"/>
          </a:solidFill>
          <a:latin typeface="Raleway-v4020" pitchFamily="50" charset="-18"/>
          <a:ea typeface="Adobe Fan Heiti Std B" panose="020B0700000000000000" pitchFamily="34" charset="-128"/>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datashoptalk.com/spotfire-sql-query/" TargetMode="External"/><Relationship Id="rId7" Type="http://schemas.openxmlformats.org/officeDocument/2006/relationships/hyperlink" Target="https://www.youtube.com/watch?v=0HxncmOVeDU" TargetMode="External"/><Relationship Id="rId2" Type="http://schemas.openxmlformats.org/officeDocument/2006/relationships/hyperlink" Target="https://docs.tibco.com/pub/sfire-analyst/10.10.0/doc/html/en-US/TIB_sfire-analyst_UsersGuide/index.htm#t=intro%2Fintro_this_is_Spotfire.htm" TargetMode="External"/><Relationship Id="rId1" Type="http://schemas.openxmlformats.org/officeDocument/2006/relationships/slideLayout" Target="../slideLayouts/slideLayout14.xml"/><Relationship Id="rId6" Type="http://schemas.openxmlformats.org/officeDocument/2006/relationships/hyperlink" Target="https://www.youtube.com/watch?v=kNyMsSZvEuk" TargetMode="External"/><Relationship Id="rId5" Type="http://schemas.openxmlformats.org/officeDocument/2006/relationships/hyperlink" Target="https://datashoptalk.com/spotfire-admin-how-to-quickly-trace-dxps-connected-to-an-information-link/" TargetMode="External"/><Relationship Id="rId4" Type="http://schemas.openxmlformats.org/officeDocument/2006/relationships/hyperlink" Target="https://datashoptalk.com/administrating-spotfire-caching-calculated-colum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docs.tibco.com/pub/sfire-analyst/10.10.0/doc/html/en-US/TIB_sfire-analyst_UsersGuide/md/md_column_matching.htm" TargetMode="External"/><Relationship Id="rId2" Type="http://schemas.openxmlformats.org/officeDocument/2006/relationships/hyperlink" Target="https://docs.tibco.com/pub/sfire-analyst/10.10.0/doc/html/en-US/TIB_sfire-analyst_UsersGuide/data/data_details_on_on_demand_settings.htm" TargetMode="External"/><Relationship Id="rId1" Type="http://schemas.openxmlformats.org/officeDocument/2006/relationships/slideLayout" Target="../slideLayouts/slideLayout14.xml"/><Relationship Id="rId4" Type="http://schemas.openxmlformats.org/officeDocument/2006/relationships/hyperlink" Target="https://docs.tibco.com/pub/sfire-analyst/10.10.0/doc/html/en-US/TIB_sfire-analyst_UsersGuide/vis/vis_details_on_create_details_visualization.ht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tibco.com/pub/sfire-analyst/10.10.0/doc/html/en-US/TIB_sfire-analyst_UsersGuide/connect/connect_details_on_data_selection_in_connection.htm" TargetMode="External"/><Relationship Id="rId2" Type="http://schemas.openxmlformats.org/officeDocument/2006/relationships/hyperlink" Target="https://docs.tibco.com/pub/sfire-analyst/10.10.0/doc/html/en-US/TIB_sfire-analyst_UsersGuide/connect/connect_details_on_views_in_connection_d.htm" TargetMode="External"/><Relationship Id="rId1" Type="http://schemas.openxmlformats.org/officeDocument/2006/relationships/slideLayout" Target="../slideLayouts/slideLayout14.xml"/><Relationship Id="rId4" Type="http://schemas.openxmlformats.org/officeDocument/2006/relationships/hyperlink" Target="https://docs.tibco.com/pub/sfire-analyst/10.10.0/doc/html/en-US/TIB_sfire-analyst_UsersGuide/id/id_information_link_tab.ht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tibco.com/pub/sfire-analyst/10.10.0/doc/html/en-US/TIB_sfire-analyst_UsersGuide/id/id_parameterized_information_links.htm" TargetMode="External"/><Relationship Id="rId2" Type="http://schemas.openxmlformats.org/officeDocument/2006/relationships/hyperlink" Target="https://docs.tibco.com/pub/sfire-analyst/10.10.0/doc/html/en-US/TIB_sfire-analyst_UsersGuide/id/id_personalized_information_links.htm"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27A36E-DEB7-46AA-AF9C-DA2E0AC32229}"/>
              </a:ext>
            </a:extLst>
          </p:cNvPr>
          <p:cNvSpPr>
            <a:spLocks noGrp="1"/>
          </p:cNvSpPr>
          <p:nvPr>
            <p:ph type="ctrTitle"/>
          </p:nvPr>
        </p:nvSpPr>
        <p:spPr/>
        <p:txBody>
          <a:bodyPr/>
          <a:lstStyle/>
          <a:p>
            <a:r>
              <a:rPr lang="cs-CZ" dirty="0" err="1"/>
              <a:t>Advaced</a:t>
            </a:r>
            <a:r>
              <a:rPr lang="cs-CZ" dirty="0"/>
              <a:t> </a:t>
            </a:r>
            <a:r>
              <a:rPr lang="cs-CZ" dirty="0" err="1"/>
              <a:t>Analytics</a:t>
            </a:r>
            <a:r>
              <a:rPr lang="cs-CZ" dirty="0"/>
              <a:t> </a:t>
            </a:r>
            <a:r>
              <a:rPr lang="cs-CZ" dirty="0" err="1"/>
              <a:t>with</a:t>
            </a:r>
            <a:r>
              <a:rPr lang="cs-CZ" dirty="0"/>
              <a:t> TIBCO </a:t>
            </a:r>
            <a:r>
              <a:rPr lang="cs-CZ" dirty="0" err="1"/>
              <a:t>Spotfire</a:t>
            </a:r>
            <a:endParaRPr lang="en-US" dirty="0"/>
          </a:p>
        </p:txBody>
      </p:sp>
      <p:sp>
        <p:nvSpPr>
          <p:cNvPr id="3" name="Podtytuł 2">
            <a:extLst>
              <a:ext uri="{FF2B5EF4-FFF2-40B4-BE49-F238E27FC236}">
                <a16:creationId xmlns:a16="http://schemas.microsoft.com/office/drawing/2014/main" id="{2E234637-462E-4CFF-A1DA-EECA14F1802F}"/>
              </a:ext>
            </a:extLst>
          </p:cNvPr>
          <p:cNvSpPr>
            <a:spLocks noGrp="1"/>
          </p:cNvSpPr>
          <p:nvPr>
            <p:ph type="subTitle" idx="1"/>
          </p:nvPr>
        </p:nvSpPr>
        <p:spPr/>
        <p:txBody>
          <a:bodyPr/>
          <a:lstStyle/>
          <a:p>
            <a:r>
              <a:rPr lang="cs-CZ" dirty="0" err="1"/>
              <a:t>Information</a:t>
            </a:r>
            <a:r>
              <a:rPr lang="cs-CZ" dirty="0"/>
              <a:t> </a:t>
            </a:r>
            <a:r>
              <a:rPr lang="cs-CZ" dirty="0" err="1"/>
              <a:t>Links</a:t>
            </a:r>
            <a:r>
              <a:rPr lang="cs-CZ" dirty="0"/>
              <a:t> and Data </a:t>
            </a:r>
            <a:r>
              <a:rPr lang="cs-CZ" dirty="0" err="1"/>
              <a:t>Connectors</a:t>
            </a:r>
            <a:endParaRPr lang="en-US" dirty="0"/>
          </a:p>
        </p:txBody>
      </p:sp>
    </p:spTree>
    <p:extLst>
      <p:ext uri="{BB962C8B-B14F-4D97-AF65-F5344CB8AC3E}">
        <p14:creationId xmlns:p14="http://schemas.microsoft.com/office/powerpoint/2010/main" val="258941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49EC7C-E400-4D54-8E6E-47D6D80CF905}"/>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8831CDC6-1922-432A-90CE-350934D29D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7145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1B8F-7C26-45B9-BD90-59AC11EEA23A}"/>
              </a:ext>
            </a:extLst>
          </p:cNvPr>
          <p:cNvSpPr>
            <a:spLocks noGrp="1"/>
          </p:cNvSpPr>
          <p:nvPr>
            <p:ph type="title"/>
          </p:nvPr>
        </p:nvSpPr>
        <p:spPr/>
        <p:txBody>
          <a:bodyPr/>
          <a:lstStyle/>
          <a:p>
            <a:r>
              <a:rPr lang="cs-CZ" dirty="0" err="1"/>
              <a:t>References</a:t>
            </a:r>
            <a:endParaRPr lang="en-US" dirty="0"/>
          </a:p>
        </p:txBody>
      </p:sp>
      <p:sp>
        <p:nvSpPr>
          <p:cNvPr id="3" name="Content Placeholder 2">
            <a:extLst>
              <a:ext uri="{FF2B5EF4-FFF2-40B4-BE49-F238E27FC236}">
                <a16:creationId xmlns:a16="http://schemas.microsoft.com/office/drawing/2014/main" id="{5AA12E1C-C8CF-4298-9A10-29AD750A7C3C}"/>
              </a:ext>
            </a:extLst>
          </p:cNvPr>
          <p:cNvSpPr>
            <a:spLocks noGrp="1"/>
          </p:cNvSpPr>
          <p:nvPr>
            <p:ph idx="1"/>
          </p:nvPr>
        </p:nvSpPr>
        <p:spPr/>
        <p:txBody>
          <a:bodyPr/>
          <a:lstStyle/>
          <a:p>
            <a:r>
              <a:rPr lang="cs-CZ" dirty="0" err="1">
                <a:hlinkClick r:id="rId2"/>
              </a:rPr>
              <a:t>Spotfire</a:t>
            </a:r>
            <a:r>
              <a:rPr lang="cs-CZ" dirty="0">
                <a:hlinkClick r:id="rId2"/>
              </a:rPr>
              <a:t> </a:t>
            </a:r>
            <a:r>
              <a:rPr lang="cs-CZ" dirty="0" err="1">
                <a:hlinkClick r:id="rId2"/>
              </a:rPr>
              <a:t>Analyst</a:t>
            </a:r>
            <a:r>
              <a:rPr lang="cs-CZ" dirty="0">
                <a:hlinkClick r:id="rId2"/>
              </a:rPr>
              <a:t> </a:t>
            </a:r>
            <a:r>
              <a:rPr lang="cs-CZ" dirty="0" err="1">
                <a:hlinkClick r:id="rId2"/>
              </a:rPr>
              <a:t>User‘s</a:t>
            </a:r>
            <a:r>
              <a:rPr lang="cs-CZ" dirty="0">
                <a:hlinkClick r:id="rId2"/>
              </a:rPr>
              <a:t> </a:t>
            </a:r>
            <a:r>
              <a:rPr lang="cs-CZ" dirty="0" err="1">
                <a:hlinkClick r:id="rId2"/>
              </a:rPr>
              <a:t>Guide</a:t>
            </a:r>
            <a:endParaRPr lang="cs-CZ" dirty="0"/>
          </a:p>
          <a:p>
            <a:r>
              <a:rPr lang="en-US" dirty="0">
                <a:hlinkClick r:id="rId3"/>
              </a:rPr>
              <a:t>How to find the SQL query Spotfire sends to a database?</a:t>
            </a:r>
            <a:endParaRPr lang="cs-CZ" dirty="0"/>
          </a:p>
          <a:p>
            <a:r>
              <a:rPr lang="cs-CZ" dirty="0" err="1">
                <a:hlinkClick r:id="rId4"/>
              </a:rPr>
              <a:t>Caching</a:t>
            </a:r>
            <a:r>
              <a:rPr lang="cs-CZ" dirty="0">
                <a:hlinkClick r:id="rId4"/>
              </a:rPr>
              <a:t> </a:t>
            </a:r>
            <a:r>
              <a:rPr lang="cs-CZ" dirty="0" err="1">
                <a:hlinkClick r:id="rId4"/>
              </a:rPr>
              <a:t>calculated</a:t>
            </a:r>
            <a:r>
              <a:rPr lang="cs-CZ" dirty="0">
                <a:hlinkClick r:id="rId4"/>
              </a:rPr>
              <a:t> </a:t>
            </a:r>
            <a:r>
              <a:rPr lang="cs-CZ" dirty="0" err="1">
                <a:hlinkClick r:id="rId4"/>
              </a:rPr>
              <a:t>columns</a:t>
            </a:r>
            <a:endParaRPr lang="cs-CZ" dirty="0"/>
          </a:p>
          <a:p>
            <a:r>
              <a:rPr lang="cs-CZ" dirty="0" err="1">
                <a:hlinkClick r:id="rId5"/>
              </a:rPr>
              <a:t>Trace</a:t>
            </a:r>
            <a:r>
              <a:rPr lang="cs-CZ" dirty="0">
                <a:hlinkClick r:id="rId5"/>
              </a:rPr>
              <a:t> </a:t>
            </a:r>
            <a:r>
              <a:rPr lang="cs-CZ" dirty="0" err="1">
                <a:hlinkClick r:id="rId5"/>
              </a:rPr>
              <a:t>DXPs</a:t>
            </a:r>
            <a:r>
              <a:rPr lang="cs-CZ" dirty="0">
                <a:hlinkClick r:id="rId5"/>
              </a:rPr>
              <a:t> </a:t>
            </a:r>
            <a:r>
              <a:rPr lang="cs-CZ" dirty="0" err="1">
                <a:hlinkClick r:id="rId5"/>
              </a:rPr>
              <a:t>connected</a:t>
            </a:r>
            <a:r>
              <a:rPr lang="cs-CZ" dirty="0">
                <a:hlinkClick r:id="rId5"/>
              </a:rPr>
              <a:t> to </a:t>
            </a:r>
            <a:r>
              <a:rPr lang="cs-CZ" dirty="0" err="1">
                <a:hlinkClick r:id="rId5"/>
              </a:rPr>
              <a:t>an</a:t>
            </a:r>
            <a:r>
              <a:rPr lang="cs-CZ" dirty="0">
                <a:hlinkClick r:id="rId5"/>
              </a:rPr>
              <a:t> </a:t>
            </a:r>
            <a:r>
              <a:rPr lang="cs-CZ" dirty="0" err="1">
                <a:hlinkClick r:id="rId5"/>
              </a:rPr>
              <a:t>information</a:t>
            </a:r>
            <a:r>
              <a:rPr lang="cs-CZ" dirty="0">
                <a:hlinkClick r:id="rId5"/>
              </a:rPr>
              <a:t> link</a:t>
            </a:r>
            <a:endParaRPr lang="cs-CZ" dirty="0"/>
          </a:p>
          <a:p>
            <a:r>
              <a:rPr lang="cs-CZ" dirty="0"/>
              <a:t>[Video] </a:t>
            </a:r>
            <a:r>
              <a:rPr lang="cs-CZ" dirty="0" err="1">
                <a:hlinkClick r:id="rId6"/>
              </a:rPr>
              <a:t>Setting</a:t>
            </a:r>
            <a:r>
              <a:rPr lang="cs-CZ" dirty="0">
                <a:hlinkClick r:id="rId6"/>
              </a:rPr>
              <a:t> up and </a:t>
            </a:r>
            <a:r>
              <a:rPr lang="cs-CZ" dirty="0" err="1">
                <a:hlinkClick r:id="rId6"/>
              </a:rPr>
              <a:t>optimizing</a:t>
            </a:r>
            <a:r>
              <a:rPr lang="cs-CZ" dirty="0">
                <a:hlinkClick r:id="rId6"/>
              </a:rPr>
              <a:t> </a:t>
            </a:r>
            <a:r>
              <a:rPr lang="cs-CZ" dirty="0" err="1">
                <a:hlinkClick r:id="rId6"/>
              </a:rPr>
              <a:t>information</a:t>
            </a:r>
            <a:r>
              <a:rPr lang="cs-CZ" dirty="0">
                <a:hlinkClick r:id="rId6"/>
              </a:rPr>
              <a:t> </a:t>
            </a:r>
            <a:r>
              <a:rPr lang="cs-CZ" dirty="0" err="1">
                <a:hlinkClick r:id="rId6"/>
              </a:rPr>
              <a:t>links</a:t>
            </a:r>
            <a:endParaRPr lang="cs-CZ" dirty="0"/>
          </a:p>
          <a:p>
            <a:r>
              <a:rPr lang="cs-CZ" dirty="0"/>
              <a:t>[Video] </a:t>
            </a:r>
            <a:r>
              <a:rPr lang="cs-CZ" dirty="0" err="1">
                <a:hlinkClick r:id="rId7"/>
              </a:rPr>
              <a:t>Caching</a:t>
            </a:r>
            <a:r>
              <a:rPr lang="cs-CZ" dirty="0">
                <a:hlinkClick r:id="rId7"/>
              </a:rPr>
              <a:t> in TIBCO </a:t>
            </a:r>
            <a:r>
              <a:rPr lang="cs-CZ" dirty="0" err="1">
                <a:hlinkClick r:id="rId7"/>
              </a:rPr>
              <a:t>Spotfire</a:t>
            </a:r>
            <a:endParaRPr lang="en-US" dirty="0"/>
          </a:p>
        </p:txBody>
      </p:sp>
    </p:spTree>
    <p:extLst>
      <p:ext uri="{BB962C8B-B14F-4D97-AF65-F5344CB8AC3E}">
        <p14:creationId xmlns:p14="http://schemas.microsoft.com/office/powerpoint/2010/main" val="90200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B8A3-96AB-4E09-8591-694B85B78EFA}"/>
              </a:ext>
            </a:extLst>
          </p:cNvPr>
          <p:cNvSpPr>
            <a:spLocks noGrp="1"/>
          </p:cNvSpPr>
          <p:nvPr>
            <p:ph type="title"/>
          </p:nvPr>
        </p:nvSpPr>
        <p:spPr/>
        <p:txBody>
          <a:bodyPr/>
          <a:lstStyle/>
          <a:p>
            <a:r>
              <a:rPr lang="cs-CZ" dirty="0"/>
              <a:t>In-</a:t>
            </a:r>
            <a:r>
              <a:rPr lang="cs-CZ" dirty="0" err="1"/>
              <a:t>memory</a:t>
            </a:r>
            <a:r>
              <a:rPr lang="cs-CZ" dirty="0"/>
              <a:t> vs in-database </a:t>
            </a:r>
            <a:r>
              <a:rPr lang="cs-CZ" dirty="0" err="1"/>
              <a:t>analytics</a:t>
            </a:r>
            <a:endParaRPr lang="en-US" dirty="0"/>
          </a:p>
        </p:txBody>
      </p:sp>
      <p:sp>
        <p:nvSpPr>
          <p:cNvPr id="3" name="Content Placeholder 2">
            <a:extLst>
              <a:ext uri="{FF2B5EF4-FFF2-40B4-BE49-F238E27FC236}">
                <a16:creationId xmlns:a16="http://schemas.microsoft.com/office/drawing/2014/main" id="{B4FADB90-C0FA-4775-9605-3DCCBBE5C10B}"/>
              </a:ext>
            </a:extLst>
          </p:cNvPr>
          <p:cNvSpPr>
            <a:spLocks noGrp="1"/>
          </p:cNvSpPr>
          <p:nvPr>
            <p:ph idx="1"/>
          </p:nvPr>
        </p:nvSpPr>
        <p:spPr/>
        <p:txBody>
          <a:bodyPr/>
          <a:lstStyle/>
          <a:p>
            <a:r>
              <a:rPr lang="cs-CZ" dirty="0" err="1"/>
              <a:t>Spotfire‘s</a:t>
            </a:r>
            <a:r>
              <a:rPr lang="cs-CZ" dirty="0"/>
              <a:t> in-</a:t>
            </a:r>
            <a:r>
              <a:rPr lang="cs-CZ" dirty="0" err="1"/>
              <a:t>memory</a:t>
            </a:r>
            <a:r>
              <a:rPr lang="cs-CZ" dirty="0"/>
              <a:t> data </a:t>
            </a:r>
            <a:r>
              <a:rPr lang="cs-CZ" dirty="0" err="1"/>
              <a:t>engine</a:t>
            </a:r>
            <a:r>
              <a:rPr lang="cs-CZ" dirty="0"/>
              <a:t> </a:t>
            </a:r>
            <a:r>
              <a:rPr lang="cs-CZ" dirty="0" err="1"/>
              <a:t>is</a:t>
            </a:r>
            <a:r>
              <a:rPr lang="cs-CZ" dirty="0"/>
              <a:t> </a:t>
            </a:r>
            <a:r>
              <a:rPr lang="cs-CZ" dirty="0" err="1"/>
              <a:t>highly</a:t>
            </a:r>
            <a:r>
              <a:rPr lang="cs-CZ" dirty="0"/>
              <a:t> </a:t>
            </a:r>
            <a:r>
              <a:rPr lang="cs-CZ" dirty="0" err="1"/>
              <a:t>optimized</a:t>
            </a:r>
            <a:r>
              <a:rPr lang="cs-CZ" dirty="0"/>
              <a:t> </a:t>
            </a:r>
            <a:r>
              <a:rPr lang="cs-CZ" dirty="0" err="1"/>
              <a:t>for</a:t>
            </a:r>
            <a:r>
              <a:rPr lang="cs-CZ" dirty="0"/>
              <a:t> </a:t>
            </a:r>
            <a:r>
              <a:rPr lang="cs-CZ" dirty="0" err="1"/>
              <a:t>working</a:t>
            </a:r>
            <a:r>
              <a:rPr lang="cs-CZ" dirty="0"/>
              <a:t> </a:t>
            </a:r>
            <a:r>
              <a:rPr lang="cs-CZ" dirty="0" err="1"/>
              <a:t>with</a:t>
            </a:r>
            <a:r>
              <a:rPr lang="cs-CZ" dirty="0"/>
              <a:t> </a:t>
            </a:r>
            <a:r>
              <a:rPr lang="cs-CZ" dirty="0" err="1"/>
              <a:t>datasets</a:t>
            </a:r>
            <a:r>
              <a:rPr lang="cs-CZ" dirty="0"/>
              <a:t> </a:t>
            </a:r>
            <a:r>
              <a:rPr lang="cs-CZ" dirty="0" err="1"/>
              <a:t>of</a:t>
            </a:r>
            <a:r>
              <a:rPr lang="cs-CZ" dirty="0"/>
              <a:t> </a:t>
            </a:r>
            <a:r>
              <a:rPr lang="cs-CZ" dirty="0" err="1"/>
              <a:t>all</a:t>
            </a:r>
            <a:r>
              <a:rPr lang="cs-CZ" dirty="0"/>
              <a:t> </a:t>
            </a:r>
            <a:r>
              <a:rPr lang="cs-CZ" dirty="0" err="1"/>
              <a:t>sizes</a:t>
            </a:r>
            <a:r>
              <a:rPr lang="cs-CZ" dirty="0"/>
              <a:t>, but </a:t>
            </a:r>
            <a:r>
              <a:rPr lang="cs-CZ" dirty="0" err="1"/>
              <a:t>eventually</a:t>
            </a:r>
            <a:r>
              <a:rPr lang="cs-CZ" dirty="0"/>
              <a:t> </a:t>
            </a:r>
            <a:r>
              <a:rPr lang="cs-CZ" dirty="0" err="1"/>
              <a:t>you</a:t>
            </a:r>
            <a:r>
              <a:rPr lang="cs-CZ" dirty="0"/>
              <a:t> do run </a:t>
            </a:r>
            <a:r>
              <a:rPr lang="cs-CZ" dirty="0" err="1"/>
              <a:t>out</a:t>
            </a:r>
            <a:r>
              <a:rPr lang="cs-CZ" dirty="0"/>
              <a:t> </a:t>
            </a:r>
            <a:r>
              <a:rPr lang="cs-CZ" dirty="0" err="1"/>
              <a:t>of</a:t>
            </a:r>
            <a:r>
              <a:rPr lang="cs-CZ" dirty="0"/>
              <a:t> </a:t>
            </a:r>
            <a:r>
              <a:rPr lang="cs-CZ" dirty="0" err="1"/>
              <a:t>memory</a:t>
            </a:r>
            <a:r>
              <a:rPr lang="cs-CZ" dirty="0"/>
              <a:t>.</a:t>
            </a:r>
          </a:p>
          <a:p>
            <a:r>
              <a:rPr lang="cs-CZ" dirty="0" err="1"/>
              <a:t>When</a:t>
            </a:r>
            <a:r>
              <a:rPr lang="cs-CZ" dirty="0"/>
              <a:t> data </a:t>
            </a:r>
            <a:r>
              <a:rPr lang="cs-CZ" dirty="0" err="1"/>
              <a:t>is</a:t>
            </a:r>
            <a:r>
              <a:rPr lang="cs-CZ" dirty="0"/>
              <a:t> </a:t>
            </a:r>
            <a:r>
              <a:rPr lang="cs-CZ" dirty="0" err="1"/>
              <a:t>loaded</a:t>
            </a:r>
            <a:r>
              <a:rPr lang="cs-CZ" dirty="0"/>
              <a:t> </a:t>
            </a:r>
            <a:r>
              <a:rPr lang="cs-CZ" dirty="0" err="1"/>
              <a:t>into</a:t>
            </a:r>
            <a:r>
              <a:rPr lang="cs-CZ" dirty="0"/>
              <a:t> </a:t>
            </a:r>
            <a:r>
              <a:rPr lang="cs-CZ" dirty="0" err="1"/>
              <a:t>the</a:t>
            </a:r>
            <a:r>
              <a:rPr lang="cs-CZ" dirty="0"/>
              <a:t> in-</a:t>
            </a:r>
            <a:r>
              <a:rPr lang="cs-CZ" dirty="0" err="1"/>
              <a:t>memory</a:t>
            </a:r>
            <a:r>
              <a:rPr lang="cs-CZ" dirty="0"/>
              <a:t> data </a:t>
            </a:r>
            <a:r>
              <a:rPr lang="cs-CZ" dirty="0" err="1"/>
              <a:t>engine</a:t>
            </a:r>
            <a:r>
              <a:rPr lang="cs-CZ" dirty="0"/>
              <a:t>, </a:t>
            </a:r>
            <a:r>
              <a:rPr lang="cs-CZ" dirty="0" err="1"/>
              <a:t>an</a:t>
            </a:r>
            <a:r>
              <a:rPr lang="cs-CZ" dirty="0"/>
              <a:t> </a:t>
            </a:r>
            <a:r>
              <a:rPr lang="cs-CZ" dirty="0" err="1"/>
              <a:t>entire</a:t>
            </a:r>
            <a:r>
              <a:rPr lang="cs-CZ" dirty="0"/>
              <a:t> copy </a:t>
            </a:r>
            <a:r>
              <a:rPr lang="cs-CZ" dirty="0" err="1"/>
              <a:t>is</a:t>
            </a:r>
            <a:r>
              <a:rPr lang="cs-CZ" dirty="0"/>
              <a:t> </a:t>
            </a:r>
            <a:r>
              <a:rPr lang="cs-CZ" dirty="0" err="1"/>
              <a:t>loaded</a:t>
            </a:r>
            <a:r>
              <a:rPr lang="cs-CZ" dirty="0"/>
              <a:t> in </a:t>
            </a:r>
            <a:r>
              <a:rPr lang="cs-CZ" dirty="0" err="1"/>
              <a:t>your</a:t>
            </a:r>
            <a:r>
              <a:rPr lang="cs-CZ" dirty="0"/>
              <a:t> </a:t>
            </a:r>
            <a:r>
              <a:rPr lang="cs-CZ" dirty="0" err="1"/>
              <a:t>computer</a:t>
            </a:r>
            <a:r>
              <a:rPr lang="cs-CZ" dirty="0"/>
              <a:t>/server. </a:t>
            </a:r>
          </a:p>
          <a:p>
            <a:r>
              <a:rPr lang="cs-CZ" dirty="0" err="1"/>
              <a:t>This</a:t>
            </a:r>
            <a:r>
              <a:rPr lang="cs-CZ" dirty="0"/>
              <a:t> </a:t>
            </a:r>
            <a:r>
              <a:rPr lang="cs-CZ" dirty="0" err="1"/>
              <a:t>engine</a:t>
            </a:r>
            <a:r>
              <a:rPr lang="cs-CZ" dirty="0"/>
              <a:t> </a:t>
            </a:r>
            <a:r>
              <a:rPr lang="cs-CZ" dirty="0" err="1"/>
              <a:t>compresses</a:t>
            </a:r>
            <a:r>
              <a:rPr lang="cs-CZ" dirty="0"/>
              <a:t> data, </a:t>
            </a:r>
            <a:r>
              <a:rPr lang="cs-CZ" dirty="0" err="1"/>
              <a:t>removes</a:t>
            </a:r>
            <a:r>
              <a:rPr lang="cs-CZ" dirty="0"/>
              <a:t> </a:t>
            </a:r>
            <a:r>
              <a:rPr lang="cs-CZ" dirty="0" err="1"/>
              <a:t>redundant</a:t>
            </a:r>
            <a:r>
              <a:rPr lang="cs-CZ" dirty="0"/>
              <a:t> </a:t>
            </a:r>
            <a:r>
              <a:rPr lang="cs-CZ" dirty="0" err="1"/>
              <a:t>columns</a:t>
            </a:r>
            <a:r>
              <a:rPr lang="cs-CZ" dirty="0"/>
              <a:t> and </a:t>
            </a:r>
            <a:r>
              <a:rPr lang="cs-CZ" dirty="0" err="1"/>
              <a:t>swaps</a:t>
            </a:r>
            <a:r>
              <a:rPr lang="cs-CZ" dirty="0"/>
              <a:t> data to disk </a:t>
            </a:r>
            <a:r>
              <a:rPr lang="cs-CZ" dirty="0" err="1"/>
              <a:t>if</a:t>
            </a:r>
            <a:r>
              <a:rPr lang="cs-CZ" dirty="0"/>
              <a:t> </a:t>
            </a:r>
            <a:r>
              <a:rPr lang="cs-CZ" dirty="0" err="1"/>
              <a:t>needed</a:t>
            </a:r>
            <a:r>
              <a:rPr lang="cs-CZ" dirty="0"/>
              <a:t>.</a:t>
            </a:r>
            <a:endParaRPr lang="en-US" dirty="0"/>
          </a:p>
        </p:txBody>
      </p:sp>
    </p:spTree>
    <p:extLst>
      <p:ext uri="{BB962C8B-B14F-4D97-AF65-F5344CB8AC3E}">
        <p14:creationId xmlns:p14="http://schemas.microsoft.com/office/powerpoint/2010/main" val="193113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1235-76CC-41AA-B57A-462D56AA8E9F}"/>
              </a:ext>
            </a:extLst>
          </p:cNvPr>
          <p:cNvSpPr>
            <a:spLocks noGrp="1"/>
          </p:cNvSpPr>
          <p:nvPr>
            <p:ph type="title"/>
          </p:nvPr>
        </p:nvSpPr>
        <p:spPr/>
        <p:txBody>
          <a:bodyPr/>
          <a:lstStyle/>
          <a:p>
            <a:r>
              <a:rPr lang="cs-CZ" dirty="0"/>
              <a:t>In-</a:t>
            </a:r>
            <a:r>
              <a:rPr lang="cs-CZ" dirty="0" err="1"/>
              <a:t>memory</a:t>
            </a:r>
            <a:r>
              <a:rPr lang="cs-CZ" dirty="0"/>
              <a:t> vs in-database </a:t>
            </a:r>
            <a:r>
              <a:rPr lang="cs-CZ" dirty="0" err="1"/>
              <a:t>analytics</a:t>
            </a:r>
            <a:r>
              <a:rPr lang="cs-CZ" dirty="0"/>
              <a:t> (II)</a:t>
            </a:r>
            <a:endParaRPr lang="en-US" dirty="0"/>
          </a:p>
        </p:txBody>
      </p:sp>
      <p:sp>
        <p:nvSpPr>
          <p:cNvPr id="3" name="Content Placeholder 2">
            <a:extLst>
              <a:ext uri="{FF2B5EF4-FFF2-40B4-BE49-F238E27FC236}">
                <a16:creationId xmlns:a16="http://schemas.microsoft.com/office/drawing/2014/main" id="{5BAE7CB8-7E5A-44E6-B079-22EF849B8C58}"/>
              </a:ext>
            </a:extLst>
          </p:cNvPr>
          <p:cNvSpPr>
            <a:spLocks noGrp="1"/>
          </p:cNvSpPr>
          <p:nvPr>
            <p:ph idx="1"/>
          </p:nvPr>
        </p:nvSpPr>
        <p:spPr/>
        <p:txBody>
          <a:bodyPr/>
          <a:lstStyle/>
          <a:p>
            <a:r>
              <a:rPr lang="cs-CZ" dirty="0" err="1"/>
              <a:t>Loading</a:t>
            </a:r>
            <a:r>
              <a:rPr lang="cs-CZ" dirty="0"/>
              <a:t> </a:t>
            </a:r>
            <a:r>
              <a:rPr lang="cs-CZ" dirty="0" err="1"/>
              <a:t>all</a:t>
            </a:r>
            <a:r>
              <a:rPr lang="cs-CZ" dirty="0"/>
              <a:t> data in-</a:t>
            </a:r>
            <a:r>
              <a:rPr lang="cs-CZ" dirty="0" err="1"/>
              <a:t>memory</a:t>
            </a:r>
            <a:r>
              <a:rPr lang="cs-CZ" dirty="0"/>
              <a:t> </a:t>
            </a:r>
            <a:r>
              <a:rPr lang="cs-CZ" dirty="0" err="1"/>
              <a:t>might</a:t>
            </a:r>
            <a:r>
              <a:rPr lang="cs-CZ" dirty="0"/>
              <a:t> not </a:t>
            </a:r>
            <a:r>
              <a:rPr lang="cs-CZ" dirty="0" err="1"/>
              <a:t>be</a:t>
            </a:r>
            <a:r>
              <a:rPr lang="cs-CZ" dirty="0"/>
              <a:t> </a:t>
            </a:r>
            <a:r>
              <a:rPr lang="cs-CZ" dirty="0" err="1"/>
              <a:t>feasible</a:t>
            </a:r>
            <a:r>
              <a:rPr lang="cs-CZ" dirty="0"/>
              <a:t>, nor </a:t>
            </a:r>
            <a:r>
              <a:rPr lang="cs-CZ" dirty="0" err="1"/>
              <a:t>needed</a:t>
            </a:r>
            <a:r>
              <a:rPr lang="cs-CZ" dirty="0"/>
              <a:t>.</a:t>
            </a:r>
          </a:p>
          <a:p>
            <a:r>
              <a:rPr lang="cs-CZ" dirty="0" err="1"/>
              <a:t>Spotfire</a:t>
            </a:r>
            <a:r>
              <a:rPr lang="cs-CZ" dirty="0"/>
              <a:t> </a:t>
            </a:r>
            <a:r>
              <a:rPr lang="cs-CZ" dirty="0" err="1"/>
              <a:t>can</a:t>
            </a:r>
            <a:r>
              <a:rPr lang="cs-CZ" dirty="0"/>
              <a:t> </a:t>
            </a:r>
            <a:r>
              <a:rPr lang="cs-CZ" dirty="0" err="1"/>
              <a:t>instead</a:t>
            </a:r>
            <a:r>
              <a:rPr lang="cs-CZ" dirty="0"/>
              <a:t> </a:t>
            </a:r>
            <a:r>
              <a:rPr lang="cs-CZ" dirty="0" err="1"/>
              <a:t>query</a:t>
            </a:r>
            <a:r>
              <a:rPr lang="cs-CZ" dirty="0"/>
              <a:t> </a:t>
            </a:r>
            <a:r>
              <a:rPr lang="cs-CZ" dirty="0" err="1"/>
              <a:t>the</a:t>
            </a:r>
            <a:r>
              <a:rPr lang="cs-CZ" dirty="0"/>
              <a:t> database, </a:t>
            </a:r>
            <a:r>
              <a:rPr lang="cs-CZ" dirty="0" err="1"/>
              <a:t>extract</a:t>
            </a:r>
            <a:r>
              <a:rPr lang="cs-CZ" dirty="0"/>
              <a:t> </a:t>
            </a:r>
            <a:r>
              <a:rPr lang="cs-CZ" dirty="0" err="1"/>
              <a:t>the</a:t>
            </a:r>
            <a:r>
              <a:rPr lang="cs-CZ" dirty="0"/>
              <a:t> data </a:t>
            </a:r>
            <a:r>
              <a:rPr lang="cs-CZ" dirty="0" err="1"/>
              <a:t>it</a:t>
            </a:r>
            <a:r>
              <a:rPr lang="cs-CZ" dirty="0"/>
              <a:t> </a:t>
            </a:r>
            <a:r>
              <a:rPr lang="cs-CZ" dirty="0" err="1"/>
              <a:t>needs</a:t>
            </a:r>
            <a:r>
              <a:rPr lang="cs-CZ" dirty="0"/>
              <a:t> and </a:t>
            </a:r>
            <a:r>
              <a:rPr lang="cs-CZ" dirty="0" err="1"/>
              <a:t>only</a:t>
            </a:r>
            <a:r>
              <a:rPr lang="cs-CZ" dirty="0"/>
              <a:t> </a:t>
            </a:r>
            <a:r>
              <a:rPr lang="cs-CZ" dirty="0" err="1"/>
              <a:t>keep</a:t>
            </a:r>
            <a:r>
              <a:rPr lang="cs-CZ" dirty="0"/>
              <a:t> </a:t>
            </a:r>
            <a:r>
              <a:rPr lang="cs-CZ" dirty="0" err="1"/>
              <a:t>the</a:t>
            </a:r>
            <a:r>
              <a:rPr lang="cs-CZ" dirty="0"/>
              <a:t> </a:t>
            </a:r>
            <a:r>
              <a:rPr lang="cs-CZ" dirty="0" err="1"/>
              <a:t>aggregated</a:t>
            </a:r>
            <a:r>
              <a:rPr lang="cs-CZ" dirty="0"/>
              <a:t>/</a:t>
            </a:r>
            <a:r>
              <a:rPr lang="cs-CZ" dirty="0" err="1"/>
              <a:t>transformed</a:t>
            </a:r>
            <a:r>
              <a:rPr lang="cs-CZ" dirty="0"/>
              <a:t> data </a:t>
            </a:r>
            <a:r>
              <a:rPr lang="cs-CZ" dirty="0" err="1"/>
              <a:t>required</a:t>
            </a:r>
            <a:r>
              <a:rPr lang="cs-CZ" dirty="0"/>
              <a:t> </a:t>
            </a:r>
            <a:r>
              <a:rPr lang="cs-CZ" dirty="0" err="1"/>
              <a:t>for</a:t>
            </a:r>
            <a:r>
              <a:rPr lang="cs-CZ" dirty="0"/>
              <a:t> </a:t>
            </a:r>
            <a:r>
              <a:rPr lang="cs-CZ" dirty="0" err="1"/>
              <a:t>the</a:t>
            </a:r>
            <a:r>
              <a:rPr lang="cs-CZ" dirty="0"/>
              <a:t> chart.</a:t>
            </a:r>
          </a:p>
          <a:p>
            <a:r>
              <a:rPr lang="cs-CZ" dirty="0"/>
              <a:t>To handle </a:t>
            </a:r>
            <a:r>
              <a:rPr lang="cs-CZ" dirty="0" err="1"/>
              <a:t>this</a:t>
            </a:r>
            <a:r>
              <a:rPr lang="cs-CZ" dirty="0"/>
              <a:t>, </a:t>
            </a:r>
            <a:r>
              <a:rPr lang="cs-CZ" dirty="0" err="1"/>
              <a:t>Spotfire</a:t>
            </a:r>
            <a:r>
              <a:rPr lang="cs-CZ" dirty="0"/>
              <a:t> </a:t>
            </a:r>
            <a:r>
              <a:rPr lang="cs-CZ" dirty="0" err="1"/>
              <a:t>uses</a:t>
            </a:r>
            <a:r>
              <a:rPr lang="cs-CZ" dirty="0"/>
              <a:t> data-on-</a:t>
            </a:r>
            <a:r>
              <a:rPr lang="cs-CZ" dirty="0" err="1"/>
              <a:t>demand</a:t>
            </a:r>
            <a:r>
              <a:rPr lang="cs-CZ" dirty="0"/>
              <a:t>, </a:t>
            </a:r>
            <a:r>
              <a:rPr lang="cs-CZ" dirty="0" err="1"/>
              <a:t>which</a:t>
            </a:r>
            <a:r>
              <a:rPr lang="cs-CZ" dirty="0"/>
              <a:t> </a:t>
            </a:r>
            <a:r>
              <a:rPr lang="cs-CZ" dirty="0" err="1"/>
              <a:t>that</a:t>
            </a:r>
            <a:r>
              <a:rPr lang="cs-CZ" dirty="0"/>
              <a:t> data </a:t>
            </a:r>
            <a:r>
              <a:rPr lang="cs-CZ" dirty="0" err="1"/>
              <a:t>is</a:t>
            </a:r>
            <a:r>
              <a:rPr lang="cs-CZ" dirty="0"/>
              <a:t> </a:t>
            </a:r>
            <a:r>
              <a:rPr lang="cs-CZ" dirty="0" err="1"/>
              <a:t>retrieved</a:t>
            </a:r>
            <a:r>
              <a:rPr lang="cs-CZ" dirty="0"/>
              <a:t> </a:t>
            </a:r>
            <a:r>
              <a:rPr lang="cs-CZ" dirty="0" err="1"/>
              <a:t>only</a:t>
            </a:r>
            <a:r>
              <a:rPr lang="cs-CZ" dirty="0"/>
              <a:t> </a:t>
            </a:r>
            <a:r>
              <a:rPr lang="cs-CZ" dirty="0" err="1"/>
              <a:t>when</a:t>
            </a:r>
            <a:r>
              <a:rPr lang="cs-CZ" dirty="0"/>
              <a:t> </a:t>
            </a:r>
            <a:r>
              <a:rPr lang="cs-CZ" dirty="0" err="1"/>
              <a:t>something</a:t>
            </a:r>
            <a:r>
              <a:rPr lang="cs-CZ" dirty="0"/>
              <a:t> </a:t>
            </a:r>
            <a:r>
              <a:rPr lang="cs-CZ" dirty="0" err="1"/>
              <a:t>changes</a:t>
            </a:r>
            <a:r>
              <a:rPr lang="cs-CZ" dirty="0"/>
              <a:t>.</a:t>
            </a:r>
            <a:endParaRPr lang="en-US" dirty="0"/>
          </a:p>
        </p:txBody>
      </p:sp>
    </p:spTree>
    <p:extLst>
      <p:ext uri="{BB962C8B-B14F-4D97-AF65-F5344CB8AC3E}">
        <p14:creationId xmlns:p14="http://schemas.microsoft.com/office/powerpoint/2010/main" val="284121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8EA1-523F-4F9E-BAC0-E7501B3525A3}"/>
              </a:ext>
            </a:extLst>
          </p:cNvPr>
          <p:cNvSpPr>
            <a:spLocks noGrp="1"/>
          </p:cNvSpPr>
          <p:nvPr>
            <p:ph type="title"/>
          </p:nvPr>
        </p:nvSpPr>
        <p:spPr/>
        <p:txBody>
          <a:bodyPr/>
          <a:lstStyle/>
          <a:p>
            <a:r>
              <a:rPr lang="cs-CZ" dirty="0" err="1"/>
              <a:t>Loading</a:t>
            </a:r>
            <a:r>
              <a:rPr lang="cs-CZ" dirty="0"/>
              <a:t> data</a:t>
            </a:r>
            <a:endParaRPr lang="en-US" dirty="0"/>
          </a:p>
        </p:txBody>
      </p:sp>
      <p:sp>
        <p:nvSpPr>
          <p:cNvPr id="7" name="Content Placeholder 6">
            <a:extLst>
              <a:ext uri="{FF2B5EF4-FFF2-40B4-BE49-F238E27FC236}">
                <a16:creationId xmlns:a16="http://schemas.microsoft.com/office/drawing/2014/main" id="{0F3305DA-F4A9-492D-9AFB-9F6B6B495553}"/>
              </a:ext>
            </a:extLst>
          </p:cNvPr>
          <p:cNvSpPr>
            <a:spLocks noGrp="1"/>
          </p:cNvSpPr>
          <p:nvPr>
            <p:ph idx="1"/>
          </p:nvPr>
        </p:nvSpPr>
        <p:spPr/>
        <p:txBody>
          <a:bodyPr>
            <a:normAutofit fontScale="92500"/>
          </a:bodyPr>
          <a:lstStyle/>
          <a:p>
            <a:r>
              <a:rPr lang="en-US" dirty="0"/>
              <a:t>You can load data into the internal data engine of TIBCO Spotfire (in-memory analysis) from a number of different sources:</a:t>
            </a:r>
            <a:endParaRPr lang="cs-CZ" dirty="0"/>
          </a:p>
          <a:p>
            <a:pPr lvl="1"/>
            <a:r>
              <a:rPr lang="en-US" dirty="0"/>
              <a:t>by pasting data from the clipboard</a:t>
            </a:r>
            <a:endParaRPr lang="cs-CZ" dirty="0"/>
          </a:p>
          <a:p>
            <a:pPr lvl="1"/>
            <a:r>
              <a:rPr lang="en-US" dirty="0"/>
              <a:t>by dragging and dropping or opening simple text files, Microsoft Excel files or SAS files (or additional file sources if such have been configured by your company)</a:t>
            </a:r>
            <a:endParaRPr lang="cs-CZ" dirty="0"/>
          </a:p>
          <a:p>
            <a:pPr lvl="1"/>
            <a:r>
              <a:rPr lang="en-US" dirty="0"/>
              <a:t>by importing data from a database or other data source using data connections</a:t>
            </a:r>
            <a:endParaRPr lang="cs-CZ" dirty="0"/>
          </a:p>
          <a:p>
            <a:pPr lvl="1"/>
            <a:r>
              <a:rPr lang="en-US" dirty="0"/>
              <a:t>from an information link (a predefined connection to a shared data source)</a:t>
            </a:r>
            <a:endParaRPr lang="cs-CZ" dirty="0"/>
          </a:p>
          <a:p>
            <a:pPr lvl="1"/>
            <a:r>
              <a:rPr lang="en-US" dirty="0"/>
              <a:t>from a data function designed to load data,</a:t>
            </a:r>
            <a:endParaRPr lang="cs-CZ" dirty="0"/>
          </a:p>
          <a:p>
            <a:pPr lvl="1"/>
            <a:r>
              <a:rPr lang="en-US" dirty="0"/>
              <a:t>by connecting to a database via ODBC or OLE DB.</a:t>
            </a:r>
          </a:p>
        </p:txBody>
      </p:sp>
    </p:spTree>
    <p:extLst>
      <p:ext uri="{BB962C8B-B14F-4D97-AF65-F5344CB8AC3E}">
        <p14:creationId xmlns:p14="http://schemas.microsoft.com/office/powerpoint/2010/main" val="344141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C229-FACA-463F-A99B-F2B15843F564}"/>
              </a:ext>
            </a:extLst>
          </p:cNvPr>
          <p:cNvSpPr>
            <a:spLocks noGrp="1"/>
          </p:cNvSpPr>
          <p:nvPr>
            <p:ph type="title"/>
          </p:nvPr>
        </p:nvSpPr>
        <p:spPr/>
        <p:txBody>
          <a:bodyPr/>
          <a:lstStyle/>
          <a:p>
            <a:r>
              <a:rPr lang="cs-CZ" dirty="0" err="1"/>
              <a:t>Information</a:t>
            </a:r>
            <a:r>
              <a:rPr lang="cs-CZ" dirty="0"/>
              <a:t> </a:t>
            </a:r>
            <a:r>
              <a:rPr lang="cs-CZ" dirty="0" err="1"/>
              <a:t>Links</a:t>
            </a:r>
            <a:endParaRPr lang="en-US" dirty="0"/>
          </a:p>
        </p:txBody>
      </p:sp>
      <p:sp>
        <p:nvSpPr>
          <p:cNvPr id="3" name="Content Placeholder 2">
            <a:extLst>
              <a:ext uri="{FF2B5EF4-FFF2-40B4-BE49-F238E27FC236}">
                <a16:creationId xmlns:a16="http://schemas.microsoft.com/office/drawing/2014/main" id="{A2031214-EB67-4646-A856-31A52F909F04}"/>
              </a:ext>
            </a:extLst>
          </p:cNvPr>
          <p:cNvSpPr>
            <a:spLocks noGrp="1"/>
          </p:cNvSpPr>
          <p:nvPr>
            <p:ph idx="1"/>
          </p:nvPr>
        </p:nvSpPr>
        <p:spPr/>
        <p:txBody>
          <a:bodyPr/>
          <a:lstStyle/>
          <a:p>
            <a:r>
              <a:rPr lang="en-US" dirty="0"/>
              <a:t>Information links are predefined database queries, specifying the columns to be loaded into the internal data engine of TIBCO Spotfire, and any filters needed to reduce the size of the data table prior to visualization.</a:t>
            </a:r>
            <a:endParaRPr lang="cs-CZ" dirty="0"/>
          </a:p>
          <a:p>
            <a:r>
              <a:rPr lang="cs-CZ" dirty="0" err="1"/>
              <a:t>Information</a:t>
            </a:r>
            <a:r>
              <a:rPr lang="cs-CZ" dirty="0"/>
              <a:t> </a:t>
            </a:r>
            <a:r>
              <a:rPr lang="cs-CZ" dirty="0" err="1"/>
              <a:t>Links</a:t>
            </a:r>
            <a:r>
              <a:rPr lang="cs-CZ" dirty="0"/>
              <a:t> </a:t>
            </a:r>
            <a:r>
              <a:rPr lang="cs-CZ" dirty="0" err="1"/>
              <a:t>specify</a:t>
            </a:r>
            <a:r>
              <a:rPr lang="cs-CZ" dirty="0"/>
              <a:t> </a:t>
            </a:r>
            <a:r>
              <a:rPr lang="cs-CZ" dirty="0" err="1"/>
              <a:t>one</a:t>
            </a:r>
            <a:r>
              <a:rPr lang="cs-CZ" dirty="0"/>
              <a:t> </a:t>
            </a:r>
            <a:r>
              <a:rPr lang="cs-CZ" dirty="0" err="1"/>
              <a:t>or</a:t>
            </a:r>
            <a:r>
              <a:rPr lang="cs-CZ" dirty="0"/>
              <a:t> more </a:t>
            </a:r>
            <a:r>
              <a:rPr lang="cs-CZ" dirty="0" err="1"/>
              <a:t>columns</a:t>
            </a:r>
            <a:r>
              <a:rPr lang="cs-CZ" dirty="0"/>
              <a:t>, and </a:t>
            </a:r>
            <a:r>
              <a:rPr lang="cs-CZ" dirty="0" err="1"/>
              <a:t>one</a:t>
            </a:r>
            <a:r>
              <a:rPr lang="cs-CZ" dirty="0"/>
              <a:t> </a:t>
            </a:r>
            <a:r>
              <a:rPr lang="cs-CZ" dirty="0" err="1"/>
              <a:t>or</a:t>
            </a:r>
            <a:r>
              <a:rPr lang="cs-CZ" dirty="0"/>
              <a:t> more </a:t>
            </a:r>
            <a:r>
              <a:rPr lang="cs-CZ" dirty="0" err="1"/>
              <a:t>filters</a:t>
            </a:r>
            <a:r>
              <a:rPr lang="cs-CZ" dirty="0"/>
              <a:t>.</a:t>
            </a:r>
          </a:p>
          <a:p>
            <a:r>
              <a:rPr lang="cs-CZ" dirty="0" err="1"/>
              <a:t>Can</a:t>
            </a:r>
            <a:r>
              <a:rPr lang="cs-CZ" dirty="0"/>
              <a:t> </a:t>
            </a:r>
            <a:r>
              <a:rPr lang="cs-CZ" dirty="0" err="1"/>
              <a:t>be</a:t>
            </a:r>
            <a:r>
              <a:rPr lang="cs-CZ" dirty="0"/>
              <a:t> </a:t>
            </a:r>
            <a:r>
              <a:rPr lang="cs-CZ" dirty="0" err="1"/>
              <a:t>personalized</a:t>
            </a:r>
            <a:r>
              <a:rPr lang="cs-CZ" dirty="0"/>
              <a:t> </a:t>
            </a:r>
            <a:r>
              <a:rPr lang="cs-CZ" dirty="0" err="1"/>
              <a:t>or</a:t>
            </a:r>
            <a:r>
              <a:rPr lang="cs-CZ" dirty="0"/>
              <a:t> </a:t>
            </a:r>
            <a:r>
              <a:rPr lang="cs-CZ" dirty="0" err="1"/>
              <a:t>parameterized</a:t>
            </a:r>
            <a:r>
              <a:rPr lang="cs-CZ" dirty="0"/>
              <a:t>.</a:t>
            </a:r>
          </a:p>
          <a:p>
            <a:endParaRPr lang="cs-CZ" dirty="0"/>
          </a:p>
          <a:p>
            <a:endParaRPr lang="en-US" dirty="0"/>
          </a:p>
        </p:txBody>
      </p:sp>
    </p:spTree>
    <p:extLst>
      <p:ext uri="{BB962C8B-B14F-4D97-AF65-F5344CB8AC3E}">
        <p14:creationId xmlns:p14="http://schemas.microsoft.com/office/powerpoint/2010/main" val="181205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33B5-FC2F-4150-987B-4BB0BF706950}"/>
              </a:ext>
            </a:extLst>
          </p:cNvPr>
          <p:cNvSpPr>
            <a:spLocks noGrp="1"/>
          </p:cNvSpPr>
          <p:nvPr>
            <p:ph type="title"/>
          </p:nvPr>
        </p:nvSpPr>
        <p:spPr/>
        <p:txBody>
          <a:bodyPr/>
          <a:lstStyle/>
          <a:p>
            <a:r>
              <a:rPr lang="cs-CZ" dirty="0" err="1"/>
              <a:t>Limiting</a:t>
            </a:r>
            <a:r>
              <a:rPr lang="cs-CZ" dirty="0"/>
              <a:t> </a:t>
            </a:r>
            <a:r>
              <a:rPr lang="cs-CZ" dirty="0" err="1"/>
              <a:t>what</a:t>
            </a:r>
            <a:r>
              <a:rPr lang="cs-CZ" dirty="0"/>
              <a:t> data to </a:t>
            </a:r>
            <a:r>
              <a:rPr lang="cs-CZ" dirty="0" err="1"/>
              <a:t>load</a:t>
            </a:r>
            <a:endParaRPr lang="en-US" dirty="0"/>
          </a:p>
        </p:txBody>
      </p:sp>
      <p:graphicFrame>
        <p:nvGraphicFramePr>
          <p:cNvPr id="4" name="Table 4">
            <a:extLst>
              <a:ext uri="{FF2B5EF4-FFF2-40B4-BE49-F238E27FC236}">
                <a16:creationId xmlns:a16="http://schemas.microsoft.com/office/drawing/2014/main" id="{4FACFAF6-0840-4FFA-A142-A08D031E4DF0}"/>
              </a:ext>
            </a:extLst>
          </p:cNvPr>
          <p:cNvGraphicFramePr>
            <a:graphicFrameLocks noGrp="1"/>
          </p:cNvGraphicFramePr>
          <p:nvPr>
            <p:ph idx="1"/>
            <p:extLst>
              <p:ext uri="{D42A27DB-BD31-4B8C-83A1-F6EECF244321}">
                <p14:modId xmlns:p14="http://schemas.microsoft.com/office/powerpoint/2010/main" val="1116672878"/>
              </p:ext>
            </p:extLst>
          </p:nvPr>
        </p:nvGraphicFramePr>
        <p:xfrm>
          <a:off x="838200" y="1690688"/>
          <a:ext cx="10515600" cy="4206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672088310"/>
                    </a:ext>
                  </a:extLst>
                </a:gridCol>
                <a:gridCol w="3505200">
                  <a:extLst>
                    <a:ext uri="{9D8B030D-6E8A-4147-A177-3AD203B41FA5}">
                      <a16:colId xmlns:a16="http://schemas.microsoft.com/office/drawing/2014/main" val="3354499391"/>
                    </a:ext>
                  </a:extLst>
                </a:gridCol>
                <a:gridCol w="3505200">
                  <a:extLst>
                    <a:ext uri="{9D8B030D-6E8A-4147-A177-3AD203B41FA5}">
                      <a16:colId xmlns:a16="http://schemas.microsoft.com/office/drawing/2014/main" val="1743289353"/>
                    </a:ext>
                  </a:extLst>
                </a:gridCol>
              </a:tblGrid>
              <a:tr h="292975">
                <a:tc>
                  <a:txBody>
                    <a:bodyPr/>
                    <a:lstStyle/>
                    <a:p>
                      <a:pPr algn="ctr"/>
                      <a:r>
                        <a:rPr lang="cs-CZ" dirty="0" err="1">
                          <a:latin typeface="Raleway" panose="020B0003030101060003" pitchFamily="34" charset="0"/>
                        </a:rPr>
                        <a:t>Method</a:t>
                      </a:r>
                      <a:endParaRPr lang="en-US" dirty="0">
                        <a:latin typeface="Raleway" panose="020B0003030101060003" pitchFamily="34" charset="0"/>
                      </a:endParaRPr>
                    </a:p>
                  </a:txBody>
                  <a:tcPr/>
                </a:tc>
                <a:tc>
                  <a:txBody>
                    <a:bodyPr/>
                    <a:lstStyle/>
                    <a:p>
                      <a:pPr algn="ctr"/>
                      <a:r>
                        <a:rPr lang="cs-CZ" dirty="0">
                          <a:latin typeface="Raleway" panose="020B0003030101060003" pitchFamily="34" charset="0"/>
                        </a:rPr>
                        <a:t>Use </a:t>
                      </a:r>
                      <a:r>
                        <a:rPr lang="cs-CZ" dirty="0" err="1">
                          <a:latin typeface="Raleway" panose="020B0003030101060003" pitchFamily="34" charset="0"/>
                        </a:rPr>
                        <a:t>when</a:t>
                      </a:r>
                      <a:r>
                        <a:rPr lang="cs-CZ" dirty="0">
                          <a:latin typeface="Raleway" panose="020B0003030101060003" pitchFamily="34" charset="0"/>
                        </a:rPr>
                        <a:t>?</a:t>
                      </a:r>
                      <a:endParaRPr lang="en-US" dirty="0">
                        <a:latin typeface="Raleway" panose="020B0003030101060003" pitchFamily="34" charset="0"/>
                      </a:endParaRPr>
                    </a:p>
                  </a:txBody>
                  <a:tcPr/>
                </a:tc>
                <a:tc>
                  <a:txBody>
                    <a:bodyPr/>
                    <a:lstStyle/>
                    <a:p>
                      <a:pPr algn="ctr"/>
                      <a:r>
                        <a:rPr lang="cs-CZ" dirty="0" err="1">
                          <a:latin typeface="Raleway" panose="020B0003030101060003" pitchFamily="34" charset="0"/>
                        </a:rPr>
                        <a:t>Define</a:t>
                      </a:r>
                      <a:r>
                        <a:rPr lang="cs-CZ" dirty="0">
                          <a:latin typeface="Raleway" panose="020B0003030101060003" pitchFamily="34" charset="0"/>
                        </a:rPr>
                        <a:t> </a:t>
                      </a:r>
                      <a:r>
                        <a:rPr lang="cs-CZ" dirty="0" err="1">
                          <a:latin typeface="Raleway" panose="020B0003030101060003" pitchFamily="34" charset="0"/>
                        </a:rPr>
                        <a:t>where</a:t>
                      </a:r>
                      <a:r>
                        <a:rPr lang="cs-CZ" dirty="0">
                          <a:latin typeface="Raleway" panose="020B0003030101060003" pitchFamily="34" charset="0"/>
                        </a:rPr>
                        <a:t>?</a:t>
                      </a:r>
                      <a:endParaRPr lang="en-US" dirty="0">
                        <a:latin typeface="Raleway" panose="020B0003030101060003" pitchFamily="34" charset="0"/>
                      </a:endParaRPr>
                    </a:p>
                  </a:txBody>
                  <a:tcPr/>
                </a:tc>
                <a:extLst>
                  <a:ext uri="{0D108BD9-81ED-4DB2-BD59-A6C34878D82A}">
                    <a16:rowId xmlns:a16="http://schemas.microsoft.com/office/drawing/2014/main" val="1003745376"/>
                  </a:ext>
                </a:extLst>
              </a:tr>
              <a:tr h="1517047">
                <a:tc>
                  <a:txBody>
                    <a:bodyPr/>
                    <a:lstStyle/>
                    <a:p>
                      <a:r>
                        <a:rPr lang="cs-CZ" sz="1200" dirty="0">
                          <a:latin typeface="Raleway" panose="020B0003030101060003" pitchFamily="34" charset="0"/>
                        </a:rPr>
                        <a:t>On-</a:t>
                      </a:r>
                      <a:r>
                        <a:rPr lang="cs-CZ" sz="1200" dirty="0" err="1">
                          <a:latin typeface="Raleway" panose="020B0003030101060003" pitchFamily="34" charset="0"/>
                        </a:rPr>
                        <a:t>demand</a:t>
                      </a:r>
                      <a:r>
                        <a:rPr lang="cs-CZ" sz="1200" dirty="0">
                          <a:latin typeface="Raleway" panose="020B0003030101060003" pitchFamily="34" charset="0"/>
                        </a:rPr>
                        <a:t> data table</a:t>
                      </a:r>
                      <a:endParaRPr lang="en-US" sz="1200" dirty="0">
                        <a:latin typeface="Raleway" panose="020B0003030101060003" pitchFamily="34" charset="0"/>
                      </a:endParaRPr>
                    </a:p>
                  </a:txBody>
                  <a:tcPr/>
                </a:tc>
                <a:tc>
                  <a:txBody>
                    <a:bodyPr/>
                    <a:lstStyle/>
                    <a:p>
                      <a:r>
                        <a:rPr lang="cs-CZ" sz="1200" dirty="0" err="1">
                          <a:latin typeface="Raleway" panose="020B0003030101060003" pitchFamily="34" charset="0"/>
                        </a:rPr>
                        <a:t>When</a:t>
                      </a:r>
                      <a:r>
                        <a:rPr lang="cs-CZ" sz="1200" dirty="0">
                          <a:latin typeface="Raleway" panose="020B0003030101060003" pitchFamily="34" charset="0"/>
                        </a:rPr>
                        <a:t> data </a:t>
                      </a:r>
                      <a:r>
                        <a:rPr lang="cs-CZ" sz="1200" dirty="0" err="1">
                          <a:latin typeface="Raleway" panose="020B0003030101060003" pitchFamily="34" charset="0"/>
                        </a:rPr>
                        <a:t>should</a:t>
                      </a:r>
                      <a:r>
                        <a:rPr lang="cs-CZ" sz="1200" dirty="0">
                          <a:latin typeface="Raleway" panose="020B0003030101060003" pitchFamily="34" charset="0"/>
                        </a:rPr>
                        <a:t> </a:t>
                      </a:r>
                      <a:r>
                        <a:rPr lang="cs-CZ" sz="1200" dirty="0" err="1">
                          <a:latin typeface="Raleway" panose="020B0003030101060003" pitchFamily="34" charset="0"/>
                        </a:rPr>
                        <a:t>dynamically</a:t>
                      </a:r>
                      <a:r>
                        <a:rPr lang="cs-CZ" sz="1200" dirty="0">
                          <a:latin typeface="Raleway" panose="020B0003030101060003" pitchFamily="34" charset="0"/>
                        </a:rPr>
                        <a:t> </a:t>
                      </a:r>
                      <a:r>
                        <a:rPr lang="cs-CZ" sz="1200" dirty="0" err="1">
                          <a:latin typeface="Raleway" panose="020B0003030101060003" pitchFamily="34" charset="0"/>
                        </a:rPr>
                        <a:t>change</a:t>
                      </a:r>
                      <a:r>
                        <a:rPr lang="cs-CZ" sz="1200" dirty="0">
                          <a:latin typeface="Raleway" panose="020B0003030101060003" pitchFamily="34" charset="0"/>
                        </a:rPr>
                        <a:t> </a:t>
                      </a:r>
                      <a:r>
                        <a:rPr lang="cs-CZ" sz="1200" dirty="0" err="1">
                          <a:latin typeface="Raleway" panose="020B0003030101060003" pitchFamily="34" charset="0"/>
                        </a:rPr>
                        <a:t>with</a:t>
                      </a:r>
                      <a:r>
                        <a:rPr lang="cs-CZ" sz="1200" dirty="0">
                          <a:latin typeface="Raleway" panose="020B0003030101060003" pitchFamily="34" charset="0"/>
                        </a:rPr>
                        <a:t> a </a:t>
                      </a:r>
                      <a:r>
                        <a:rPr lang="cs-CZ" sz="1200" dirty="0" err="1">
                          <a:latin typeface="Raleway" panose="020B0003030101060003" pitchFamily="34" charset="0"/>
                        </a:rPr>
                        <a:t>predefined</a:t>
                      </a:r>
                      <a:r>
                        <a:rPr lang="cs-CZ" sz="1200" dirty="0">
                          <a:latin typeface="Raleway" panose="020B0003030101060003" pitchFamily="34" charset="0"/>
                        </a:rPr>
                        <a:t> </a:t>
                      </a:r>
                      <a:r>
                        <a:rPr lang="cs-CZ" sz="1200" dirty="0" err="1">
                          <a:latin typeface="Raleway" panose="020B0003030101060003" pitchFamily="34" charset="0"/>
                        </a:rPr>
                        <a:t>condition</a:t>
                      </a:r>
                      <a:r>
                        <a:rPr lang="cs-CZ" sz="1200" dirty="0">
                          <a:latin typeface="Raleway" panose="020B0003030101060003" pitchFamily="34" charset="0"/>
                        </a:rPr>
                        <a:t>, </a:t>
                      </a:r>
                      <a:r>
                        <a:rPr lang="cs-CZ" sz="1200" dirty="0" err="1">
                          <a:latin typeface="Raleway" panose="020B0003030101060003" pitchFamily="34" charset="0"/>
                        </a:rPr>
                        <a:t>for</a:t>
                      </a:r>
                      <a:r>
                        <a:rPr lang="cs-CZ" sz="1200" dirty="0">
                          <a:latin typeface="Raleway" panose="020B0003030101060003" pitchFamily="34" charset="0"/>
                        </a:rPr>
                        <a:t> </a:t>
                      </a:r>
                      <a:r>
                        <a:rPr lang="cs-CZ" sz="1200" dirty="0" err="1">
                          <a:latin typeface="Raleway" panose="020B0003030101060003" pitchFamily="34" charset="0"/>
                        </a:rPr>
                        <a:t>example</a:t>
                      </a:r>
                      <a:r>
                        <a:rPr lang="cs-CZ" sz="1200" dirty="0">
                          <a:latin typeface="Raleway" panose="020B0003030101060003" pitchFamily="34" charset="0"/>
                        </a:rPr>
                        <a:t>, </a:t>
                      </a:r>
                      <a:r>
                        <a:rPr lang="cs-CZ" sz="1200" dirty="0" err="1">
                          <a:latin typeface="Raleway" panose="020B0003030101060003" pitchFamily="34" charset="0"/>
                        </a:rPr>
                        <a:t>through</a:t>
                      </a:r>
                      <a:r>
                        <a:rPr lang="cs-CZ" sz="1200" dirty="0">
                          <a:latin typeface="Raleway" panose="020B0003030101060003" pitchFamily="34" charset="0"/>
                        </a:rPr>
                        <a:t> a </a:t>
                      </a:r>
                      <a:r>
                        <a:rPr lang="cs-CZ" sz="1200" dirty="0" err="1">
                          <a:latin typeface="Raleway" panose="020B0003030101060003" pitchFamily="34" charset="0"/>
                        </a:rPr>
                        <a:t>marking</a:t>
                      </a:r>
                      <a:r>
                        <a:rPr lang="cs-CZ" sz="1200" dirty="0">
                          <a:latin typeface="Raleway" panose="020B0003030101060003" pitchFamily="34" charset="0"/>
                        </a:rPr>
                        <a:t>/</a:t>
                      </a:r>
                      <a:r>
                        <a:rPr lang="cs-CZ" sz="1200" dirty="0" err="1">
                          <a:latin typeface="Raleway" panose="020B0003030101060003" pitchFamily="34" charset="0"/>
                        </a:rPr>
                        <a:t>filtering</a:t>
                      </a:r>
                      <a:r>
                        <a:rPr lang="cs-CZ" sz="1200" dirty="0">
                          <a:latin typeface="Raleway" panose="020B0003030101060003" pitchFamily="34" charset="0"/>
                        </a:rPr>
                        <a:t> </a:t>
                      </a:r>
                      <a:r>
                        <a:rPr lang="cs-CZ" sz="1200" dirty="0" err="1">
                          <a:latin typeface="Raleway" panose="020B0003030101060003" pitchFamily="34" charset="0"/>
                        </a:rPr>
                        <a:t>action</a:t>
                      </a:r>
                      <a:r>
                        <a:rPr lang="cs-CZ" sz="1200" dirty="0">
                          <a:latin typeface="Raleway" panose="020B0003030101060003" pitchFamily="34" charset="0"/>
                        </a:rPr>
                        <a:t>.</a:t>
                      </a:r>
                      <a:endParaRPr lang="en-US" sz="1200" dirty="0">
                        <a:latin typeface="Raleway" panose="020B0003030101060003" pitchFamily="34" charset="0"/>
                      </a:endParaRPr>
                    </a:p>
                  </a:txBody>
                  <a:tcPr/>
                </a:tc>
                <a:tc>
                  <a:txBody>
                    <a:bodyPr/>
                    <a:lstStyle/>
                    <a:p>
                      <a:r>
                        <a:rPr lang="en-US" sz="1200" b="0" i="0" kern="1200" dirty="0">
                          <a:solidFill>
                            <a:schemeClr val="dk1"/>
                          </a:solidFill>
                          <a:effectLst/>
                          <a:latin typeface="Raleway" panose="020B0003030101060003" pitchFamily="34" charset="0"/>
                          <a:ea typeface="+mn-ea"/>
                          <a:cs typeface="+mn-cs"/>
                        </a:rPr>
                        <a:t>On-demand data tables are added to your analysis in TIBCO Spotfire by selecting an information link or a data table from a data connection in the </a:t>
                      </a:r>
                      <a:r>
                        <a:rPr lang="en-US" sz="1200" b="1" i="0" kern="1200" dirty="0">
                          <a:solidFill>
                            <a:schemeClr val="dk1"/>
                          </a:solidFill>
                          <a:effectLst/>
                          <a:latin typeface="Raleway" panose="020B0003030101060003" pitchFamily="34" charset="0"/>
                          <a:ea typeface="+mn-ea"/>
                          <a:cs typeface="+mn-cs"/>
                        </a:rPr>
                        <a:t>Files and data</a:t>
                      </a:r>
                      <a:r>
                        <a:rPr lang="en-US" sz="1200" b="0" i="0" kern="1200" dirty="0">
                          <a:solidFill>
                            <a:schemeClr val="dk1"/>
                          </a:solidFill>
                          <a:effectLst/>
                          <a:latin typeface="Raleway" panose="020B0003030101060003" pitchFamily="34" charset="0"/>
                          <a:ea typeface="+mn-ea"/>
                          <a:cs typeface="+mn-cs"/>
                        </a:rPr>
                        <a:t> flyout, and then selecting the </a:t>
                      </a:r>
                      <a:r>
                        <a:rPr lang="en-US" sz="1200" b="1" i="0" kern="1200" dirty="0">
                          <a:solidFill>
                            <a:schemeClr val="dk1"/>
                          </a:solidFill>
                          <a:effectLst/>
                          <a:latin typeface="Raleway" panose="020B0003030101060003" pitchFamily="34" charset="0"/>
                          <a:ea typeface="+mn-ea"/>
                          <a:cs typeface="+mn-cs"/>
                        </a:rPr>
                        <a:t>On-demand</a:t>
                      </a:r>
                      <a:r>
                        <a:rPr lang="en-US" sz="1200" b="0" i="0" kern="1200" dirty="0">
                          <a:solidFill>
                            <a:schemeClr val="dk1"/>
                          </a:solidFill>
                          <a:effectLst/>
                          <a:latin typeface="Raleway" panose="020B0003030101060003" pitchFamily="34" charset="0"/>
                          <a:ea typeface="+mn-ea"/>
                          <a:cs typeface="+mn-cs"/>
                        </a:rPr>
                        <a:t> option from the drop-down list in the summary view. You must also specify  the input conditions that should control loading in the </a:t>
                      </a:r>
                      <a:r>
                        <a:rPr lang="en-US" sz="1200" b="0" i="0" u="none" strike="noStrike" kern="1200" dirty="0">
                          <a:solidFill>
                            <a:schemeClr val="dk1"/>
                          </a:solidFill>
                          <a:effectLst/>
                          <a:latin typeface="Raleway" panose="020B0003030101060003" pitchFamily="34" charset="0"/>
                          <a:ea typeface="+mn-ea"/>
                          <a:cs typeface="+mn-cs"/>
                          <a:hlinkClick r:id="rId2"/>
                        </a:rPr>
                        <a:t>On-Demand Settings dialog</a:t>
                      </a:r>
                      <a:r>
                        <a:rPr lang="en-US" sz="1200" b="0" i="0" kern="1200" dirty="0">
                          <a:solidFill>
                            <a:schemeClr val="dk1"/>
                          </a:solidFill>
                          <a:effectLst/>
                          <a:latin typeface="Raleway" panose="020B0003030101060003" pitchFamily="34" charset="0"/>
                          <a:ea typeface="+mn-ea"/>
                          <a:cs typeface="+mn-cs"/>
                        </a:rPr>
                        <a:t>.</a:t>
                      </a:r>
                    </a:p>
                    <a:p>
                      <a:endParaRPr lang="en-US" sz="1200" dirty="0">
                        <a:latin typeface="Raleway" panose="020B0003030101060003" pitchFamily="34" charset="0"/>
                      </a:endParaRPr>
                    </a:p>
                  </a:txBody>
                  <a:tcPr/>
                </a:tc>
                <a:extLst>
                  <a:ext uri="{0D108BD9-81ED-4DB2-BD59-A6C34878D82A}">
                    <a16:rowId xmlns:a16="http://schemas.microsoft.com/office/drawing/2014/main" val="3668484007"/>
                  </a:ext>
                </a:extLst>
              </a:tr>
              <a:tr h="1517047">
                <a:tc>
                  <a:txBody>
                    <a:bodyPr/>
                    <a:lstStyle/>
                    <a:p>
                      <a:r>
                        <a:rPr lang="cs-CZ" sz="1200" dirty="0" err="1">
                          <a:latin typeface="Raleway" panose="020B0003030101060003" pitchFamily="34" charset="0"/>
                        </a:rPr>
                        <a:t>Details</a:t>
                      </a:r>
                      <a:r>
                        <a:rPr lang="cs-CZ" sz="1200" dirty="0">
                          <a:latin typeface="Raleway" panose="020B0003030101060003" pitchFamily="34" charset="0"/>
                        </a:rPr>
                        <a:t> </a:t>
                      </a:r>
                      <a:r>
                        <a:rPr lang="cs-CZ" sz="1200" dirty="0" err="1">
                          <a:latin typeface="Raleway" panose="020B0003030101060003" pitchFamily="34" charset="0"/>
                        </a:rPr>
                        <a:t>visualizations</a:t>
                      </a:r>
                      <a:r>
                        <a:rPr lang="cs-CZ" sz="1200" dirty="0">
                          <a:latin typeface="Raleway" panose="020B0003030101060003" pitchFamily="34" charset="0"/>
                        </a:rPr>
                        <a:t> </a:t>
                      </a:r>
                      <a:r>
                        <a:rPr lang="cs-CZ" sz="1200" dirty="0" err="1">
                          <a:latin typeface="Raleway" panose="020B0003030101060003" pitchFamily="34" charset="0"/>
                        </a:rPr>
                        <a:t>against</a:t>
                      </a:r>
                      <a:r>
                        <a:rPr lang="cs-CZ" sz="1200" dirty="0">
                          <a:latin typeface="Raleway" panose="020B0003030101060003" pitchFamily="34" charset="0"/>
                        </a:rPr>
                        <a:t> </a:t>
                      </a:r>
                      <a:r>
                        <a:rPr lang="cs-CZ" sz="1200" dirty="0" err="1">
                          <a:latin typeface="Raleway" panose="020B0003030101060003" pitchFamily="34" charset="0"/>
                        </a:rPr>
                        <a:t>external</a:t>
                      </a:r>
                      <a:r>
                        <a:rPr lang="cs-CZ" sz="1200" dirty="0">
                          <a:latin typeface="Raleway" panose="020B0003030101060003" pitchFamily="34" charset="0"/>
                        </a:rPr>
                        <a:t> </a:t>
                      </a:r>
                      <a:r>
                        <a:rPr lang="cs-CZ" sz="1200" dirty="0" err="1">
                          <a:latin typeface="Raleway" panose="020B0003030101060003" pitchFamily="34" charset="0"/>
                        </a:rPr>
                        <a:t>sources</a:t>
                      </a:r>
                      <a:endParaRPr lang="en-US" sz="1200" dirty="0">
                        <a:latin typeface="Raleway" panose="020B0003030101060003" pitchFamily="34" charset="0"/>
                      </a:endParaRPr>
                    </a:p>
                  </a:txBody>
                  <a:tcPr/>
                </a:tc>
                <a:tc>
                  <a:txBody>
                    <a:bodyPr/>
                    <a:lstStyle/>
                    <a:p>
                      <a:r>
                        <a:rPr lang="en-US" sz="1200" b="0" i="0" kern="1200" dirty="0">
                          <a:solidFill>
                            <a:schemeClr val="dk1"/>
                          </a:solidFill>
                          <a:effectLst/>
                          <a:latin typeface="Raleway" panose="020B0003030101060003" pitchFamily="34" charset="0"/>
                          <a:ea typeface="+mn-ea"/>
                          <a:cs typeface="+mn-cs"/>
                        </a:rPr>
                        <a:t>When you are analyzing in-database data using a connection to an external data source you only load the requested data.</a:t>
                      </a:r>
                    </a:p>
                    <a:p>
                      <a:r>
                        <a:rPr lang="en-US" sz="1200" b="0" i="0" kern="1200" dirty="0">
                          <a:solidFill>
                            <a:schemeClr val="dk1"/>
                          </a:solidFill>
                          <a:effectLst/>
                          <a:latin typeface="Raleway" panose="020B0003030101060003" pitchFamily="34" charset="0"/>
                          <a:ea typeface="+mn-ea"/>
                          <a:cs typeface="+mn-cs"/>
                        </a:rPr>
                        <a:t>By setting up visualizations based on the in-</a:t>
                      </a:r>
                      <a:r>
                        <a:rPr lang="en-US" sz="1200" b="0" i="0" kern="1200" dirty="0" err="1">
                          <a:solidFill>
                            <a:schemeClr val="dk1"/>
                          </a:solidFill>
                          <a:effectLst/>
                          <a:latin typeface="Raleway" panose="020B0003030101060003" pitchFamily="34" charset="0"/>
                          <a:ea typeface="+mn-ea"/>
                          <a:cs typeface="+mn-cs"/>
                        </a:rPr>
                        <a:t>db</a:t>
                      </a:r>
                      <a:r>
                        <a:rPr lang="en-US" sz="1200" b="0" i="0" kern="1200" dirty="0">
                          <a:solidFill>
                            <a:schemeClr val="dk1"/>
                          </a:solidFill>
                          <a:effectLst/>
                          <a:latin typeface="Raleway" panose="020B0003030101060003" pitchFamily="34" charset="0"/>
                          <a:ea typeface="+mn-ea"/>
                          <a:cs typeface="+mn-cs"/>
                        </a:rPr>
                        <a:t> data as details visualizations limited by the marking or filtering in a master visualization you can make sure that the actual loaded data is limited to a subsection of the available data only.</a:t>
                      </a:r>
                    </a:p>
                    <a:p>
                      <a:endParaRPr lang="en-US" sz="1200" dirty="0">
                        <a:latin typeface="Raleway" panose="020B0003030101060003" pitchFamily="34" charset="0"/>
                      </a:endParaRPr>
                    </a:p>
                  </a:txBody>
                  <a:tcPr/>
                </a:tc>
                <a:tc>
                  <a:txBody>
                    <a:bodyPr/>
                    <a:lstStyle/>
                    <a:p>
                      <a:r>
                        <a:rPr lang="en-US" sz="1200" b="0" i="0" kern="1200" dirty="0">
                          <a:solidFill>
                            <a:schemeClr val="dk1"/>
                          </a:solidFill>
                          <a:effectLst/>
                          <a:latin typeface="Raleway" panose="020B0003030101060003" pitchFamily="34" charset="0"/>
                          <a:ea typeface="+mn-ea"/>
                          <a:cs typeface="+mn-cs"/>
                        </a:rPr>
                        <a:t>Make sure that the master data table and the in-</a:t>
                      </a:r>
                      <a:r>
                        <a:rPr lang="en-US" sz="1200" b="0" i="0" kern="1200" dirty="0" err="1">
                          <a:solidFill>
                            <a:schemeClr val="dk1"/>
                          </a:solidFill>
                          <a:effectLst/>
                          <a:latin typeface="Raleway" panose="020B0003030101060003" pitchFamily="34" charset="0"/>
                          <a:ea typeface="+mn-ea"/>
                          <a:cs typeface="+mn-cs"/>
                        </a:rPr>
                        <a:t>db</a:t>
                      </a:r>
                      <a:r>
                        <a:rPr lang="en-US" sz="1200" b="0" i="0" kern="1200" dirty="0">
                          <a:solidFill>
                            <a:schemeClr val="dk1"/>
                          </a:solidFill>
                          <a:effectLst/>
                          <a:latin typeface="Raleway" panose="020B0003030101060003" pitchFamily="34" charset="0"/>
                          <a:ea typeface="+mn-ea"/>
                          <a:cs typeface="+mn-cs"/>
                        </a:rPr>
                        <a:t> data table have at least one column in common so you get a </a:t>
                      </a:r>
                      <a:r>
                        <a:rPr lang="en-US" sz="1200" b="0" i="0" u="none" strike="noStrike" kern="1200" dirty="0">
                          <a:solidFill>
                            <a:schemeClr val="dk1"/>
                          </a:solidFill>
                          <a:effectLst/>
                          <a:latin typeface="Raleway" panose="020B0003030101060003" pitchFamily="34" charset="0"/>
                          <a:ea typeface="+mn-ea"/>
                          <a:cs typeface="+mn-cs"/>
                          <a:hlinkClick r:id="rId3"/>
                        </a:rPr>
                        <a:t>column match</a:t>
                      </a:r>
                      <a:r>
                        <a:rPr lang="en-US" sz="1200" b="0" i="0" kern="1200" dirty="0">
                          <a:solidFill>
                            <a:schemeClr val="dk1"/>
                          </a:solidFill>
                          <a:effectLst/>
                          <a:latin typeface="Raleway" panose="020B0003030101060003" pitchFamily="34" charset="0"/>
                          <a:ea typeface="+mn-ea"/>
                          <a:cs typeface="+mn-cs"/>
                        </a:rPr>
                        <a:t>.</a:t>
                      </a:r>
                    </a:p>
                    <a:p>
                      <a:r>
                        <a:rPr lang="en-US" sz="1200" b="0" i="0" kern="1200" dirty="0">
                          <a:solidFill>
                            <a:schemeClr val="dk1"/>
                          </a:solidFill>
                          <a:effectLst/>
                          <a:latin typeface="Raleway" panose="020B0003030101060003" pitchFamily="34" charset="0"/>
                          <a:ea typeface="+mn-ea"/>
                          <a:cs typeface="+mn-cs"/>
                        </a:rPr>
                        <a:t>Right-click on the master visualization and select </a:t>
                      </a:r>
                      <a:r>
                        <a:rPr lang="en-US" sz="1200" b="0" i="0" u="none" strike="noStrike" kern="1200" dirty="0">
                          <a:solidFill>
                            <a:schemeClr val="dk1"/>
                          </a:solidFill>
                          <a:effectLst/>
                          <a:latin typeface="Raleway" panose="020B0003030101060003" pitchFamily="34" charset="0"/>
                          <a:ea typeface="+mn-ea"/>
                          <a:cs typeface="+mn-cs"/>
                          <a:hlinkClick r:id="rId4"/>
                        </a:rPr>
                        <a:t>Create Details Visualization</a:t>
                      </a:r>
                      <a:r>
                        <a:rPr lang="en-US" sz="1200" b="0" i="0" kern="1200" dirty="0">
                          <a:solidFill>
                            <a:schemeClr val="dk1"/>
                          </a:solidFill>
                          <a:effectLst/>
                          <a:latin typeface="Raleway" panose="020B0003030101060003" pitchFamily="34" charset="0"/>
                          <a:ea typeface="+mn-ea"/>
                          <a:cs typeface="+mn-cs"/>
                        </a:rPr>
                        <a:t>. Set up the new details visualization to use the in-</a:t>
                      </a:r>
                      <a:r>
                        <a:rPr lang="en-US" sz="1200" b="0" i="0" kern="1200" dirty="0" err="1">
                          <a:solidFill>
                            <a:schemeClr val="dk1"/>
                          </a:solidFill>
                          <a:effectLst/>
                          <a:latin typeface="Raleway" panose="020B0003030101060003" pitchFamily="34" charset="0"/>
                          <a:ea typeface="+mn-ea"/>
                          <a:cs typeface="+mn-cs"/>
                        </a:rPr>
                        <a:t>db</a:t>
                      </a:r>
                      <a:r>
                        <a:rPr lang="en-US" sz="1200" b="0" i="0" kern="1200" dirty="0">
                          <a:solidFill>
                            <a:schemeClr val="dk1"/>
                          </a:solidFill>
                          <a:effectLst/>
                          <a:latin typeface="Raleway" panose="020B0003030101060003" pitchFamily="34" charset="0"/>
                          <a:ea typeface="+mn-ea"/>
                          <a:cs typeface="+mn-cs"/>
                        </a:rPr>
                        <a:t> data table.</a:t>
                      </a:r>
                    </a:p>
                    <a:p>
                      <a:endParaRPr lang="en-US" sz="1200" dirty="0">
                        <a:latin typeface="Raleway" panose="020B0003030101060003" pitchFamily="34" charset="0"/>
                      </a:endParaRPr>
                    </a:p>
                  </a:txBody>
                  <a:tcPr/>
                </a:tc>
                <a:extLst>
                  <a:ext uri="{0D108BD9-81ED-4DB2-BD59-A6C34878D82A}">
                    <a16:rowId xmlns:a16="http://schemas.microsoft.com/office/drawing/2014/main" val="3257286119"/>
                  </a:ext>
                </a:extLst>
              </a:tr>
            </a:tbl>
          </a:graphicData>
        </a:graphic>
      </p:graphicFrame>
    </p:spTree>
    <p:extLst>
      <p:ext uri="{BB962C8B-B14F-4D97-AF65-F5344CB8AC3E}">
        <p14:creationId xmlns:p14="http://schemas.microsoft.com/office/powerpoint/2010/main" val="242141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33B5-FC2F-4150-987B-4BB0BF706950}"/>
              </a:ext>
            </a:extLst>
          </p:cNvPr>
          <p:cNvSpPr>
            <a:spLocks noGrp="1"/>
          </p:cNvSpPr>
          <p:nvPr>
            <p:ph type="title"/>
          </p:nvPr>
        </p:nvSpPr>
        <p:spPr/>
        <p:txBody>
          <a:bodyPr/>
          <a:lstStyle/>
          <a:p>
            <a:r>
              <a:rPr lang="cs-CZ" dirty="0" err="1"/>
              <a:t>Limiting</a:t>
            </a:r>
            <a:r>
              <a:rPr lang="cs-CZ" dirty="0"/>
              <a:t> </a:t>
            </a:r>
            <a:r>
              <a:rPr lang="cs-CZ" dirty="0" err="1"/>
              <a:t>what</a:t>
            </a:r>
            <a:r>
              <a:rPr lang="cs-CZ" dirty="0"/>
              <a:t> data to </a:t>
            </a:r>
            <a:r>
              <a:rPr lang="cs-CZ" dirty="0" err="1"/>
              <a:t>load</a:t>
            </a:r>
            <a:endParaRPr lang="en-US" dirty="0"/>
          </a:p>
        </p:txBody>
      </p:sp>
      <p:graphicFrame>
        <p:nvGraphicFramePr>
          <p:cNvPr id="4" name="Table 4">
            <a:extLst>
              <a:ext uri="{FF2B5EF4-FFF2-40B4-BE49-F238E27FC236}">
                <a16:creationId xmlns:a16="http://schemas.microsoft.com/office/drawing/2014/main" id="{4FACFAF6-0840-4FFA-A142-A08D031E4DF0}"/>
              </a:ext>
            </a:extLst>
          </p:cNvPr>
          <p:cNvGraphicFramePr>
            <a:graphicFrameLocks noGrp="1"/>
          </p:cNvGraphicFramePr>
          <p:nvPr>
            <p:ph idx="1"/>
            <p:extLst>
              <p:ext uri="{D42A27DB-BD31-4B8C-83A1-F6EECF244321}">
                <p14:modId xmlns:p14="http://schemas.microsoft.com/office/powerpoint/2010/main" val="1712617612"/>
              </p:ext>
            </p:extLst>
          </p:nvPr>
        </p:nvGraphicFramePr>
        <p:xfrm>
          <a:off x="838200" y="1690688"/>
          <a:ext cx="10515600" cy="380304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672088310"/>
                    </a:ext>
                  </a:extLst>
                </a:gridCol>
                <a:gridCol w="3505200">
                  <a:extLst>
                    <a:ext uri="{9D8B030D-6E8A-4147-A177-3AD203B41FA5}">
                      <a16:colId xmlns:a16="http://schemas.microsoft.com/office/drawing/2014/main" val="3354499391"/>
                    </a:ext>
                  </a:extLst>
                </a:gridCol>
                <a:gridCol w="3505200">
                  <a:extLst>
                    <a:ext uri="{9D8B030D-6E8A-4147-A177-3AD203B41FA5}">
                      <a16:colId xmlns:a16="http://schemas.microsoft.com/office/drawing/2014/main" val="1743289353"/>
                    </a:ext>
                  </a:extLst>
                </a:gridCol>
              </a:tblGrid>
              <a:tr h="292975">
                <a:tc>
                  <a:txBody>
                    <a:bodyPr/>
                    <a:lstStyle/>
                    <a:p>
                      <a:pPr algn="ctr"/>
                      <a:r>
                        <a:rPr lang="cs-CZ" dirty="0" err="1"/>
                        <a:t>Method</a:t>
                      </a:r>
                      <a:endParaRPr lang="en-US" dirty="0"/>
                    </a:p>
                  </a:txBody>
                  <a:tcPr/>
                </a:tc>
                <a:tc>
                  <a:txBody>
                    <a:bodyPr/>
                    <a:lstStyle/>
                    <a:p>
                      <a:pPr algn="ctr"/>
                      <a:r>
                        <a:rPr lang="cs-CZ" dirty="0"/>
                        <a:t>Use </a:t>
                      </a:r>
                      <a:r>
                        <a:rPr lang="cs-CZ" dirty="0" err="1"/>
                        <a:t>when</a:t>
                      </a:r>
                      <a:r>
                        <a:rPr lang="cs-CZ" dirty="0"/>
                        <a:t>?</a:t>
                      </a:r>
                      <a:endParaRPr lang="en-US" dirty="0"/>
                    </a:p>
                  </a:txBody>
                  <a:tcPr/>
                </a:tc>
                <a:tc>
                  <a:txBody>
                    <a:bodyPr/>
                    <a:lstStyle/>
                    <a:p>
                      <a:pPr algn="ctr"/>
                      <a:r>
                        <a:rPr lang="cs-CZ" dirty="0" err="1"/>
                        <a:t>Define</a:t>
                      </a:r>
                      <a:r>
                        <a:rPr lang="cs-CZ" dirty="0"/>
                        <a:t> </a:t>
                      </a:r>
                      <a:r>
                        <a:rPr lang="cs-CZ" dirty="0" err="1"/>
                        <a:t>where</a:t>
                      </a:r>
                      <a:r>
                        <a:rPr lang="cs-CZ" dirty="0"/>
                        <a:t>?</a:t>
                      </a:r>
                      <a:endParaRPr lang="en-US" dirty="0"/>
                    </a:p>
                  </a:txBody>
                  <a:tcPr/>
                </a:tc>
                <a:extLst>
                  <a:ext uri="{0D108BD9-81ED-4DB2-BD59-A6C34878D82A}">
                    <a16:rowId xmlns:a16="http://schemas.microsoft.com/office/drawing/2014/main" val="1003745376"/>
                  </a:ext>
                </a:extLst>
              </a:tr>
              <a:tr h="1517047">
                <a:tc>
                  <a:txBody>
                    <a:bodyPr/>
                    <a:lstStyle/>
                    <a:p>
                      <a:r>
                        <a:rPr lang="en-US" sz="1200" b="0" i="0" kern="1200" dirty="0">
                          <a:solidFill>
                            <a:schemeClr val="dk1"/>
                          </a:solidFill>
                          <a:effectLst/>
                          <a:latin typeface="Raleway" panose="020B0003030101060003" pitchFamily="34" charset="0"/>
                          <a:ea typeface="+mn-ea"/>
                          <a:cs typeface="+mn-cs"/>
                        </a:rPr>
                        <a:t>Prompted and/or Parameterized Data Connections</a:t>
                      </a:r>
                      <a:endParaRPr lang="en-US" sz="1200" dirty="0">
                        <a:latin typeface="Raleway" panose="020B0003030101060003" pitchFamily="34" charset="0"/>
                      </a:endParaRPr>
                    </a:p>
                  </a:txBody>
                  <a:tcPr/>
                </a:tc>
                <a:tc>
                  <a:txBody>
                    <a:bodyPr/>
                    <a:lstStyle/>
                    <a:p>
                      <a:r>
                        <a:rPr lang="en-US" sz="1200" b="0" i="0" kern="1200" dirty="0">
                          <a:solidFill>
                            <a:schemeClr val="dk1"/>
                          </a:solidFill>
                          <a:effectLst/>
                          <a:latin typeface="Raleway" panose="020B0003030101060003" pitchFamily="34" charset="0"/>
                          <a:ea typeface="+mn-ea"/>
                          <a:cs typeface="+mn-cs"/>
                        </a:rPr>
                        <a:t>When the source data amount is huge, but the end users of the data connection are allowed to determine what data to analyze themselves.</a:t>
                      </a:r>
                    </a:p>
                    <a:p>
                      <a:r>
                        <a:rPr lang="en-US" sz="1200" b="0" i="0" kern="1200" dirty="0">
                          <a:solidFill>
                            <a:schemeClr val="dk1"/>
                          </a:solidFill>
                          <a:effectLst/>
                          <a:latin typeface="Raleway" panose="020B0003030101060003" pitchFamily="34" charset="0"/>
                          <a:ea typeface="+mn-ea"/>
                          <a:cs typeface="+mn-cs"/>
                        </a:rPr>
                        <a:t>Parameters defined in the data source can be configured as end user prompts.</a:t>
                      </a:r>
                    </a:p>
                    <a:p>
                      <a:r>
                        <a:rPr lang="en-US" sz="1200" b="0" i="0" kern="1200" dirty="0">
                          <a:solidFill>
                            <a:schemeClr val="dk1"/>
                          </a:solidFill>
                          <a:effectLst/>
                          <a:latin typeface="Raleway" panose="020B0003030101060003" pitchFamily="34" charset="0"/>
                          <a:ea typeface="+mn-ea"/>
                          <a:cs typeface="+mn-cs"/>
                        </a:rPr>
                        <a:t>When you want to keep the data in the external data source (but data connections can also be used to import data).</a:t>
                      </a:r>
                    </a:p>
                    <a:p>
                      <a:endParaRPr lang="en-US" sz="1200" dirty="0">
                        <a:latin typeface="Raleway" panose="020B0003030101060003" pitchFamily="34" charset="0"/>
                      </a:endParaRPr>
                    </a:p>
                  </a:txBody>
                  <a:tcPr/>
                </a:tc>
                <a:tc>
                  <a:txBody>
                    <a:bodyPr/>
                    <a:lstStyle/>
                    <a:p>
                      <a:r>
                        <a:rPr lang="en-US" sz="1200" b="0" i="0" kern="1200" dirty="0">
                          <a:solidFill>
                            <a:schemeClr val="dk1"/>
                          </a:solidFill>
                          <a:effectLst/>
                          <a:latin typeface="Raleway" panose="020B0003030101060003" pitchFamily="34" charset="0"/>
                          <a:ea typeface="+mn-ea"/>
                          <a:cs typeface="+mn-cs"/>
                        </a:rPr>
                        <a:t>Prompts are defined in the </a:t>
                      </a:r>
                      <a:r>
                        <a:rPr lang="en-US" sz="1200" b="0" i="0" u="none" strike="noStrike" kern="1200" dirty="0">
                          <a:solidFill>
                            <a:schemeClr val="dk1"/>
                          </a:solidFill>
                          <a:effectLst/>
                          <a:latin typeface="Raleway" panose="020B0003030101060003" pitchFamily="34" charset="0"/>
                          <a:ea typeface="+mn-ea"/>
                          <a:cs typeface="+mn-cs"/>
                          <a:hlinkClick r:id="rId2"/>
                        </a:rPr>
                        <a:t>Views in Connection dialog</a:t>
                      </a:r>
                      <a:r>
                        <a:rPr lang="en-US" sz="1200" b="0" i="0" kern="1200" dirty="0">
                          <a:solidFill>
                            <a:schemeClr val="dk1"/>
                          </a:solidFill>
                          <a:effectLst/>
                          <a:latin typeface="Raleway" panose="020B0003030101060003" pitchFamily="34" charset="0"/>
                          <a:ea typeface="+mn-ea"/>
                          <a:cs typeface="+mn-cs"/>
                        </a:rPr>
                        <a:t> or, for SAP BW </a:t>
                      </a:r>
                      <a:r>
                        <a:rPr lang="en-US" sz="1200" b="0" i="0" kern="1200" dirty="0" err="1">
                          <a:solidFill>
                            <a:schemeClr val="dk1"/>
                          </a:solidFill>
                          <a:effectLst/>
                          <a:latin typeface="Raleway" panose="020B0003030101060003" pitchFamily="34" charset="0"/>
                          <a:ea typeface="+mn-ea"/>
                          <a:cs typeface="+mn-cs"/>
                        </a:rPr>
                        <a:t>BEx</a:t>
                      </a:r>
                      <a:r>
                        <a:rPr lang="en-US" sz="1200" b="0" i="0" kern="1200" dirty="0">
                          <a:solidFill>
                            <a:schemeClr val="dk1"/>
                          </a:solidFill>
                          <a:effectLst/>
                          <a:latin typeface="Raleway" panose="020B0003030101060003" pitchFamily="34" charset="0"/>
                          <a:ea typeface="+mn-ea"/>
                          <a:cs typeface="+mn-cs"/>
                        </a:rPr>
                        <a:t> query connections, in the </a:t>
                      </a:r>
                      <a:r>
                        <a:rPr lang="en-US" sz="1200" b="0" i="0" u="none" strike="noStrike" kern="1200" dirty="0">
                          <a:solidFill>
                            <a:schemeClr val="dk1"/>
                          </a:solidFill>
                          <a:effectLst/>
                          <a:latin typeface="Raleway" panose="020B0003030101060003" pitchFamily="34" charset="0"/>
                          <a:ea typeface="+mn-ea"/>
                          <a:cs typeface="+mn-cs"/>
                          <a:hlinkClick r:id="rId3"/>
                        </a:rPr>
                        <a:t>Data Selection in Connection dialog</a:t>
                      </a:r>
                      <a:r>
                        <a:rPr lang="en-US" sz="1200" b="0" i="0" kern="1200" dirty="0">
                          <a:solidFill>
                            <a:schemeClr val="dk1"/>
                          </a:solidFill>
                          <a:effectLst/>
                          <a:latin typeface="Raleway" panose="020B0003030101060003" pitchFamily="34" charset="0"/>
                          <a:ea typeface="+mn-ea"/>
                          <a:cs typeface="+mn-cs"/>
                        </a:rPr>
                        <a:t>, as a part of configuring the data connection.</a:t>
                      </a:r>
                    </a:p>
                    <a:p>
                      <a:r>
                        <a:rPr lang="en-US" sz="1200" b="0" i="0" kern="1200" dirty="0">
                          <a:solidFill>
                            <a:schemeClr val="dk1"/>
                          </a:solidFill>
                          <a:effectLst/>
                          <a:latin typeface="Raleway" panose="020B0003030101060003" pitchFamily="34" charset="0"/>
                          <a:ea typeface="+mn-ea"/>
                          <a:cs typeface="+mn-cs"/>
                        </a:rPr>
                        <a:t>Click Define Prompting and specify which column or parameter to prompt for. Mandatory parameters are automatically added as prompts.</a:t>
                      </a:r>
                    </a:p>
                    <a:p>
                      <a:endParaRPr lang="en-US" sz="1200" dirty="0">
                        <a:latin typeface="Raleway" panose="020B0003030101060003" pitchFamily="34" charset="0"/>
                      </a:endParaRPr>
                    </a:p>
                  </a:txBody>
                  <a:tcPr/>
                </a:tc>
                <a:extLst>
                  <a:ext uri="{0D108BD9-81ED-4DB2-BD59-A6C34878D82A}">
                    <a16:rowId xmlns:a16="http://schemas.microsoft.com/office/drawing/2014/main" val="494375469"/>
                  </a:ext>
                </a:extLst>
              </a:tr>
              <a:tr h="1517047">
                <a:tc>
                  <a:txBody>
                    <a:bodyPr/>
                    <a:lstStyle/>
                    <a:p>
                      <a:pPr fontAlgn="t"/>
                      <a:r>
                        <a:rPr lang="en-US" sz="1200" b="0" dirty="0">
                          <a:effectLst/>
                          <a:latin typeface="Raleway" panose="020B0003030101060003" pitchFamily="34" charset="0"/>
                        </a:rPr>
                        <a:t>Prompted Information Links</a:t>
                      </a:r>
                    </a:p>
                  </a:txBody>
                  <a:tcPr marL="25400" marR="25400" marT="25400" marB="25400"/>
                </a:tc>
                <a:tc>
                  <a:txBody>
                    <a:bodyPr/>
                    <a:lstStyle/>
                    <a:p>
                      <a:pPr fontAlgn="t"/>
                      <a:r>
                        <a:rPr lang="en-US" sz="1200" b="0" dirty="0">
                          <a:effectLst/>
                          <a:latin typeface="Raleway" panose="020B0003030101060003" pitchFamily="34" charset="0"/>
                        </a:rPr>
                        <a:t>When the source data amount is huge, but the end users of the information link are allowed to determine what data to bring in for analysis themselves. Information links are always analyzed in-memory.</a:t>
                      </a:r>
                    </a:p>
                    <a:p>
                      <a:pPr fontAlgn="t"/>
                      <a:r>
                        <a:rPr lang="en-US" sz="1200" b="0" dirty="0">
                          <a:effectLst/>
                          <a:latin typeface="Raleway" panose="020B0003030101060003" pitchFamily="34" charset="0"/>
                        </a:rPr>
                        <a:t>Can in some cases be replaced by an on-demand data table.</a:t>
                      </a:r>
                    </a:p>
                  </a:txBody>
                  <a:tcPr marL="25400" marR="25400" marT="25400" marB="25400"/>
                </a:tc>
                <a:tc>
                  <a:txBody>
                    <a:bodyPr/>
                    <a:lstStyle/>
                    <a:p>
                      <a:pPr fontAlgn="t"/>
                      <a:r>
                        <a:rPr lang="en-US" sz="1200" b="0" dirty="0">
                          <a:effectLst/>
                          <a:latin typeface="Raleway" panose="020B0003030101060003" pitchFamily="34" charset="0"/>
                        </a:rPr>
                        <a:t>Prompts are defined in Information Designer, </a:t>
                      </a:r>
                      <a:r>
                        <a:rPr lang="en-US" sz="1200" b="0" u="none" strike="noStrike" dirty="0">
                          <a:solidFill>
                            <a:srgbClr val="1388D8"/>
                          </a:solidFill>
                          <a:effectLst/>
                          <a:latin typeface="Raleway" panose="020B0003030101060003" pitchFamily="34" charset="0"/>
                          <a:hlinkClick r:id="rId4"/>
                        </a:rPr>
                        <a:t>Information Link tab</a:t>
                      </a:r>
                      <a:r>
                        <a:rPr lang="en-US" sz="1200" b="0" dirty="0">
                          <a:effectLst/>
                          <a:latin typeface="Raleway" panose="020B0003030101060003" pitchFamily="34" charset="0"/>
                        </a:rPr>
                        <a:t>, Prompts section.</a:t>
                      </a:r>
                    </a:p>
                  </a:txBody>
                  <a:tcPr marL="25400" marR="25400" marT="25400" marB="25400"/>
                </a:tc>
                <a:extLst>
                  <a:ext uri="{0D108BD9-81ED-4DB2-BD59-A6C34878D82A}">
                    <a16:rowId xmlns:a16="http://schemas.microsoft.com/office/drawing/2014/main" val="2158960310"/>
                  </a:ext>
                </a:extLst>
              </a:tr>
            </a:tbl>
          </a:graphicData>
        </a:graphic>
      </p:graphicFrame>
    </p:spTree>
    <p:extLst>
      <p:ext uri="{BB962C8B-B14F-4D97-AF65-F5344CB8AC3E}">
        <p14:creationId xmlns:p14="http://schemas.microsoft.com/office/powerpoint/2010/main" val="90485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33B5-FC2F-4150-987B-4BB0BF706950}"/>
              </a:ext>
            </a:extLst>
          </p:cNvPr>
          <p:cNvSpPr>
            <a:spLocks noGrp="1"/>
          </p:cNvSpPr>
          <p:nvPr>
            <p:ph type="title"/>
          </p:nvPr>
        </p:nvSpPr>
        <p:spPr/>
        <p:txBody>
          <a:bodyPr/>
          <a:lstStyle/>
          <a:p>
            <a:r>
              <a:rPr lang="cs-CZ" dirty="0" err="1"/>
              <a:t>Limiting</a:t>
            </a:r>
            <a:r>
              <a:rPr lang="cs-CZ" dirty="0"/>
              <a:t> </a:t>
            </a:r>
            <a:r>
              <a:rPr lang="cs-CZ" dirty="0" err="1"/>
              <a:t>what</a:t>
            </a:r>
            <a:r>
              <a:rPr lang="cs-CZ" dirty="0"/>
              <a:t> data to </a:t>
            </a:r>
            <a:r>
              <a:rPr lang="cs-CZ" dirty="0" err="1"/>
              <a:t>load</a:t>
            </a:r>
            <a:endParaRPr lang="en-US" dirty="0"/>
          </a:p>
        </p:txBody>
      </p:sp>
      <p:graphicFrame>
        <p:nvGraphicFramePr>
          <p:cNvPr id="4" name="Table 4">
            <a:extLst>
              <a:ext uri="{FF2B5EF4-FFF2-40B4-BE49-F238E27FC236}">
                <a16:creationId xmlns:a16="http://schemas.microsoft.com/office/drawing/2014/main" id="{4FACFAF6-0840-4FFA-A142-A08D031E4DF0}"/>
              </a:ext>
            </a:extLst>
          </p:cNvPr>
          <p:cNvGraphicFramePr>
            <a:graphicFrameLocks noGrp="1"/>
          </p:cNvGraphicFramePr>
          <p:nvPr>
            <p:ph idx="1"/>
            <p:extLst>
              <p:ext uri="{D42A27DB-BD31-4B8C-83A1-F6EECF244321}">
                <p14:modId xmlns:p14="http://schemas.microsoft.com/office/powerpoint/2010/main" val="3828349920"/>
              </p:ext>
            </p:extLst>
          </p:nvPr>
        </p:nvGraphicFramePr>
        <p:xfrm>
          <a:off x="838200" y="1690688"/>
          <a:ext cx="10515600" cy="376240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672088310"/>
                    </a:ext>
                  </a:extLst>
                </a:gridCol>
                <a:gridCol w="3505200">
                  <a:extLst>
                    <a:ext uri="{9D8B030D-6E8A-4147-A177-3AD203B41FA5}">
                      <a16:colId xmlns:a16="http://schemas.microsoft.com/office/drawing/2014/main" val="3354499391"/>
                    </a:ext>
                  </a:extLst>
                </a:gridCol>
                <a:gridCol w="3505200">
                  <a:extLst>
                    <a:ext uri="{9D8B030D-6E8A-4147-A177-3AD203B41FA5}">
                      <a16:colId xmlns:a16="http://schemas.microsoft.com/office/drawing/2014/main" val="1743289353"/>
                    </a:ext>
                  </a:extLst>
                </a:gridCol>
              </a:tblGrid>
              <a:tr h="292975">
                <a:tc>
                  <a:txBody>
                    <a:bodyPr/>
                    <a:lstStyle/>
                    <a:p>
                      <a:pPr algn="ctr"/>
                      <a:r>
                        <a:rPr lang="cs-CZ" dirty="0" err="1"/>
                        <a:t>Method</a:t>
                      </a:r>
                      <a:endParaRPr lang="en-US" dirty="0"/>
                    </a:p>
                  </a:txBody>
                  <a:tcPr/>
                </a:tc>
                <a:tc>
                  <a:txBody>
                    <a:bodyPr/>
                    <a:lstStyle/>
                    <a:p>
                      <a:pPr algn="ctr"/>
                      <a:r>
                        <a:rPr lang="cs-CZ" dirty="0"/>
                        <a:t>Use </a:t>
                      </a:r>
                      <a:r>
                        <a:rPr lang="cs-CZ" dirty="0" err="1"/>
                        <a:t>when</a:t>
                      </a:r>
                      <a:r>
                        <a:rPr lang="cs-CZ" dirty="0"/>
                        <a:t>?</a:t>
                      </a:r>
                      <a:endParaRPr lang="en-US" dirty="0"/>
                    </a:p>
                  </a:txBody>
                  <a:tcPr/>
                </a:tc>
                <a:tc>
                  <a:txBody>
                    <a:bodyPr/>
                    <a:lstStyle/>
                    <a:p>
                      <a:pPr algn="ctr"/>
                      <a:r>
                        <a:rPr lang="cs-CZ" dirty="0" err="1"/>
                        <a:t>Define</a:t>
                      </a:r>
                      <a:r>
                        <a:rPr lang="cs-CZ" dirty="0"/>
                        <a:t> </a:t>
                      </a:r>
                      <a:r>
                        <a:rPr lang="cs-CZ" dirty="0" err="1"/>
                        <a:t>where</a:t>
                      </a:r>
                      <a:r>
                        <a:rPr lang="cs-CZ" dirty="0"/>
                        <a:t>?</a:t>
                      </a:r>
                      <a:endParaRPr lang="en-US" dirty="0"/>
                    </a:p>
                  </a:txBody>
                  <a:tcPr/>
                </a:tc>
                <a:extLst>
                  <a:ext uri="{0D108BD9-81ED-4DB2-BD59-A6C34878D82A}">
                    <a16:rowId xmlns:a16="http://schemas.microsoft.com/office/drawing/2014/main" val="1003745376"/>
                  </a:ext>
                </a:extLst>
              </a:tr>
              <a:tr h="1517047">
                <a:tc>
                  <a:txBody>
                    <a:bodyPr/>
                    <a:lstStyle/>
                    <a:p>
                      <a:pPr fontAlgn="t"/>
                      <a:r>
                        <a:rPr lang="en-US" sz="1200" b="0">
                          <a:effectLst/>
                          <a:latin typeface="Raleway" panose="020B0003030101060003" pitchFamily="34" charset="0"/>
                        </a:rPr>
                        <a:t>Personalized Information Links</a:t>
                      </a:r>
                    </a:p>
                  </a:txBody>
                  <a:tcPr marL="25400" marR="25400" marT="25400" marB="25400"/>
                </a:tc>
                <a:tc>
                  <a:txBody>
                    <a:bodyPr/>
                    <a:lstStyle/>
                    <a:p>
                      <a:pPr fontAlgn="t"/>
                      <a:r>
                        <a:rPr lang="en-US" sz="1200" b="0">
                          <a:effectLst/>
                          <a:latin typeface="Raleway" panose="020B0003030101060003" pitchFamily="34" charset="0"/>
                        </a:rPr>
                        <a:t>When you want the data source to return only information applicable for a certain user name (via a lookup table) or for a specified group or user domain.</a:t>
                      </a:r>
                    </a:p>
                  </a:txBody>
                  <a:tcPr marL="25400" marR="25400" marT="25400" marB="25400"/>
                </a:tc>
                <a:tc>
                  <a:txBody>
                    <a:bodyPr/>
                    <a:lstStyle/>
                    <a:p>
                      <a:pPr fontAlgn="t"/>
                      <a:r>
                        <a:rPr lang="en-US" sz="1200" b="0">
                          <a:effectLst/>
                          <a:latin typeface="Raleway" panose="020B0003030101060003" pitchFamily="34" charset="0"/>
                        </a:rPr>
                        <a:t>Personalized information links are set up on a filter or column element in Information Designer using the %CURRENT_USER%, %CURRENT_GROUPS% or %CURRENT_USER_DOMAIN% syntax. See </a:t>
                      </a:r>
                      <a:r>
                        <a:rPr lang="en-US" sz="1200" b="0" u="none" strike="noStrike">
                          <a:solidFill>
                            <a:srgbClr val="1388D8"/>
                          </a:solidFill>
                          <a:effectLst/>
                          <a:latin typeface="Raleway" panose="020B0003030101060003" pitchFamily="34" charset="0"/>
                          <a:hlinkClick r:id="rId2"/>
                        </a:rPr>
                        <a:t>Personalized Information Links</a:t>
                      </a:r>
                      <a:r>
                        <a:rPr lang="en-US" sz="1200" b="0">
                          <a:effectLst/>
                          <a:latin typeface="Raleway" panose="020B0003030101060003" pitchFamily="34" charset="0"/>
                        </a:rPr>
                        <a:t> for more information.</a:t>
                      </a:r>
                    </a:p>
                  </a:txBody>
                  <a:tcPr marL="25400" marR="25400" marT="25400" marB="25400"/>
                </a:tc>
                <a:extLst>
                  <a:ext uri="{0D108BD9-81ED-4DB2-BD59-A6C34878D82A}">
                    <a16:rowId xmlns:a16="http://schemas.microsoft.com/office/drawing/2014/main" val="494375469"/>
                  </a:ext>
                </a:extLst>
              </a:tr>
              <a:tr h="1517047">
                <a:tc>
                  <a:txBody>
                    <a:bodyPr/>
                    <a:lstStyle/>
                    <a:p>
                      <a:pPr fontAlgn="t"/>
                      <a:r>
                        <a:rPr lang="en-US" sz="1200" b="0">
                          <a:effectLst/>
                          <a:latin typeface="Raleway" panose="020B0003030101060003" pitchFamily="34" charset="0"/>
                        </a:rPr>
                        <a:t>Parameterized Information Links</a:t>
                      </a:r>
                    </a:p>
                  </a:txBody>
                  <a:tcPr marL="25400" marR="25400" marT="25400" marB="25400"/>
                </a:tc>
                <a:tc>
                  <a:txBody>
                    <a:bodyPr/>
                    <a:lstStyle/>
                    <a:p>
                      <a:pPr fontAlgn="t"/>
                      <a:r>
                        <a:rPr lang="en-US" sz="1200" b="0">
                          <a:effectLst/>
                          <a:latin typeface="Raleway" panose="020B0003030101060003" pitchFamily="34" charset="0"/>
                        </a:rPr>
                        <a:t>When you want the data source to return only information applicable for a certain user or group in a more flexible way than with personalized information links.</a:t>
                      </a:r>
                    </a:p>
                  </a:txBody>
                  <a:tcPr marL="25400" marR="25400" marT="25400" marB="25400"/>
                </a:tc>
                <a:tc>
                  <a:txBody>
                    <a:bodyPr/>
                    <a:lstStyle/>
                    <a:p>
                      <a:pPr fontAlgn="t"/>
                      <a:r>
                        <a:rPr lang="en-US" sz="1200" b="0" dirty="0">
                          <a:effectLst/>
                          <a:latin typeface="Raleway" panose="020B0003030101060003" pitchFamily="34" charset="0"/>
                        </a:rPr>
                        <a:t>Parameters are created in Information Designer (for example, as a part of an expression set on a column or filter) but their properties and definitions are defined using the API.</a:t>
                      </a:r>
                    </a:p>
                    <a:p>
                      <a:pPr fontAlgn="t"/>
                      <a:r>
                        <a:rPr lang="en-US" sz="1200" b="0" dirty="0">
                          <a:effectLst/>
                          <a:latin typeface="Raleway" panose="020B0003030101060003" pitchFamily="34" charset="0"/>
                        </a:rPr>
                        <a:t>By using a parameterized information link and a configuration block, it is possible to create an analysis with different input parameters (e.g., to be used by an On-Demand data table) for different groups of users. See </a:t>
                      </a:r>
                      <a:r>
                        <a:rPr lang="en-US" sz="1200" b="0" u="none" strike="noStrike" dirty="0">
                          <a:solidFill>
                            <a:srgbClr val="1388D8"/>
                          </a:solidFill>
                          <a:effectLst/>
                          <a:latin typeface="Raleway" panose="020B0003030101060003" pitchFamily="34" charset="0"/>
                          <a:hlinkClick r:id="rId3"/>
                        </a:rPr>
                        <a:t>Parameterized Information Links</a:t>
                      </a:r>
                      <a:r>
                        <a:rPr lang="en-US" sz="1200" b="0" dirty="0">
                          <a:effectLst/>
                          <a:latin typeface="Raleway" panose="020B0003030101060003" pitchFamily="34" charset="0"/>
                        </a:rPr>
                        <a:t> for more information.</a:t>
                      </a:r>
                    </a:p>
                  </a:txBody>
                  <a:tcPr marL="25400" marR="25400" marT="25400" marB="25400"/>
                </a:tc>
                <a:extLst>
                  <a:ext uri="{0D108BD9-81ED-4DB2-BD59-A6C34878D82A}">
                    <a16:rowId xmlns:a16="http://schemas.microsoft.com/office/drawing/2014/main" val="2158960310"/>
                  </a:ext>
                </a:extLst>
              </a:tr>
            </a:tbl>
          </a:graphicData>
        </a:graphic>
      </p:graphicFrame>
    </p:spTree>
    <p:extLst>
      <p:ext uri="{BB962C8B-B14F-4D97-AF65-F5344CB8AC3E}">
        <p14:creationId xmlns:p14="http://schemas.microsoft.com/office/powerpoint/2010/main" val="2071830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278D-3C4E-4395-ABEA-29BA67517AF5}"/>
              </a:ext>
            </a:extLst>
          </p:cNvPr>
          <p:cNvSpPr>
            <a:spLocks noGrp="1"/>
          </p:cNvSpPr>
          <p:nvPr>
            <p:ph type="title"/>
          </p:nvPr>
        </p:nvSpPr>
        <p:spPr/>
        <p:txBody>
          <a:bodyPr/>
          <a:lstStyle/>
          <a:p>
            <a:r>
              <a:rPr lang="cs-CZ" dirty="0"/>
              <a:t>Performance </a:t>
            </a:r>
            <a:r>
              <a:rPr lang="cs-CZ" dirty="0" err="1"/>
              <a:t>Improvement</a:t>
            </a:r>
            <a:endParaRPr lang="en-US" dirty="0"/>
          </a:p>
        </p:txBody>
      </p:sp>
      <p:sp>
        <p:nvSpPr>
          <p:cNvPr id="4" name="Text Placeholder 3">
            <a:extLst>
              <a:ext uri="{FF2B5EF4-FFF2-40B4-BE49-F238E27FC236}">
                <a16:creationId xmlns:a16="http://schemas.microsoft.com/office/drawing/2014/main" id="{944BC6A5-8024-4CC4-9905-D6374FE9C1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60156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00_PPT_Theme_NoblePro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0 Intro Presentation" id="{71E5BAC1-9AED-4EC5-8BE8-CC87BD642068}" vid="{A39622B8-4B1E-47BA-91FA-DA6C5AA69B22}"/>
    </a:ext>
  </a:extLst>
</a:theme>
</file>

<file path=docProps/app.xml><?xml version="1.0" encoding="utf-8"?>
<Properties xmlns="http://schemas.openxmlformats.org/officeDocument/2006/extended-properties" xmlns:vt="http://schemas.openxmlformats.org/officeDocument/2006/docPropsVTypes">
  <TotalTime>107</TotalTime>
  <Words>980</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vt:lpstr>
      <vt:lpstr>Arial Narrow</vt:lpstr>
      <vt:lpstr>Calibri</vt:lpstr>
      <vt:lpstr>Calibri Light</vt:lpstr>
      <vt:lpstr>Raleway</vt:lpstr>
      <vt:lpstr>Raleway-v4020</vt:lpstr>
      <vt:lpstr>Raleway-v4020 Black</vt:lpstr>
      <vt:lpstr>Raleway-v4020 Thin</vt:lpstr>
      <vt:lpstr>Trebuchet MS</vt:lpstr>
      <vt:lpstr>Office Theme</vt:lpstr>
      <vt:lpstr>00_PPT_Theme_NobleProg</vt:lpstr>
      <vt:lpstr>Advaced Analytics with TIBCO Spotfire</vt:lpstr>
      <vt:lpstr>In-memory vs in-database analytics</vt:lpstr>
      <vt:lpstr>In-memory vs in-database analytics (II)</vt:lpstr>
      <vt:lpstr>Loading data</vt:lpstr>
      <vt:lpstr>Information Links</vt:lpstr>
      <vt:lpstr>Limiting what data to load</vt:lpstr>
      <vt:lpstr>Limiting what data to load</vt:lpstr>
      <vt:lpstr>Limiting what data to load</vt:lpstr>
      <vt:lpstr>Performance Improvement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Advaced Analytics with TIBCO Spotfire</dc:title>
  <dc:creator>Pablo Maldonado</dc:creator>
  <cp:lastModifiedBy>Pablo Maldonado</cp:lastModifiedBy>
  <cp:revision>8</cp:revision>
  <dcterms:created xsi:type="dcterms:W3CDTF">2020-09-28T14:18:26Z</dcterms:created>
  <dcterms:modified xsi:type="dcterms:W3CDTF">2020-09-28T16:06:25Z</dcterms:modified>
</cp:coreProperties>
</file>