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9" r:id="rId4"/>
    <p:sldId id="264" r:id="rId5"/>
    <p:sldId id="265" r:id="rId6"/>
    <p:sldId id="266" r:id="rId7"/>
    <p:sldId id="267" r:id="rId8"/>
    <p:sldId id="268" r:id="rId9"/>
    <p:sldId id="269" r:id="rId10"/>
    <p:sldId id="263" r:id="rId11"/>
    <p:sldId id="271" r:id="rId12"/>
    <p:sldId id="272" r:id="rId13"/>
    <p:sldId id="270"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111" d="100"/>
          <a:sy n="111" d="100"/>
        </p:scale>
        <p:origin x="1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
        <p:nvSpPr>
          <p:cNvPr id="6" name="Symbol zastępczy daty 5">
            <a:extLst>
              <a:ext uri="{FF2B5EF4-FFF2-40B4-BE49-F238E27FC236}">
                <a16:creationId xmlns:a16="http://schemas.microsoft.com/office/drawing/2014/main" id="{035BB440-7D70-4B01-90E1-BE9B180868E0}"/>
              </a:ext>
            </a:extLst>
          </p:cNvPr>
          <p:cNvSpPr>
            <a:spLocks noGrp="1"/>
          </p:cNvSpPr>
          <p:nvPr>
            <p:ph type="dt" sz="half" idx="10"/>
          </p:nvPr>
        </p:nvSpPr>
        <p:spPr/>
        <p:txBody>
          <a:bodyPr/>
          <a:lstStyle/>
          <a:p>
            <a:fld id="{BF669CD5-EC14-4DE5-86A6-D9133CD12038}" type="datetimeFigureOut">
              <a:rPr lang="en-GB" smtClean="0"/>
              <a:pPr/>
              <a:t>28/09/2020</a:t>
            </a:fld>
            <a:endParaRPr lang="en-GB" dirty="0"/>
          </a:p>
        </p:txBody>
      </p:sp>
      <p:sp>
        <p:nvSpPr>
          <p:cNvPr id="8" name="Symbol zastępczy stopki 7">
            <a:extLst>
              <a:ext uri="{FF2B5EF4-FFF2-40B4-BE49-F238E27FC236}">
                <a16:creationId xmlns:a16="http://schemas.microsoft.com/office/drawing/2014/main" id="{6C60C3D2-41D7-4DF6-BD5B-2ED51E918F92}"/>
              </a:ext>
            </a:extLst>
          </p:cNvPr>
          <p:cNvSpPr>
            <a:spLocks noGrp="1"/>
          </p:cNvSpPr>
          <p:nvPr>
            <p:ph type="ftr" sz="quarter" idx="11"/>
          </p:nvPr>
        </p:nvSpPr>
        <p:spPr/>
        <p:txBody>
          <a:bodyPr/>
          <a:lstStyle/>
          <a:p>
            <a:r>
              <a:rPr lang="en-US"/>
              <a:t>Footer</a:t>
            </a:r>
            <a:endParaRPr lang="en-GB" dirty="0"/>
          </a:p>
        </p:txBody>
      </p:sp>
      <p:sp>
        <p:nvSpPr>
          <p:cNvPr id="9" name="Symbol zastępczy numeru slajdu 8">
            <a:extLst>
              <a:ext uri="{FF2B5EF4-FFF2-40B4-BE49-F238E27FC236}">
                <a16:creationId xmlns:a16="http://schemas.microsoft.com/office/drawing/2014/main" id="{C048272A-BE9C-45D9-A74D-97375D539AC7}"/>
              </a:ext>
            </a:extLst>
          </p:cNvPr>
          <p:cNvSpPr>
            <a:spLocks noGrp="1"/>
          </p:cNvSpPr>
          <p:nvPr>
            <p:ph type="sldNum" sz="quarter" idx="12"/>
          </p:nvPr>
        </p:nvSpPr>
        <p:spPr/>
        <p:txBody>
          <a:bodyPr/>
          <a:lstStyle/>
          <a:p>
            <a:fld id="{6DD7D84E-0E76-444F-8C2F-83F1D9BD0C6E}" type="slidenum">
              <a:rPr lang="en-GB" smtClean="0"/>
              <a:pPr/>
              <a:t>‹#›</a:t>
            </a:fld>
            <a:endParaRPr lang="en-GB" dirty="0"/>
          </a:p>
        </p:txBody>
      </p:sp>
    </p:spTree>
    <p:extLst>
      <p:ext uri="{BB962C8B-B14F-4D97-AF65-F5344CB8AC3E}">
        <p14:creationId xmlns:p14="http://schemas.microsoft.com/office/powerpoint/2010/main" val="343560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8357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96016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7587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2055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15051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7D84E-0E76-444F-8C2F-83F1D9BD0C6E}" type="slidenum">
              <a:rPr lang="en-GB" smtClean="0"/>
              <a:pPr/>
              <a:t>‹#›</a:t>
            </a:fld>
            <a:endParaRPr lang="en-GB"/>
          </a:p>
        </p:txBody>
      </p:sp>
      <p:sp>
        <p:nvSpPr>
          <p:cNvPr id="11"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086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486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7D84E-0E76-444F-8C2F-83F1D9BD0C6E}" type="slidenum">
              <a:rPr lang="en-GB" smtClean="0"/>
              <a:pPr/>
              <a:t>‹#›</a:t>
            </a:fld>
            <a:endParaRPr lang="en-GB"/>
          </a:p>
        </p:txBody>
      </p:sp>
      <p:sp>
        <p:nvSpPr>
          <p:cNvPr id="6"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27538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57251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11690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BF669CD5-EC14-4DE5-86A6-D9133CD12038}" type="datetimeFigureOut">
              <a:rPr lang="en-GB" smtClean="0"/>
              <a:pPr/>
              <a:t>28/09/2020</a:t>
            </a:fld>
            <a:endParaRPr lang="en-GB" dirty="0"/>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r>
              <a:rPr lang="en-US" dirty="0"/>
              <a:t>Footer</a:t>
            </a:r>
            <a:endParaRPr lang="en-GB" dirty="0"/>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DD7D84E-0E76-444F-8C2F-83F1D9BD0C6E}" type="slidenum">
              <a:rPr lang="en-GB" smtClean="0"/>
              <a:pPr/>
              <a:t>‹#›</a:t>
            </a:fld>
            <a:endParaRPr lang="en-GB" dirty="0"/>
          </a:p>
        </p:txBody>
      </p:sp>
      <p:sp>
        <p:nvSpPr>
          <p:cNvPr id="9" name="TextBox 8"/>
          <p:cNvSpPr txBox="1"/>
          <p:nvPr/>
        </p:nvSpPr>
        <p:spPr>
          <a:xfrm>
            <a:off x="5395936" y="6356350"/>
            <a:ext cx="1774012"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Limited 201</a:t>
            </a:r>
            <a:r>
              <a:rPr lang="en-US" sz="1000" dirty="0">
                <a:solidFill>
                  <a:srgbClr val="414141"/>
                </a:solidFill>
                <a:latin typeface="Raleway-v4020" pitchFamily="50" charset="-18"/>
                <a:ea typeface="Adobe Fan Heiti Std B" panose="020B0700000000000000" pitchFamily="34" charset="-128"/>
              </a:rPr>
              <a:t>9</a:t>
            </a:r>
            <a:r>
              <a:rPr lang="en-GB" sz="1000" dirty="0">
                <a:solidFill>
                  <a:srgbClr val="414141"/>
                </a:solidFill>
                <a:latin typeface="Raleway-v4020" pitchFamily="50" charset="-18"/>
                <a:ea typeface="Adobe Fan Heiti Std B" panose="020B0700000000000000" pitchFamily="34" charset="-128"/>
              </a:rPr>
              <a:t> </a:t>
            </a: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2134963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27A36E-DEB7-46AA-AF9C-DA2E0AC32229}"/>
              </a:ext>
            </a:extLst>
          </p:cNvPr>
          <p:cNvSpPr>
            <a:spLocks noGrp="1"/>
          </p:cNvSpPr>
          <p:nvPr>
            <p:ph type="ctrTitle"/>
          </p:nvPr>
        </p:nvSpPr>
        <p:spPr/>
        <p:txBody>
          <a:bodyPr/>
          <a:lstStyle/>
          <a:p>
            <a:r>
              <a:rPr lang="cs-CZ" dirty="0" err="1"/>
              <a:t>Advaced</a:t>
            </a:r>
            <a:r>
              <a:rPr lang="cs-CZ" dirty="0"/>
              <a:t> </a:t>
            </a:r>
            <a:r>
              <a:rPr lang="cs-CZ" dirty="0" err="1"/>
              <a:t>Analytics</a:t>
            </a:r>
            <a:r>
              <a:rPr lang="cs-CZ" dirty="0"/>
              <a:t> </a:t>
            </a:r>
            <a:r>
              <a:rPr lang="cs-CZ" dirty="0" err="1"/>
              <a:t>with</a:t>
            </a:r>
            <a:r>
              <a:rPr lang="cs-CZ" dirty="0"/>
              <a:t> TIBCO </a:t>
            </a:r>
            <a:r>
              <a:rPr lang="cs-CZ" dirty="0" err="1"/>
              <a:t>Spotfire</a:t>
            </a:r>
            <a:endParaRPr lang="en-US" dirty="0"/>
          </a:p>
        </p:txBody>
      </p:sp>
      <p:sp>
        <p:nvSpPr>
          <p:cNvPr id="3" name="Podtytuł 2">
            <a:extLst>
              <a:ext uri="{FF2B5EF4-FFF2-40B4-BE49-F238E27FC236}">
                <a16:creationId xmlns:a16="http://schemas.microsoft.com/office/drawing/2014/main" id="{2E234637-462E-4CFF-A1DA-EECA14F1802F}"/>
              </a:ext>
            </a:extLst>
          </p:cNvPr>
          <p:cNvSpPr>
            <a:spLocks noGrp="1"/>
          </p:cNvSpPr>
          <p:nvPr>
            <p:ph type="subTitle" idx="1"/>
          </p:nvPr>
        </p:nvSpPr>
        <p:spPr/>
        <p:txBody>
          <a:bodyPr/>
          <a:lstStyle/>
          <a:p>
            <a:r>
              <a:rPr lang="cs-CZ" dirty="0" err="1"/>
              <a:t>Spotfire</a:t>
            </a:r>
            <a:r>
              <a:rPr lang="cs-CZ" dirty="0"/>
              <a:t> </a:t>
            </a:r>
            <a:r>
              <a:rPr lang="cs-CZ" dirty="0" err="1"/>
              <a:t>Architecture</a:t>
            </a:r>
            <a:endParaRPr lang="en-US" dirty="0"/>
          </a:p>
        </p:txBody>
      </p:sp>
    </p:spTree>
    <p:extLst>
      <p:ext uri="{BB962C8B-B14F-4D97-AF65-F5344CB8AC3E}">
        <p14:creationId xmlns:p14="http://schemas.microsoft.com/office/powerpoint/2010/main" val="258941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FA2C-7636-41C3-8082-3D3A0FE2B39D}"/>
              </a:ext>
            </a:extLst>
          </p:cNvPr>
          <p:cNvSpPr>
            <a:spLocks noGrp="1"/>
          </p:cNvSpPr>
          <p:nvPr>
            <p:ph type="title"/>
          </p:nvPr>
        </p:nvSpPr>
        <p:spPr/>
        <p:txBody>
          <a:bodyPr>
            <a:normAutofit/>
          </a:bodyPr>
          <a:lstStyle/>
          <a:p>
            <a:r>
              <a:rPr lang="cs-CZ" dirty="0" err="1"/>
              <a:t>Spotfire</a:t>
            </a:r>
            <a:r>
              <a:rPr lang="cs-CZ" dirty="0"/>
              <a:t> </a:t>
            </a:r>
            <a:r>
              <a:rPr lang="cs-CZ" dirty="0" err="1"/>
              <a:t>Client</a:t>
            </a:r>
            <a:r>
              <a:rPr lang="cs-CZ" dirty="0"/>
              <a:t> </a:t>
            </a:r>
            <a:r>
              <a:rPr lang="cs-CZ" dirty="0" err="1"/>
              <a:t>Applications</a:t>
            </a:r>
            <a:endParaRPr lang="en-US" dirty="0"/>
          </a:p>
        </p:txBody>
      </p:sp>
      <p:sp>
        <p:nvSpPr>
          <p:cNvPr id="3" name="Content Placeholder 2">
            <a:extLst>
              <a:ext uri="{FF2B5EF4-FFF2-40B4-BE49-F238E27FC236}">
                <a16:creationId xmlns:a16="http://schemas.microsoft.com/office/drawing/2014/main" id="{61F06E69-BD58-466E-899F-AD0D85EDCF78}"/>
              </a:ext>
            </a:extLst>
          </p:cNvPr>
          <p:cNvSpPr>
            <a:spLocks noGrp="1"/>
          </p:cNvSpPr>
          <p:nvPr>
            <p:ph idx="1"/>
          </p:nvPr>
        </p:nvSpPr>
        <p:spPr/>
        <p:txBody>
          <a:bodyPr>
            <a:normAutofit lnSpcReduction="10000"/>
          </a:bodyPr>
          <a:lstStyle/>
          <a:p>
            <a:r>
              <a:rPr lang="cs-CZ" dirty="0"/>
              <a:t>Desktop</a:t>
            </a:r>
          </a:p>
          <a:p>
            <a:pPr lvl="1"/>
            <a:r>
              <a:rPr lang="cs-CZ" dirty="0" err="1"/>
              <a:t>Spotfire</a:t>
            </a:r>
            <a:r>
              <a:rPr lang="cs-CZ" dirty="0"/>
              <a:t> </a:t>
            </a:r>
            <a:r>
              <a:rPr lang="cs-CZ" dirty="0" err="1"/>
              <a:t>Analyst</a:t>
            </a:r>
            <a:r>
              <a:rPr lang="cs-CZ" dirty="0"/>
              <a:t>: on-</a:t>
            </a:r>
            <a:r>
              <a:rPr lang="cs-CZ" dirty="0" err="1"/>
              <a:t>premises</a:t>
            </a:r>
            <a:r>
              <a:rPr lang="cs-CZ" dirty="0"/>
              <a:t> </a:t>
            </a:r>
            <a:r>
              <a:rPr lang="cs-CZ" dirty="0" err="1"/>
              <a:t>Spotfire</a:t>
            </a:r>
            <a:r>
              <a:rPr lang="cs-CZ" dirty="0"/>
              <a:t> server</a:t>
            </a:r>
          </a:p>
          <a:p>
            <a:pPr lvl="1"/>
            <a:r>
              <a:rPr lang="cs-CZ" dirty="0" err="1"/>
              <a:t>Spotfire</a:t>
            </a:r>
            <a:r>
              <a:rPr lang="cs-CZ" dirty="0"/>
              <a:t> Cloud </a:t>
            </a:r>
            <a:r>
              <a:rPr lang="cs-CZ" dirty="0" err="1"/>
              <a:t>Analyst</a:t>
            </a:r>
            <a:r>
              <a:rPr lang="cs-CZ" dirty="0"/>
              <a:t>: </a:t>
            </a:r>
            <a:r>
              <a:rPr lang="cs-CZ" dirty="0" err="1"/>
              <a:t>connects</a:t>
            </a:r>
            <a:r>
              <a:rPr lang="cs-CZ" dirty="0"/>
              <a:t> to cloud-</a:t>
            </a:r>
            <a:r>
              <a:rPr lang="cs-CZ" dirty="0" err="1"/>
              <a:t>based</a:t>
            </a:r>
            <a:r>
              <a:rPr lang="cs-CZ" dirty="0"/>
              <a:t> instance.</a:t>
            </a:r>
          </a:p>
          <a:p>
            <a:pPr lvl="1"/>
            <a:r>
              <a:rPr lang="cs-CZ" dirty="0"/>
              <a:t>macOS: </a:t>
            </a:r>
            <a:r>
              <a:rPr lang="cs-CZ" dirty="0" err="1"/>
              <a:t>wrapper</a:t>
            </a:r>
            <a:r>
              <a:rPr lang="cs-CZ" dirty="0"/>
              <a:t> </a:t>
            </a:r>
            <a:r>
              <a:rPr lang="cs-CZ" dirty="0" err="1"/>
              <a:t>around</a:t>
            </a:r>
            <a:r>
              <a:rPr lang="cs-CZ" dirty="0"/>
              <a:t> </a:t>
            </a:r>
            <a:r>
              <a:rPr lang="cs-CZ" dirty="0" err="1"/>
              <a:t>Spotfire</a:t>
            </a:r>
            <a:r>
              <a:rPr lang="cs-CZ" dirty="0"/>
              <a:t> web </a:t>
            </a:r>
            <a:r>
              <a:rPr lang="cs-CZ" dirty="0" err="1"/>
              <a:t>clients</a:t>
            </a:r>
            <a:endParaRPr lang="cs-CZ" dirty="0"/>
          </a:p>
          <a:p>
            <a:r>
              <a:rPr lang="cs-CZ" dirty="0"/>
              <a:t>Web</a:t>
            </a:r>
          </a:p>
          <a:p>
            <a:pPr lvl="1"/>
            <a:r>
              <a:rPr lang="cs-CZ" dirty="0" err="1"/>
              <a:t>Spotfire</a:t>
            </a:r>
            <a:r>
              <a:rPr lang="cs-CZ" dirty="0"/>
              <a:t> </a:t>
            </a:r>
            <a:r>
              <a:rPr lang="cs-CZ" dirty="0" err="1"/>
              <a:t>Consumer</a:t>
            </a:r>
            <a:r>
              <a:rPr lang="cs-CZ" dirty="0"/>
              <a:t>: </a:t>
            </a:r>
            <a:r>
              <a:rPr lang="cs-CZ" dirty="0" err="1"/>
              <a:t>read-only</a:t>
            </a:r>
            <a:r>
              <a:rPr lang="cs-CZ" dirty="0"/>
              <a:t> web </a:t>
            </a:r>
            <a:r>
              <a:rPr lang="cs-CZ" dirty="0" err="1"/>
              <a:t>client</a:t>
            </a:r>
            <a:r>
              <a:rPr lang="cs-CZ" dirty="0"/>
              <a:t>.</a:t>
            </a:r>
          </a:p>
          <a:p>
            <a:pPr lvl="1"/>
            <a:r>
              <a:rPr lang="cs-CZ" dirty="0" err="1"/>
              <a:t>Spotfire</a:t>
            </a:r>
            <a:r>
              <a:rPr lang="cs-CZ" dirty="0"/>
              <a:t> Business </a:t>
            </a:r>
            <a:r>
              <a:rPr lang="cs-CZ" dirty="0" err="1"/>
              <a:t>Author</a:t>
            </a:r>
            <a:r>
              <a:rPr lang="cs-CZ" dirty="0"/>
              <a:t>: </a:t>
            </a:r>
            <a:r>
              <a:rPr lang="cs-CZ" dirty="0" err="1"/>
              <a:t>Some</a:t>
            </a:r>
            <a:r>
              <a:rPr lang="cs-CZ" dirty="0"/>
              <a:t> </a:t>
            </a:r>
            <a:r>
              <a:rPr lang="cs-CZ" dirty="0" err="1"/>
              <a:t>authoring</a:t>
            </a:r>
            <a:r>
              <a:rPr lang="cs-CZ" dirty="0"/>
              <a:t> </a:t>
            </a:r>
            <a:r>
              <a:rPr lang="cs-CZ" dirty="0" err="1"/>
              <a:t>capabilities</a:t>
            </a:r>
            <a:r>
              <a:rPr lang="cs-CZ" dirty="0"/>
              <a:t>, </a:t>
            </a:r>
            <a:r>
              <a:rPr lang="cs-CZ" dirty="0" err="1"/>
              <a:t>like</a:t>
            </a:r>
            <a:r>
              <a:rPr lang="cs-CZ" dirty="0"/>
              <a:t> </a:t>
            </a:r>
            <a:r>
              <a:rPr lang="cs-CZ" dirty="0" err="1"/>
              <a:t>loading</a:t>
            </a:r>
            <a:r>
              <a:rPr lang="cs-CZ" dirty="0"/>
              <a:t> data and </a:t>
            </a:r>
            <a:r>
              <a:rPr lang="cs-CZ" dirty="0" err="1"/>
              <a:t>editing</a:t>
            </a:r>
            <a:r>
              <a:rPr lang="cs-CZ" dirty="0"/>
              <a:t> </a:t>
            </a:r>
            <a:r>
              <a:rPr lang="cs-CZ" dirty="0" err="1"/>
              <a:t>visualizations</a:t>
            </a:r>
            <a:r>
              <a:rPr lang="cs-CZ" dirty="0"/>
              <a:t>.</a:t>
            </a:r>
          </a:p>
          <a:p>
            <a:r>
              <a:rPr lang="cs-CZ" dirty="0"/>
              <a:t>Mobile</a:t>
            </a:r>
          </a:p>
          <a:p>
            <a:pPr lvl="1"/>
            <a:r>
              <a:rPr lang="cs-CZ" dirty="0" err="1"/>
              <a:t>Consumer</a:t>
            </a:r>
            <a:r>
              <a:rPr lang="cs-CZ" dirty="0"/>
              <a:t>-type </a:t>
            </a:r>
            <a:r>
              <a:rPr lang="cs-CZ" dirty="0" err="1"/>
              <a:t>client</a:t>
            </a:r>
            <a:r>
              <a:rPr lang="cs-CZ" dirty="0"/>
              <a:t> </a:t>
            </a:r>
            <a:r>
              <a:rPr lang="cs-CZ" dirty="0" err="1"/>
              <a:t>for</a:t>
            </a:r>
            <a:r>
              <a:rPr lang="cs-CZ" dirty="0"/>
              <a:t> iOS and Android.</a:t>
            </a:r>
          </a:p>
          <a:p>
            <a:pPr lvl="1"/>
            <a:endParaRPr lang="cs-CZ" dirty="0"/>
          </a:p>
        </p:txBody>
      </p:sp>
    </p:spTree>
    <p:extLst>
      <p:ext uri="{BB962C8B-B14F-4D97-AF65-F5344CB8AC3E}">
        <p14:creationId xmlns:p14="http://schemas.microsoft.com/office/powerpoint/2010/main" val="425969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A864-B672-4781-A48A-E38C447630DB}"/>
              </a:ext>
            </a:extLst>
          </p:cNvPr>
          <p:cNvSpPr>
            <a:spLocks noGrp="1"/>
          </p:cNvSpPr>
          <p:nvPr>
            <p:ph type="title"/>
          </p:nvPr>
        </p:nvSpPr>
        <p:spPr/>
        <p:txBody>
          <a:bodyPr/>
          <a:lstStyle/>
          <a:p>
            <a:r>
              <a:rPr lang="cs-CZ" dirty="0" err="1"/>
              <a:t>Spotfire</a:t>
            </a:r>
            <a:r>
              <a:rPr lang="cs-CZ" dirty="0"/>
              <a:t> </a:t>
            </a:r>
            <a:r>
              <a:rPr lang="cs-CZ" dirty="0" err="1"/>
              <a:t>Automation</a:t>
            </a:r>
            <a:r>
              <a:rPr lang="cs-CZ" dirty="0"/>
              <a:t> </a:t>
            </a:r>
            <a:r>
              <a:rPr lang="cs-CZ" dirty="0" err="1"/>
              <a:t>Services</a:t>
            </a:r>
            <a:endParaRPr lang="en-US" dirty="0"/>
          </a:p>
        </p:txBody>
      </p:sp>
      <p:sp>
        <p:nvSpPr>
          <p:cNvPr id="3" name="Content Placeholder 2">
            <a:extLst>
              <a:ext uri="{FF2B5EF4-FFF2-40B4-BE49-F238E27FC236}">
                <a16:creationId xmlns:a16="http://schemas.microsoft.com/office/drawing/2014/main" id="{52B7C8F1-76C6-4BDC-B2BD-19616E349850}"/>
              </a:ext>
            </a:extLst>
          </p:cNvPr>
          <p:cNvSpPr>
            <a:spLocks noGrp="1"/>
          </p:cNvSpPr>
          <p:nvPr>
            <p:ph idx="1"/>
          </p:nvPr>
        </p:nvSpPr>
        <p:spPr/>
        <p:txBody>
          <a:bodyPr>
            <a:normAutofit fontScale="92500" lnSpcReduction="10000"/>
          </a:bodyPr>
          <a:lstStyle/>
          <a:p>
            <a:r>
              <a:rPr lang="cs-CZ" dirty="0"/>
              <a:t>Update and </a:t>
            </a:r>
            <a:r>
              <a:rPr lang="cs-CZ" dirty="0" err="1"/>
              <a:t>distribute</a:t>
            </a:r>
            <a:r>
              <a:rPr lang="cs-CZ" dirty="0"/>
              <a:t> </a:t>
            </a:r>
            <a:r>
              <a:rPr lang="cs-CZ" dirty="0" err="1"/>
              <a:t>reports</a:t>
            </a:r>
            <a:r>
              <a:rPr lang="cs-CZ" dirty="0"/>
              <a:t> on a </a:t>
            </a:r>
            <a:r>
              <a:rPr lang="cs-CZ" dirty="0" err="1"/>
              <a:t>time</a:t>
            </a:r>
            <a:r>
              <a:rPr lang="cs-CZ" dirty="0"/>
              <a:t> </a:t>
            </a:r>
            <a:r>
              <a:rPr lang="cs-CZ" dirty="0" err="1"/>
              <a:t>schedule</a:t>
            </a:r>
            <a:r>
              <a:rPr lang="cs-CZ" dirty="0"/>
              <a:t>, </a:t>
            </a:r>
            <a:r>
              <a:rPr lang="cs-CZ" dirty="0" err="1"/>
              <a:t>for</a:t>
            </a:r>
            <a:r>
              <a:rPr lang="cs-CZ" dirty="0"/>
              <a:t> </a:t>
            </a:r>
            <a:r>
              <a:rPr lang="cs-CZ" dirty="0" err="1"/>
              <a:t>example</a:t>
            </a:r>
            <a:r>
              <a:rPr lang="cs-CZ" dirty="0"/>
              <a:t>:</a:t>
            </a:r>
          </a:p>
          <a:p>
            <a:r>
              <a:rPr lang="en-US" dirty="0"/>
              <a:t>Opening a quarterly sales dashboard, updating the data, saving a snapshot copy to the Spotfire Library, and emailing a DXP file as an attachment to each sales rep so they can view the data offline. </a:t>
            </a:r>
            <a:endParaRPr lang="cs-CZ" dirty="0"/>
          </a:p>
          <a:p>
            <a:r>
              <a:rPr lang="en-US" dirty="0"/>
              <a:t>Repeating the above use case but using parameters within Spotfire Automation Services job to create a separate DXP file for each region and sales rep. </a:t>
            </a:r>
            <a:endParaRPr lang="cs-CZ" dirty="0"/>
          </a:p>
          <a:p>
            <a:r>
              <a:rPr lang="en-US" dirty="0"/>
              <a:t>Performing the migration of an analysis file between the Test and Prod Spotfire environments, automatically updating the database connection information. </a:t>
            </a:r>
            <a:endParaRPr lang="cs-CZ" dirty="0"/>
          </a:p>
          <a:p>
            <a:r>
              <a:rPr lang="en-US" dirty="0"/>
              <a:t>Custom tasks can also be developed using the Spotfire SDK.</a:t>
            </a:r>
          </a:p>
        </p:txBody>
      </p:sp>
    </p:spTree>
    <p:extLst>
      <p:ext uri="{BB962C8B-B14F-4D97-AF65-F5344CB8AC3E}">
        <p14:creationId xmlns:p14="http://schemas.microsoft.com/office/powerpoint/2010/main" val="15897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213B-C87F-4D6F-BC15-F3375FE16E5A}"/>
              </a:ext>
            </a:extLst>
          </p:cNvPr>
          <p:cNvSpPr>
            <a:spLocks noGrp="1"/>
          </p:cNvSpPr>
          <p:nvPr>
            <p:ph type="title"/>
          </p:nvPr>
        </p:nvSpPr>
        <p:spPr/>
        <p:txBody>
          <a:bodyPr/>
          <a:lstStyle/>
          <a:p>
            <a:r>
              <a:rPr lang="cs-CZ" dirty="0" err="1"/>
              <a:t>Statistics</a:t>
            </a:r>
            <a:r>
              <a:rPr lang="cs-CZ" dirty="0"/>
              <a:t> </a:t>
            </a:r>
            <a:r>
              <a:rPr lang="cs-CZ" dirty="0" err="1"/>
              <a:t>Services</a:t>
            </a:r>
            <a:endParaRPr lang="en-US" dirty="0"/>
          </a:p>
        </p:txBody>
      </p:sp>
      <p:sp>
        <p:nvSpPr>
          <p:cNvPr id="3" name="Content Placeholder 2">
            <a:extLst>
              <a:ext uri="{FF2B5EF4-FFF2-40B4-BE49-F238E27FC236}">
                <a16:creationId xmlns:a16="http://schemas.microsoft.com/office/drawing/2014/main" id="{1DA7EB90-D219-4DB2-B361-578A7C619DDB}"/>
              </a:ext>
            </a:extLst>
          </p:cNvPr>
          <p:cNvSpPr>
            <a:spLocks noGrp="1"/>
          </p:cNvSpPr>
          <p:nvPr>
            <p:ph idx="1"/>
          </p:nvPr>
        </p:nvSpPr>
        <p:spPr/>
        <p:txBody>
          <a:bodyPr/>
          <a:lstStyle/>
          <a:p>
            <a:r>
              <a:rPr lang="cs-CZ" dirty="0"/>
              <a:t>A </a:t>
            </a:r>
            <a:r>
              <a:rPr lang="en-US" dirty="0"/>
              <a:t>lightweight, flexible server that provides a communication layer, a service layer, and a TIBCO® Enterprise Runtime for R (TERR), S- PLUS, or open-source R engine pool</a:t>
            </a:r>
            <a:r>
              <a:rPr lang="cs-CZ" dirty="0"/>
              <a:t>.</a:t>
            </a:r>
          </a:p>
          <a:p>
            <a:endParaRPr lang="cs-CZ" dirty="0"/>
          </a:p>
          <a:p>
            <a:r>
              <a:rPr lang="cs-CZ" dirty="0"/>
              <a:t>SAS and MATLAB </a:t>
            </a:r>
            <a:r>
              <a:rPr lang="cs-CZ" dirty="0" err="1"/>
              <a:t>also</a:t>
            </a:r>
            <a:r>
              <a:rPr lang="cs-CZ" dirty="0"/>
              <a:t> </a:t>
            </a:r>
            <a:r>
              <a:rPr lang="cs-CZ" dirty="0" err="1"/>
              <a:t>supported</a:t>
            </a:r>
            <a:r>
              <a:rPr lang="cs-CZ" dirty="0"/>
              <a:t>.</a:t>
            </a:r>
          </a:p>
          <a:p>
            <a:endParaRPr lang="en-US" dirty="0"/>
          </a:p>
        </p:txBody>
      </p:sp>
    </p:spTree>
    <p:extLst>
      <p:ext uri="{BB962C8B-B14F-4D97-AF65-F5344CB8AC3E}">
        <p14:creationId xmlns:p14="http://schemas.microsoft.com/office/powerpoint/2010/main" val="384773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767B-EBF6-4633-83B3-D75FD65F445D}"/>
              </a:ext>
            </a:extLst>
          </p:cNvPr>
          <p:cNvSpPr>
            <a:spLocks noGrp="1"/>
          </p:cNvSpPr>
          <p:nvPr>
            <p:ph type="title"/>
          </p:nvPr>
        </p:nvSpPr>
        <p:spPr/>
        <p:txBody>
          <a:bodyPr/>
          <a:lstStyle/>
          <a:p>
            <a:r>
              <a:rPr lang="cs-CZ" dirty="0"/>
              <a:t>Environment </a:t>
            </a:r>
            <a:r>
              <a:rPr lang="cs-CZ" dirty="0" err="1"/>
              <a:t>Communication</a:t>
            </a:r>
            <a:endParaRPr lang="en-US" dirty="0"/>
          </a:p>
        </p:txBody>
      </p:sp>
      <p:pic>
        <p:nvPicPr>
          <p:cNvPr id="5" name="Content Placeholder 4">
            <a:extLst>
              <a:ext uri="{FF2B5EF4-FFF2-40B4-BE49-F238E27FC236}">
                <a16:creationId xmlns:a16="http://schemas.microsoft.com/office/drawing/2014/main" id="{83277E36-CE39-4D59-8FC0-2E28B17DA339}"/>
              </a:ext>
            </a:extLst>
          </p:cNvPr>
          <p:cNvPicPr>
            <a:picLocks noGrp="1" noChangeAspect="1"/>
          </p:cNvPicPr>
          <p:nvPr>
            <p:ph idx="1"/>
          </p:nvPr>
        </p:nvPicPr>
        <p:blipFill>
          <a:blip r:embed="rId2"/>
          <a:stretch>
            <a:fillRect/>
          </a:stretch>
        </p:blipFill>
        <p:spPr>
          <a:xfrm>
            <a:off x="2173050" y="1825625"/>
            <a:ext cx="7845900" cy="4351338"/>
          </a:xfrm>
        </p:spPr>
      </p:pic>
    </p:spTree>
    <p:extLst>
      <p:ext uri="{BB962C8B-B14F-4D97-AF65-F5344CB8AC3E}">
        <p14:creationId xmlns:p14="http://schemas.microsoft.com/office/powerpoint/2010/main" val="143587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EAD3-3567-41B0-AC9D-EF348DD43D64}"/>
              </a:ext>
            </a:extLst>
          </p:cNvPr>
          <p:cNvSpPr>
            <a:spLocks noGrp="1"/>
          </p:cNvSpPr>
          <p:nvPr>
            <p:ph type="title"/>
          </p:nvPr>
        </p:nvSpPr>
        <p:spPr/>
        <p:txBody>
          <a:bodyPr/>
          <a:lstStyle/>
          <a:p>
            <a:r>
              <a:rPr lang="cs-CZ" dirty="0"/>
              <a:t>Environment </a:t>
            </a:r>
            <a:r>
              <a:rPr lang="cs-CZ" dirty="0" err="1"/>
              <a:t>Communication</a:t>
            </a:r>
            <a:endParaRPr lang="en-US" dirty="0"/>
          </a:p>
        </p:txBody>
      </p:sp>
      <p:sp>
        <p:nvSpPr>
          <p:cNvPr id="3" name="Content Placeholder 2">
            <a:extLst>
              <a:ext uri="{FF2B5EF4-FFF2-40B4-BE49-F238E27FC236}">
                <a16:creationId xmlns:a16="http://schemas.microsoft.com/office/drawing/2014/main" id="{5A7FEEFE-BF95-4440-A924-9A0E07B9484B}"/>
              </a:ext>
            </a:extLst>
          </p:cNvPr>
          <p:cNvSpPr>
            <a:spLocks noGrp="1"/>
          </p:cNvSpPr>
          <p:nvPr>
            <p:ph idx="1"/>
          </p:nvPr>
        </p:nvSpPr>
        <p:spPr/>
        <p:txBody>
          <a:bodyPr>
            <a:normAutofit fontScale="77500" lnSpcReduction="20000"/>
          </a:bodyPr>
          <a:lstStyle/>
          <a:p>
            <a:r>
              <a:rPr lang="en-US" dirty="0"/>
              <a:t>After an administrator has approved the new server or node, the certificates are issued automatically. </a:t>
            </a:r>
            <a:endParaRPr lang="cs-CZ" dirty="0"/>
          </a:p>
          <a:p>
            <a:r>
              <a:rPr lang="en-US" dirty="0"/>
              <a:t>Without a certificate, a server or a service on a node cannot make requests to, or receive requests from, other entities, except for when requesting a certificate. </a:t>
            </a:r>
            <a:endParaRPr lang="cs-CZ" dirty="0"/>
          </a:p>
          <a:p>
            <a:r>
              <a:rPr lang="en-US" dirty="0"/>
              <a:t>After being installed, a node performs a join request to a specific, unencrypted HTTP Spotfire Server port that only handles registration requests. </a:t>
            </a:r>
            <a:endParaRPr lang="cs-CZ" dirty="0"/>
          </a:p>
          <a:p>
            <a:r>
              <a:rPr lang="en-US" dirty="0"/>
              <a:t>The node remains untrusted until the administrator approves the request by trusting the node. </a:t>
            </a:r>
            <a:endParaRPr lang="cs-CZ" dirty="0"/>
          </a:p>
          <a:p>
            <a:r>
              <a:rPr lang="en-US" dirty="0"/>
              <a:t>The Spotfire Server start page provides the tools to add nodes to the environment by explicitly trusting them, thereby issuing the certificates. </a:t>
            </a:r>
            <a:endParaRPr lang="cs-CZ" dirty="0"/>
          </a:p>
          <a:p>
            <a:r>
              <a:rPr lang="en-US" dirty="0"/>
              <a:t>When the node receives its certificate, it can send encrypted communication over the HTTPS/TLS ports, and with this it can start to send more than registration requests.</a:t>
            </a:r>
          </a:p>
        </p:txBody>
      </p:sp>
    </p:spTree>
    <p:extLst>
      <p:ext uri="{BB962C8B-B14F-4D97-AF65-F5344CB8AC3E}">
        <p14:creationId xmlns:p14="http://schemas.microsoft.com/office/powerpoint/2010/main" val="56976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BF4B-42B5-484B-A2DA-55405ECAB618}"/>
              </a:ext>
            </a:extLst>
          </p:cNvPr>
          <p:cNvSpPr>
            <a:spLocks noGrp="1"/>
          </p:cNvSpPr>
          <p:nvPr>
            <p:ph type="title"/>
          </p:nvPr>
        </p:nvSpPr>
        <p:spPr/>
        <p:txBody>
          <a:bodyPr/>
          <a:lstStyle/>
          <a:p>
            <a:r>
              <a:rPr lang="cs-CZ" dirty="0" err="1"/>
              <a:t>Authentication</a:t>
            </a:r>
            <a:r>
              <a:rPr lang="cs-CZ" dirty="0"/>
              <a:t> and </a:t>
            </a:r>
            <a:r>
              <a:rPr lang="cs-CZ" dirty="0" err="1"/>
              <a:t>Authorization</a:t>
            </a:r>
            <a:endParaRPr lang="en-US" dirty="0"/>
          </a:p>
        </p:txBody>
      </p:sp>
      <p:pic>
        <p:nvPicPr>
          <p:cNvPr id="5" name="Content Placeholder 4">
            <a:extLst>
              <a:ext uri="{FF2B5EF4-FFF2-40B4-BE49-F238E27FC236}">
                <a16:creationId xmlns:a16="http://schemas.microsoft.com/office/drawing/2014/main" id="{7556104E-BB5F-41D7-9804-ECBC5A4C3973}"/>
              </a:ext>
            </a:extLst>
          </p:cNvPr>
          <p:cNvPicPr>
            <a:picLocks noGrp="1" noChangeAspect="1"/>
          </p:cNvPicPr>
          <p:nvPr>
            <p:ph idx="1"/>
          </p:nvPr>
        </p:nvPicPr>
        <p:blipFill>
          <a:blip r:embed="rId2"/>
          <a:stretch>
            <a:fillRect/>
          </a:stretch>
        </p:blipFill>
        <p:spPr>
          <a:xfrm>
            <a:off x="1509562" y="1825625"/>
            <a:ext cx="9172875" cy="4351338"/>
          </a:xfrm>
        </p:spPr>
      </p:pic>
    </p:spTree>
    <p:extLst>
      <p:ext uri="{BB962C8B-B14F-4D97-AF65-F5344CB8AC3E}">
        <p14:creationId xmlns:p14="http://schemas.microsoft.com/office/powerpoint/2010/main" val="216774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6E6A-5865-42FD-BA8A-5A5DA2060EDB}"/>
              </a:ext>
            </a:extLst>
          </p:cNvPr>
          <p:cNvSpPr>
            <a:spLocks noGrp="1"/>
          </p:cNvSpPr>
          <p:nvPr>
            <p:ph type="title"/>
          </p:nvPr>
        </p:nvSpPr>
        <p:spPr/>
        <p:txBody>
          <a:bodyPr/>
          <a:lstStyle/>
          <a:p>
            <a:r>
              <a:rPr lang="cs-CZ" dirty="0" err="1"/>
              <a:t>Deployment</a:t>
            </a:r>
            <a:endParaRPr lang="en-US" dirty="0"/>
          </a:p>
        </p:txBody>
      </p:sp>
      <p:sp>
        <p:nvSpPr>
          <p:cNvPr id="3" name="Content Placeholder 2">
            <a:extLst>
              <a:ext uri="{FF2B5EF4-FFF2-40B4-BE49-F238E27FC236}">
                <a16:creationId xmlns:a16="http://schemas.microsoft.com/office/drawing/2014/main" id="{5931B32D-858E-40D6-829A-D4D615429E69}"/>
              </a:ext>
            </a:extLst>
          </p:cNvPr>
          <p:cNvSpPr>
            <a:spLocks noGrp="1"/>
          </p:cNvSpPr>
          <p:nvPr>
            <p:ph idx="1"/>
          </p:nvPr>
        </p:nvSpPr>
        <p:spPr/>
        <p:txBody>
          <a:bodyPr>
            <a:normAutofit fontScale="77500" lnSpcReduction="20000"/>
          </a:bodyPr>
          <a:lstStyle/>
          <a:p>
            <a:r>
              <a:rPr lang="en-US" dirty="0"/>
              <a:t>To deploy Spotfire software, the administrator places software packages in a deployment area on Spotfire Server, and assigns the deployment area to particular groups. </a:t>
            </a:r>
            <a:endParaRPr lang="cs-CZ" dirty="0"/>
          </a:p>
          <a:p>
            <a:r>
              <a:rPr lang="en-US" dirty="0"/>
              <a:t>Deployments are managed in the Spotfire Server web-based Admin Console</a:t>
            </a:r>
            <a:r>
              <a:rPr lang="cs-CZ" dirty="0"/>
              <a:t>.</a:t>
            </a:r>
          </a:p>
          <a:p>
            <a:r>
              <a:rPr lang="en-US" dirty="0"/>
              <a:t>If a new deployment is available when a user logs in to a Spotfire client, the software packages are downloaded from the Spotfire Server to the client. </a:t>
            </a:r>
            <a:endParaRPr lang="cs-CZ" dirty="0"/>
          </a:p>
          <a:p>
            <a:r>
              <a:rPr lang="en-US" dirty="0"/>
              <a:t>Deployments are used to: </a:t>
            </a:r>
            <a:endParaRPr lang="cs-CZ" dirty="0"/>
          </a:p>
          <a:p>
            <a:pPr lvl="1"/>
            <a:r>
              <a:rPr lang="en-US" dirty="0"/>
              <a:t>Set up a new Spotfire environment. </a:t>
            </a:r>
            <a:endParaRPr lang="cs-CZ" dirty="0"/>
          </a:p>
          <a:p>
            <a:pPr lvl="1"/>
            <a:r>
              <a:rPr lang="en-US" dirty="0"/>
              <a:t>Install a product upgrade, extension, or hotfix provided by Spotfire. </a:t>
            </a:r>
            <a:endParaRPr lang="cs-CZ" dirty="0"/>
          </a:p>
          <a:p>
            <a:pPr lvl="1"/>
            <a:r>
              <a:rPr lang="en-US" dirty="0"/>
              <a:t>Install a custom tool or extension. </a:t>
            </a:r>
            <a:endParaRPr lang="cs-CZ" dirty="0"/>
          </a:p>
          <a:p>
            <a:pPr lvl="1"/>
            <a:r>
              <a:rPr lang="en-US" dirty="0"/>
              <a:t>Administrators can create multiple deployment areas, such as “Production” and “Staging.” This allows administrators to test new deployments before rolling them out to the entire client base, or to maintain different deployments for different groups of users. </a:t>
            </a:r>
          </a:p>
        </p:txBody>
      </p:sp>
    </p:spTree>
    <p:extLst>
      <p:ext uri="{BB962C8B-B14F-4D97-AF65-F5344CB8AC3E}">
        <p14:creationId xmlns:p14="http://schemas.microsoft.com/office/powerpoint/2010/main" val="160409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8B05-2F3E-4192-B092-9D817AE75EF5}"/>
              </a:ext>
            </a:extLst>
          </p:cNvPr>
          <p:cNvSpPr>
            <a:spLocks noGrp="1"/>
          </p:cNvSpPr>
          <p:nvPr>
            <p:ph type="title"/>
          </p:nvPr>
        </p:nvSpPr>
        <p:spPr/>
        <p:txBody>
          <a:bodyPr/>
          <a:lstStyle/>
          <a:p>
            <a:r>
              <a:rPr lang="cs-CZ" dirty="0" err="1"/>
              <a:t>Spotfire</a:t>
            </a:r>
            <a:r>
              <a:rPr lang="cs-CZ" dirty="0"/>
              <a:t> </a:t>
            </a:r>
            <a:r>
              <a:rPr lang="cs-CZ" dirty="0" err="1"/>
              <a:t>Library</a:t>
            </a:r>
            <a:endParaRPr lang="en-US" dirty="0"/>
          </a:p>
        </p:txBody>
      </p:sp>
      <p:sp>
        <p:nvSpPr>
          <p:cNvPr id="3" name="Content Placeholder 2">
            <a:extLst>
              <a:ext uri="{FF2B5EF4-FFF2-40B4-BE49-F238E27FC236}">
                <a16:creationId xmlns:a16="http://schemas.microsoft.com/office/drawing/2014/main" id="{E6ACB0DA-C31F-46C5-B26A-3135BA577BB9}"/>
              </a:ext>
            </a:extLst>
          </p:cNvPr>
          <p:cNvSpPr>
            <a:spLocks noGrp="1"/>
          </p:cNvSpPr>
          <p:nvPr>
            <p:ph idx="1"/>
          </p:nvPr>
        </p:nvSpPr>
        <p:spPr/>
        <p:txBody>
          <a:bodyPr>
            <a:normAutofit lnSpcReduction="10000"/>
          </a:bodyPr>
          <a:lstStyle/>
          <a:p>
            <a:r>
              <a:rPr lang="en-US" dirty="0"/>
              <a:t>The </a:t>
            </a:r>
            <a:r>
              <a:rPr lang="cs-CZ" dirty="0" err="1"/>
              <a:t>Spotfire</a:t>
            </a:r>
            <a:r>
              <a:rPr lang="cs-CZ" dirty="0"/>
              <a:t> L</a:t>
            </a:r>
            <a:r>
              <a:rPr lang="en-US" dirty="0" err="1"/>
              <a:t>ibrary</a:t>
            </a:r>
            <a:r>
              <a:rPr lang="en-US" dirty="0"/>
              <a:t> stores</a:t>
            </a:r>
            <a:r>
              <a:rPr lang="cs-CZ" dirty="0"/>
              <a:t>:</a:t>
            </a:r>
          </a:p>
          <a:p>
            <a:pPr lvl="1"/>
            <a:r>
              <a:rPr lang="en-US" dirty="0"/>
              <a:t> Spotfire analyses</a:t>
            </a:r>
            <a:endParaRPr lang="cs-CZ" dirty="0"/>
          </a:p>
          <a:p>
            <a:pPr lvl="1"/>
            <a:r>
              <a:rPr lang="en-US" dirty="0"/>
              <a:t>Spotfire data files</a:t>
            </a:r>
            <a:endParaRPr lang="cs-CZ" dirty="0"/>
          </a:p>
          <a:p>
            <a:pPr lvl="1"/>
            <a:r>
              <a:rPr lang="cs-CZ" dirty="0"/>
              <a:t>C</a:t>
            </a:r>
            <a:r>
              <a:rPr lang="en-US" dirty="0" err="1"/>
              <a:t>ustom</a:t>
            </a:r>
            <a:r>
              <a:rPr lang="en-US" dirty="0"/>
              <a:t> Spotfire data functions</a:t>
            </a:r>
            <a:endParaRPr lang="cs-CZ" dirty="0"/>
          </a:p>
          <a:p>
            <a:pPr lvl="1"/>
            <a:r>
              <a:rPr lang="cs-CZ" dirty="0"/>
              <a:t>I</a:t>
            </a:r>
            <a:r>
              <a:rPr lang="en-US" dirty="0" err="1"/>
              <a:t>nformation</a:t>
            </a:r>
            <a:r>
              <a:rPr lang="en-US" dirty="0"/>
              <a:t> links</a:t>
            </a:r>
            <a:endParaRPr lang="cs-CZ" dirty="0"/>
          </a:p>
          <a:p>
            <a:pPr lvl="1"/>
            <a:r>
              <a:rPr lang="cs-CZ" dirty="0"/>
              <a:t>S</a:t>
            </a:r>
            <a:r>
              <a:rPr lang="en-US" dirty="0"/>
              <a:t>hared connections created with Spotfire connectors</a:t>
            </a:r>
            <a:endParaRPr lang="cs-CZ" dirty="0"/>
          </a:p>
          <a:p>
            <a:pPr lvl="1"/>
            <a:r>
              <a:rPr lang="cs-CZ" dirty="0"/>
              <a:t>V</a:t>
            </a:r>
            <a:r>
              <a:rPr lang="en-US" dirty="0" err="1"/>
              <a:t>isualization</a:t>
            </a:r>
            <a:r>
              <a:rPr lang="en-US" dirty="0"/>
              <a:t> color schemes. </a:t>
            </a:r>
            <a:endParaRPr lang="cs-CZ" dirty="0"/>
          </a:p>
          <a:p>
            <a:pPr lvl="1"/>
            <a:r>
              <a:rPr lang="en-US" dirty="0"/>
              <a:t>The library is organized into hierarchical folders, which are also used to control access to folder content. The administrator creates the folder structure and assigns groups with the appropriate read and write permissions to the folders. </a:t>
            </a:r>
          </a:p>
        </p:txBody>
      </p:sp>
    </p:spTree>
    <p:extLst>
      <p:ext uri="{BB962C8B-B14F-4D97-AF65-F5344CB8AC3E}">
        <p14:creationId xmlns:p14="http://schemas.microsoft.com/office/powerpoint/2010/main" val="270102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5FA-424D-4B8A-8CEC-649FCEDEC77D}"/>
              </a:ext>
            </a:extLst>
          </p:cNvPr>
          <p:cNvSpPr>
            <a:spLocks noGrp="1"/>
          </p:cNvSpPr>
          <p:nvPr>
            <p:ph type="title"/>
          </p:nvPr>
        </p:nvSpPr>
        <p:spPr/>
        <p:txBody>
          <a:bodyPr/>
          <a:lstStyle/>
          <a:p>
            <a:r>
              <a:rPr lang="cs-CZ" dirty="0" err="1"/>
              <a:t>Load</a:t>
            </a:r>
            <a:r>
              <a:rPr lang="cs-CZ" dirty="0"/>
              <a:t> </a:t>
            </a:r>
            <a:r>
              <a:rPr lang="cs-CZ" dirty="0" err="1"/>
              <a:t>Balancing</a:t>
            </a:r>
            <a:r>
              <a:rPr lang="cs-CZ" dirty="0"/>
              <a:t> and </a:t>
            </a:r>
            <a:r>
              <a:rPr lang="cs-CZ" dirty="0" err="1"/>
              <a:t>Failover</a:t>
            </a:r>
            <a:endParaRPr lang="en-US" dirty="0"/>
          </a:p>
        </p:txBody>
      </p:sp>
      <p:sp>
        <p:nvSpPr>
          <p:cNvPr id="3" name="Content Placeholder 2">
            <a:extLst>
              <a:ext uri="{FF2B5EF4-FFF2-40B4-BE49-F238E27FC236}">
                <a16:creationId xmlns:a16="http://schemas.microsoft.com/office/drawing/2014/main" id="{09FC82C3-A946-4FB0-B0D4-D70996BAB29A}"/>
              </a:ext>
            </a:extLst>
          </p:cNvPr>
          <p:cNvSpPr>
            <a:spLocks noGrp="1"/>
          </p:cNvSpPr>
          <p:nvPr>
            <p:ph idx="1"/>
          </p:nvPr>
        </p:nvSpPr>
        <p:spPr/>
        <p:txBody>
          <a:bodyPr>
            <a:normAutofit lnSpcReduction="10000"/>
          </a:bodyPr>
          <a:lstStyle/>
          <a:p>
            <a:r>
              <a:rPr lang="en-US" dirty="0"/>
              <a:t>A cluster of Spotfire Servers in an environment can be fronted by a load balancer to distribute the traffic to the servers</a:t>
            </a:r>
            <a:r>
              <a:rPr lang="cs-CZ" dirty="0"/>
              <a:t>. </a:t>
            </a:r>
            <a:r>
              <a:rPr lang="en-US" dirty="0"/>
              <a:t>The load balancer should be able to detect if an instance becomes available or unavailable. </a:t>
            </a:r>
            <a:endParaRPr lang="cs-CZ" dirty="0"/>
          </a:p>
          <a:p>
            <a:r>
              <a:rPr lang="en-US" dirty="0"/>
              <a:t>Any load balancing technology supporting session affinity may be used. </a:t>
            </a:r>
            <a:endParaRPr lang="cs-CZ" dirty="0"/>
          </a:p>
          <a:p>
            <a:r>
              <a:rPr lang="en-US" dirty="0"/>
              <a:t>No load balancer is required between Spotfire Server and the nodes because the routing capability of Spotfire Server features built-in load balancing, enabling non-opened analyses to be loaded by the least used Spotfire Web Player service instance.</a:t>
            </a:r>
          </a:p>
        </p:txBody>
      </p:sp>
    </p:spTree>
    <p:extLst>
      <p:ext uri="{BB962C8B-B14F-4D97-AF65-F5344CB8AC3E}">
        <p14:creationId xmlns:p14="http://schemas.microsoft.com/office/powerpoint/2010/main" val="345400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192D-5882-4BE7-9B32-466221FE6E4D}"/>
              </a:ext>
            </a:extLst>
          </p:cNvPr>
          <p:cNvSpPr>
            <a:spLocks noGrp="1"/>
          </p:cNvSpPr>
          <p:nvPr>
            <p:ph type="title"/>
          </p:nvPr>
        </p:nvSpPr>
        <p:spPr/>
        <p:txBody>
          <a:bodyPr/>
          <a:lstStyle/>
          <a:p>
            <a:r>
              <a:rPr lang="cs-CZ" dirty="0"/>
              <a:t>Smart </a:t>
            </a:r>
            <a:r>
              <a:rPr lang="cs-CZ" dirty="0" err="1"/>
              <a:t>Routing</a:t>
            </a:r>
            <a:endParaRPr lang="en-US" dirty="0"/>
          </a:p>
        </p:txBody>
      </p:sp>
      <p:sp>
        <p:nvSpPr>
          <p:cNvPr id="3" name="Content Placeholder 2">
            <a:extLst>
              <a:ext uri="{FF2B5EF4-FFF2-40B4-BE49-F238E27FC236}">
                <a16:creationId xmlns:a16="http://schemas.microsoft.com/office/drawing/2014/main" id="{0CDF97F2-FD16-4FC9-99A2-2BA34064CC62}"/>
              </a:ext>
            </a:extLst>
          </p:cNvPr>
          <p:cNvSpPr>
            <a:spLocks noGrp="1"/>
          </p:cNvSpPr>
          <p:nvPr>
            <p:ph idx="1"/>
          </p:nvPr>
        </p:nvSpPr>
        <p:spPr/>
        <p:txBody>
          <a:bodyPr>
            <a:normAutofit lnSpcReduction="10000"/>
          </a:bodyPr>
          <a:lstStyle/>
          <a:p>
            <a:r>
              <a:rPr lang="en-US" dirty="0"/>
              <a:t>Spotfire provides routing capabilities within the environment. Smart routing provides several improvements over simple round-robin allocation: </a:t>
            </a:r>
            <a:endParaRPr lang="cs-CZ" dirty="0"/>
          </a:p>
          <a:p>
            <a:pPr lvl="1"/>
            <a:r>
              <a:rPr lang="en-US" dirty="0"/>
              <a:t>Capacity based optimization, route throttling, and monitoring of resource utilization</a:t>
            </a:r>
            <a:endParaRPr lang="cs-CZ" dirty="0"/>
          </a:p>
          <a:p>
            <a:pPr lvl="1"/>
            <a:r>
              <a:rPr lang="en-US" dirty="0"/>
              <a:t>Built-in (default) load-balancing that can be refined by static routing rules enabling fine-grained traffic control based on user, user groups, and analysis files </a:t>
            </a:r>
            <a:endParaRPr lang="cs-CZ" dirty="0"/>
          </a:p>
          <a:p>
            <a:pPr lvl="1"/>
            <a:r>
              <a:rPr lang="en-US" dirty="0"/>
              <a:t>Pre-loading and refreshing of analysis files on one or more instances of the Spotfire Web Player (formerly known as Scheduled Updates)</a:t>
            </a:r>
            <a:endParaRPr lang="cs-CZ" dirty="0"/>
          </a:p>
          <a:p>
            <a:pPr lvl="1"/>
            <a:r>
              <a:rPr lang="cs-CZ" dirty="0"/>
              <a:t>R</a:t>
            </a:r>
            <a:r>
              <a:rPr lang="en-US" dirty="0"/>
              <a:t>un-time clustering of routing data amongst all Spotfire Server nodes in the cluster using a distributed data-grid.</a:t>
            </a:r>
          </a:p>
        </p:txBody>
      </p:sp>
    </p:spTree>
    <p:extLst>
      <p:ext uri="{BB962C8B-B14F-4D97-AF65-F5344CB8AC3E}">
        <p14:creationId xmlns:p14="http://schemas.microsoft.com/office/powerpoint/2010/main" val="201989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487E51E-2B04-4C84-9193-AD95A5523C94}"/>
              </a:ext>
            </a:extLst>
          </p:cNvPr>
          <p:cNvSpPr>
            <a:spLocks noGrp="1"/>
          </p:cNvSpPr>
          <p:nvPr>
            <p:ph type="title"/>
          </p:nvPr>
        </p:nvSpPr>
        <p:spPr>
          <a:xfrm>
            <a:off x="838200" y="365125"/>
            <a:ext cx="10515600" cy="1325563"/>
          </a:xfrm>
        </p:spPr>
        <p:txBody>
          <a:bodyPr/>
          <a:lstStyle/>
          <a:p>
            <a:r>
              <a:rPr lang="cs-CZ" dirty="0" err="1"/>
              <a:t>Spotfire</a:t>
            </a:r>
            <a:r>
              <a:rPr lang="cs-CZ" dirty="0"/>
              <a:t> </a:t>
            </a:r>
            <a:r>
              <a:rPr lang="cs-CZ" dirty="0" err="1"/>
              <a:t>Architecture</a:t>
            </a:r>
            <a:endParaRPr lang="en-US" dirty="0"/>
          </a:p>
        </p:txBody>
      </p:sp>
      <p:pic>
        <p:nvPicPr>
          <p:cNvPr id="7" name="Content Placeholder 6">
            <a:extLst>
              <a:ext uri="{FF2B5EF4-FFF2-40B4-BE49-F238E27FC236}">
                <a16:creationId xmlns:a16="http://schemas.microsoft.com/office/drawing/2014/main" id="{6D514FA0-4695-49CF-A924-34CFE4BC8061}"/>
              </a:ext>
            </a:extLst>
          </p:cNvPr>
          <p:cNvPicPr>
            <a:picLocks noGrp="1" noChangeAspect="1"/>
          </p:cNvPicPr>
          <p:nvPr>
            <p:ph idx="1"/>
          </p:nvPr>
        </p:nvPicPr>
        <p:blipFill>
          <a:blip r:embed="rId2"/>
          <a:stretch>
            <a:fillRect/>
          </a:stretch>
        </p:blipFill>
        <p:spPr>
          <a:xfrm>
            <a:off x="2066983" y="1825625"/>
            <a:ext cx="8058034" cy="4351338"/>
          </a:xfrm>
          <a:noFill/>
        </p:spPr>
      </p:pic>
    </p:spTree>
    <p:extLst>
      <p:ext uri="{BB962C8B-B14F-4D97-AF65-F5344CB8AC3E}">
        <p14:creationId xmlns:p14="http://schemas.microsoft.com/office/powerpoint/2010/main" val="12453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B8A3-96AB-4E09-8591-694B85B78EFA}"/>
              </a:ext>
            </a:extLst>
          </p:cNvPr>
          <p:cNvSpPr>
            <a:spLocks noGrp="1"/>
          </p:cNvSpPr>
          <p:nvPr>
            <p:ph type="title"/>
          </p:nvPr>
        </p:nvSpPr>
        <p:spPr/>
        <p:txBody>
          <a:bodyPr/>
          <a:lstStyle/>
          <a:p>
            <a:r>
              <a:rPr lang="cs-CZ" dirty="0" err="1"/>
              <a:t>Spotfire</a:t>
            </a:r>
            <a:r>
              <a:rPr lang="cs-CZ" dirty="0"/>
              <a:t> Server</a:t>
            </a:r>
            <a:endParaRPr lang="en-US" dirty="0"/>
          </a:p>
        </p:txBody>
      </p:sp>
      <p:sp>
        <p:nvSpPr>
          <p:cNvPr id="3" name="Content Placeholder 2">
            <a:extLst>
              <a:ext uri="{FF2B5EF4-FFF2-40B4-BE49-F238E27FC236}">
                <a16:creationId xmlns:a16="http://schemas.microsoft.com/office/drawing/2014/main" id="{B4FADB90-C0FA-4775-9605-3DCCBBE5C10B}"/>
              </a:ext>
            </a:extLst>
          </p:cNvPr>
          <p:cNvSpPr>
            <a:spLocks noGrp="1"/>
          </p:cNvSpPr>
          <p:nvPr>
            <p:ph idx="1"/>
          </p:nvPr>
        </p:nvSpPr>
        <p:spPr/>
        <p:txBody>
          <a:bodyPr/>
          <a:lstStyle/>
          <a:p>
            <a:r>
              <a:rPr lang="cs-CZ" dirty="0" err="1"/>
              <a:t>Tomcat</a:t>
            </a:r>
            <a:r>
              <a:rPr lang="cs-CZ" dirty="0"/>
              <a:t> web </a:t>
            </a:r>
            <a:r>
              <a:rPr lang="cs-CZ" dirty="0" err="1"/>
              <a:t>application</a:t>
            </a:r>
            <a:r>
              <a:rPr lang="cs-CZ" dirty="0"/>
              <a:t> </a:t>
            </a:r>
            <a:r>
              <a:rPr lang="cs-CZ" dirty="0" err="1"/>
              <a:t>running</a:t>
            </a:r>
            <a:r>
              <a:rPr lang="cs-CZ" dirty="0"/>
              <a:t> on Windows/Linux.</a:t>
            </a:r>
          </a:p>
          <a:p>
            <a:pPr marL="0" indent="0">
              <a:buNone/>
            </a:pPr>
            <a:endParaRPr lang="cs-CZ" dirty="0"/>
          </a:p>
          <a:p>
            <a:r>
              <a:rPr lang="cs-CZ" dirty="0" err="1"/>
              <a:t>Enables</a:t>
            </a:r>
            <a:r>
              <a:rPr lang="cs-CZ" dirty="0"/>
              <a:t> </a:t>
            </a:r>
            <a:r>
              <a:rPr lang="cs-CZ" dirty="0" err="1"/>
              <a:t>users</a:t>
            </a:r>
            <a:r>
              <a:rPr lang="cs-CZ" dirty="0"/>
              <a:t> (</a:t>
            </a:r>
            <a:r>
              <a:rPr lang="cs-CZ" dirty="0" err="1"/>
              <a:t>through</a:t>
            </a:r>
            <a:r>
              <a:rPr lang="cs-CZ" dirty="0"/>
              <a:t> </a:t>
            </a:r>
            <a:r>
              <a:rPr lang="cs-CZ" dirty="0" err="1"/>
              <a:t>clients</a:t>
            </a:r>
            <a:r>
              <a:rPr lang="cs-CZ" dirty="0"/>
              <a:t>) to </a:t>
            </a:r>
            <a:r>
              <a:rPr lang="cs-CZ" dirty="0" err="1"/>
              <a:t>access</a:t>
            </a:r>
            <a:r>
              <a:rPr lang="cs-CZ" dirty="0"/>
              <a:t> </a:t>
            </a:r>
            <a:r>
              <a:rPr lang="cs-CZ" dirty="0" err="1"/>
              <a:t>their</a:t>
            </a:r>
            <a:r>
              <a:rPr lang="cs-CZ" dirty="0"/>
              <a:t> data, </a:t>
            </a:r>
            <a:r>
              <a:rPr lang="cs-CZ" dirty="0" err="1"/>
              <a:t>create</a:t>
            </a:r>
            <a:r>
              <a:rPr lang="cs-CZ" dirty="0"/>
              <a:t> </a:t>
            </a:r>
            <a:r>
              <a:rPr lang="cs-CZ" dirty="0" err="1"/>
              <a:t>visualizations</a:t>
            </a:r>
            <a:r>
              <a:rPr lang="cs-CZ" dirty="0"/>
              <a:t> and </a:t>
            </a:r>
            <a:r>
              <a:rPr lang="cs-CZ" dirty="0" err="1"/>
              <a:t>share</a:t>
            </a:r>
            <a:r>
              <a:rPr lang="cs-CZ" dirty="0"/>
              <a:t> </a:t>
            </a:r>
            <a:r>
              <a:rPr lang="cs-CZ" dirty="0" err="1"/>
              <a:t>them</a:t>
            </a:r>
            <a:r>
              <a:rPr lang="cs-CZ" dirty="0"/>
              <a:t>.</a:t>
            </a:r>
            <a:endParaRPr lang="en-US" dirty="0"/>
          </a:p>
        </p:txBody>
      </p:sp>
    </p:spTree>
    <p:extLst>
      <p:ext uri="{BB962C8B-B14F-4D97-AF65-F5344CB8AC3E}">
        <p14:creationId xmlns:p14="http://schemas.microsoft.com/office/powerpoint/2010/main" val="75599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E6CE-148C-4EC0-B26B-D90E0EEC7056}"/>
              </a:ext>
            </a:extLst>
          </p:cNvPr>
          <p:cNvSpPr>
            <a:spLocks noGrp="1"/>
          </p:cNvSpPr>
          <p:nvPr>
            <p:ph type="title"/>
          </p:nvPr>
        </p:nvSpPr>
        <p:spPr/>
        <p:txBody>
          <a:bodyPr/>
          <a:lstStyle/>
          <a:p>
            <a:r>
              <a:rPr lang="cs-CZ" dirty="0" err="1"/>
              <a:t>Spotfire</a:t>
            </a:r>
            <a:r>
              <a:rPr lang="cs-CZ" dirty="0"/>
              <a:t> Server – </a:t>
            </a:r>
            <a:r>
              <a:rPr lang="cs-CZ" dirty="0" err="1"/>
              <a:t>Main</a:t>
            </a:r>
            <a:r>
              <a:rPr lang="cs-CZ" dirty="0"/>
              <a:t> </a:t>
            </a:r>
            <a:r>
              <a:rPr lang="cs-CZ" dirty="0" err="1"/>
              <a:t>Functions</a:t>
            </a:r>
            <a:endParaRPr lang="en-US" dirty="0"/>
          </a:p>
        </p:txBody>
      </p:sp>
      <p:sp>
        <p:nvSpPr>
          <p:cNvPr id="3" name="Content Placeholder 2">
            <a:extLst>
              <a:ext uri="{FF2B5EF4-FFF2-40B4-BE49-F238E27FC236}">
                <a16:creationId xmlns:a16="http://schemas.microsoft.com/office/drawing/2014/main" id="{88594EEC-582B-40D4-A06A-29A0FA8065E1}"/>
              </a:ext>
            </a:extLst>
          </p:cNvPr>
          <p:cNvSpPr>
            <a:spLocks noGrp="1"/>
          </p:cNvSpPr>
          <p:nvPr>
            <p:ph idx="1"/>
          </p:nvPr>
        </p:nvSpPr>
        <p:spPr/>
        <p:txBody>
          <a:bodyPr/>
          <a:lstStyle/>
          <a:p>
            <a:r>
              <a:rPr lang="cs-CZ" dirty="0" err="1"/>
              <a:t>Authentication</a:t>
            </a:r>
            <a:r>
              <a:rPr lang="cs-CZ" dirty="0"/>
              <a:t>/</a:t>
            </a:r>
            <a:r>
              <a:rPr lang="cs-CZ" dirty="0" err="1"/>
              <a:t>authorization</a:t>
            </a:r>
            <a:r>
              <a:rPr lang="cs-CZ" dirty="0"/>
              <a:t>.</a:t>
            </a:r>
          </a:p>
          <a:p>
            <a:r>
              <a:rPr lang="en-US" dirty="0"/>
              <a:t>Provides access to analyses and data stored in the Spotfire library. </a:t>
            </a:r>
            <a:endParaRPr lang="cs-CZ" dirty="0"/>
          </a:p>
          <a:p>
            <a:r>
              <a:rPr lang="en-US" dirty="0"/>
              <a:t>Provides access to external data sources, including Oracle and SQL Server databases, or most JDBC sources, through information links. </a:t>
            </a:r>
            <a:endParaRPr lang="cs-CZ" dirty="0"/>
          </a:p>
          <a:p>
            <a:r>
              <a:rPr lang="en-US" dirty="0"/>
              <a:t>Makes sure that analyses are loaded with updated data according to schedules that are defined by the administrator. </a:t>
            </a:r>
            <a:r>
              <a:rPr lang="cs-CZ" dirty="0"/>
              <a:t> </a:t>
            </a:r>
            <a:endParaRPr lang="en-US" dirty="0"/>
          </a:p>
        </p:txBody>
      </p:sp>
    </p:spTree>
    <p:extLst>
      <p:ext uri="{BB962C8B-B14F-4D97-AF65-F5344CB8AC3E}">
        <p14:creationId xmlns:p14="http://schemas.microsoft.com/office/powerpoint/2010/main" val="306654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E6CE-148C-4EC0-B26B-D90E0EEC7056}"/>
              </a:ext>
            </a:extLst>
          </p:cNvPr>
          <p:cNvSpPr>
            <a:spLocks noGrp="1"/>
          </p:cNvSpPr>
          <p:nvPr>
            <p:ph type="title"/>
          </p:nvPr>
        </p:nvSpPr>
        <p:spPr/>
        <p:txBody>
          <a:bodyPr/>
          <a:lstStyle/>
          <a:p>
            <a:r>
              <a:rPr lang="cs-CZ" dirty="0" err="1"/>
              <a:t>Spotfire</a:t>
            </a:r>
            <a:r>
              <a:rPr lang="cs-CZ" dirty="0"/>
              <a:t> Server – </a:t>
            </a:r>
            <a:r>
              <a:rPr lang="cs-CZ" dirty="0" err="1"/>
              <a:t>Main</a:t>
            </a:r>
            <a:r>
              <a:rPr lang="cs-CZ" dirty="0"/>
              <a:t> </a:t>
            </a:r>
            <a:r>
              <a:rPr lang="cs-CZ" dirty="0" err="1"/>
              <a:t>Functions</a:t>
            </a:r>
            <a:endParaRPr lang="en-US" dirty="0"/>
          </a:p>
        </p:txBody>
      </p:sp>
      <p:sp>
        <p:nvSpPr>
          <p:cNvPr id="3" name="Content Placeholder 2">
            <a:extLst>
              <a:ext uri="{FF2B5EF4-FFF2-40B4-BE49-F238E27FC236}">
                <a16:creationId xmlns:a16="http://schemas.microsoft.com/office/drawing/2014/main" id="{88594EEC-582B-40D4-A06A-29A0FA8065E1}"/>
              </a:ext>
            </a:extLst>
          </p:cNvPr>
          <p:cNvSpPr>
            <a:spLocks noGrp="1"/>
          </p:cNvSpPr>
          <p:nvPr>
            <p:ph idx="1"/>
          </p:nvPr>
        </p:nvSpPr>
        <p:spPr/>
        <p:txBody>
          <a:bodyPr/>
          <a:lstStyle/>
          <a:p>
            <a:r>
              <a:rPr lang="en-US" dirty="0"/>
              <a:t>Provides storage (in the Spotfire database) for configurations, preferences, analyses, and so on.</a:t>
            </a:r>
            <a:endParaRPr lang="cs-CZ" dirty="0"/>
          </a:p>
          <a:p>
            <a:r>
              <a:rPr lang="en-US" dirty="0"/>
              <a:t>Manages the traffic through the Spotfire environment to optimize performance, and in accordance with rules that are defined by the administrator.</a:t>
            </a:r>
            <a:endParaRPr lang="cs-CZ" dirty="0"/>
          </a:p>
          <a:p>
            <a:r>
              <a:rPr lang="en-US" dirty="0"/>
              <a:t>Distributes software updates throughout the implementation. </a:t>
            </a:r>
            <a:endParaRPr lang="cs-CZ" dirty="0"/>
          </a:p>
          <a:p>
            <a:r>
              <a:rPr lang="en-US" dirty="0"/>
              <a:t>Monitors the health and activities of the Spotfire environment and provides diagnostic information both in the server interface and through downloadable logs.</a:t>
            </a:r>
          </a:p>
        </p:txBody>
      </p:sp>
    </p:spTree>
    <p:extLst>
      <p:ext uri="{BB962C8B-B14F-4D97-AF65-F5344CB8AC3E}">
        <p14:creationId xmlns:p14="http://schemas.microsoft.com/office/powerpoint/2010/main" val="349846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D5E7-23D3-4D60-AB81-D7A6A46EB53B}"/>
              </a:ext>
            </a:extLst>
          </p:cNvPr>
          <p:cNvSpPr>
            <a:spLocks noGrp="1"/>
          </p:cNvSpPr>
          <p:nvPr>
            <p:ph type="title"/>
          </p:nvPr>
        </p:nvSpPr>
        <p:spPr/>
        <p:txBody>
          <a:bodyPr/>
          <a:lstStyle/>
          <a:p>
            <a:r>
              <a:rPr lang="cs-CZ" dirty="0" err="1"/>
              <a:t>Spotfire</a:t>
            </a:r>
            <a:r>
              <a:rPr lang="cs-CZ" dirty="0"/>
              <a:t> Database</a:t>
            </a:r>
            <a:endParaRPr lang="en-US" dirty="0"/>
          </a:p>
        </p:txBody>
      </p:sp>
      <p:sp>
        <p:nvSpPr>
          <p:cNvPr id="3" name="Content Placeholder 2">
            <a:extLst>
              <a:ext uri="{FF2B5EF4-FFF2-40B4-BE49-F238E27FC236}">
                <a16:creationId xmlns:a16="http://schemas.microsoft.com/office/drawing/2014/main" id="{62A88FF5-466D-4D5A-BB0E-A42BE0180C98}"/>
              </a:ext>
            </a:extLst>
          </p:cNvPr>
          <p:cNvSpPr>
            <a:spLocks noGrp="1"/>
          </p:cNvSpPr>
          <p:nvPr>
            <p:ph idx="1"/>
          </p:nvPr>
        </p:nvSpPr>
        <p:spPr/>
        <p:txBody>
          <a:bodyPr/>
          <a:lstStyle/>
          <a:p>
            <a:r>
              <a:rPr lang="cs-CZ" dirty="0" err="1"/>
              <a:t>Spotfire</a:t>
            </a:r>
            <a:r>
              <a:rPr lang="cs-CZ" dirty="0"/>
              <a:t> Server </a:t>
            </a:r>
            <a:r>
              <a:rPr lang="cs-CZ" dirty="0" err="1"/>
              <a:t>requires</a:t>
            </a:r>
            <a:r>
              <a:rPr lang="cs-CZ" dirty="0"/>
              <a:t> a </a:t>
            </a:r>
            <a:r>
              <a:rPr lang="cs-CZ" dirty="0" err="1"/>
              <a:t>dedicated</a:t>
            </a:r>
            <a:r>
              <a:rPr lang="cs-CZ" dirty="0"/>
              <a:t> database.</a:t>
            </a:r>
          </a:p>
          <a:p>
            <a:r>
              <a:rPr lang="cs-CZ" dirty="0" err="1"/>
              <a:t>This</a:t>
            </a:r>
            <a:r>
              <a:rPr lang="cs-CZ" dirty="0"/>
              <a:t> database </a:t>
            </a:r>
            <a:r>
              <a:rPr lang="cs-CZ" dirty="0" err="1"/>
              <a:t>stores</a:t>
            </a:r>
            <a:r>
              <a:rPr lang="cs-CZ" dirty="0"/>
              <a:t> </a:t>
            </a:r>
            <a:r>
              <a:rPr lang="cs-CZ" dirty="0" err="1"/>
              <a:t>information</a:t>
            </a:r>
            <a:r>
              <a:rPr lang="cs-CZ" dirty="0"/>
              <a:t> </a:t>
            </a:r>
            <a:r>
              <a:rPr lang="cs-CZ" dirty="0" err="1"/>
              <a:t>regarding</a:t>
            </a:r>
            <a:r>
              <a:rPr lang="cs-CZ" dirty="0"/>
              <a:t> </a:t>
            </a:r>
            <a:r>
              <a:rPr lang="cs-CZ" dirty="0" err="1"/>
              <a:t>users</a:t>
            </a:r>
            <a:r>
              <a:rPr lang="cs-CZ" dirty="0"/>
              <a:t>, </a:t>
            </a:r>
            <a:r>
              <a:rPr lang="cs-CZ" dirty="0" err="1"/>
              <a:t>groups</a:t>
            </a:r>
            <a:r>
              <a:rPr lang="cs-CZ" dirty="0"/>
              <a:t>, </a:t>
            </a:r>
            <a:r>
              <a:rPr lang="cs-CZ" dirty="0" err="1"/>
              <a:t>licenses</a:t>
            </a:r>
            <a:r>
              <a:rPr lang="cs-CZ" dirty="0"/>
              <a:t>, </a:t>
            </a:r>
            <a:r>
              <a:rPr lang="cs-CZ" dirty="0" err="1"/>
              <a:t>preferences</a:t>
            </a:r>
            <a:r>
              <a:rPr lang="cs-CZ" dirty="0"/>
              <a:t>, </a:t>
            </a:r>
            <a:r>
              <a:rPr lang="cs-CZ" dirty="0" err="1"/>
              <a:t>shared</a:t>
            </a:r>
            <a:r>
              <a:rPr lang="cs-CZ" dirty="0"/>
              <a:t> </a:t>
            </a:r>
            <a:r>
              <a:rPr lang="cs-CZ" dirty="0" err="1"/>
              <a:t>analysis</a:t>
            </a:r>
            <a:r>
              <a:rPr lang="cs-CZ" dirty="0"/>
              <a:t> and </a:t>
            </a:r>
            <a:r>
              <a:rPr lang="cs-CZ" dirty="0" err="1"/>
              <a:t>system</a:t>
            </a:r>
            <a:r>
              <a:rPr lang="cs-CZ" dirty="0"/>
              <a:t> </a:t>
            </a:r>
            <a:r>
              <a:rPr lang="cs-CZ" dirty="0" err="1"/>
              <a:t>configuration</a:t>
            </a:r>
            <a:r>
              <a:rPr lang="cs-CZ" dirty="0"/>
              <a:t> data. </a:t>
            </a:r>
          </a:p>
          <a:p>
            <a:r>
              <a:rPr lang="cs-CZ" dirty="0" err="1"/>
              <a:t>Before</a:t>
            </a:r>
            <a:r>
              <a:rPr lang="cs-CZ" dirty="0"/>
              <a:t> </a:t>
            </a:r>
            <a:r>
              <a:rPr lang="cs-CZ" dirty="0" err="1"/>
              <a:t>installing</a:t>
            </a:r>
            <a:r>
              <a:rPr lang="cs-CZ" dirty="0"/>
              <a:t> </a:t>
            </a:r>
            <a:r>
              <a:rPr lang="cs-CZ" dirty="0" err="1"/>
              <a:t>Spotfire</a:t>
            </a:r>
            <a:r>
              <a:rPr lang="cs-CZ" dirty="0"/>
              <a:t> Server, </a:t>
            </a:r>
            <a:r>
              <a:rPr lang="cs-CZ" dirty="0" err="1"/>
              <a:t>one</a:t>
            </a:r>
            <a:r>
              <a:rPr lang="cs-CZ" dirty="0"/>
              <a:t> </a:t>
            </a:r>
            <a:r>
              <a:rPr lang="cs-CZ" dirty="0" err="1"/>
              <a:t>requires</a:t>
            </a:r>
            <a:r>
              <a:rPr lang="cs-CZ" dirty="0"/>
              <a:t> a </a:t>
            </a:r>
            <a:r>
              <a:rPr lang="cs-CZ" dirty="0" err="1"/>
              <a:t>dedicated</a:t>
            </a:r>
            <a:r>
              <a:rPr lang="cs-CZ" dirty="0"/>
              <a:t> database. </a:t>
            </a:r>
            <a:r>
              <a:rPr lang="cs-CZ" dirty="0" err="1"/>
              <a:t>This</a:t>
            </a:r>
            <a:r>
              <a:rPr lang="cs-CZ" dirty="0"/>
              <a:t> </a:t>
            </a:r>
            <a:r>
              <a:rPr lang="cs-CZ" dirty="0" err="1"/>
              <a:t>can</a:t>
            </a:r>
            <a:r>
              <a:rPr lang="cs-CZ" dirty="0"/>
              <a:t> </a:t>
            </a:r>
            <a:r>
              <a:rPr lang="cs-CZ" dirty="0" err="1"/>
              <a:t>be</a:t>
            </a:r>
            <a:r>
              <a:rPr lang="cs-CZ" dirty="0"/>
              <a:t> </a:t>
            </a:r>
            <a:r>
              <a:rPr lang="cs-CZ" dirty="0" err="1"/>
              <a:t>an</a:t>
            </a:r>
            <a:r>
              <a:rPr lang="cs-CZ" dirty="0"/>
              <a:t> Oracle Database </a:t>
            </a:r>
            <a:r>
              <a:rPr lang="cs-CZ" dirty="0" err="1"/>
              <a:t>or</a:t>
            </a:r>
            <a:r>
              <a:rPr lang="cs-CZ" dirty="0"/>
              <a:t> MS SQL Server.</a:t>
            </a:r>
            <a:endParaRPr lang="en-US" dirty="0"/>
          </a:p>
        </p:txBody>
      </p:sp>
    </p:spTree>
    <p:extLst>
      <p:ext uri="{BB962C8B-B14F-4D97-AF65-F5344CB8AC3E}">
        <p14:creationId xmlns:p14="http://schemas.microsoft.com/office/powerpoint/2010/main" val="249137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F202-A9FC-4FFA-8450-80473A465D29}"/>
              </a:ext>
            </a:extLst>
          </p:cNvPr>
          <p:cNvSpPr>
            <a:spLocks noGrp="1"/>
          </p:cNvSpPr>
          <p:nvPr>
            <p:ph type="title"/>
          </p:nvPr>
        </p:nvSpPr>
        <p:spPr/>
        <p:txBody>
          <a:bodyPr/>
          <a:lstStyle/>
          <a:p>
            <a:r>
              <a:rPr lang="cs-CZ" dirty="0" err="1"/>
              <a:t>Nodes</a:t>
            </a:r>
            <a:r>
              <a:rPr lang="cs-CZ" dirty="0"/>
              <a:t> and </a:t>
            </a:r>
            <a:r>
              <a:rPr lang="cs-CZ" dirty="0" err="1"/>
              <a:t>Services</a:t>
            </a:r>
            <a:endParaRPr lang="en-US" dirty="0"/>
          </a:p>
        </p:txBody>
      </p:sp>
      <p:sp>
        <p:nvSpPr>
          <p:cNvPr id="3" name="Content Placeholder 2">
            <a:extLst>
              <a:ext uri="{FF2B5EF4-FFF2-40B4-BE49-F238E27FC236}">
                <a16:creationId xmlns:a16="http://schemas.microsoft.com/office/drawing/2014/main" id="{A935E004-ADD0-490F-BB0C-8F3810C506C6}"/>
              </a:ext>
            </a:extLst>
          </p:cNvPr>
          <p:cNvSpPr>
            <a:spLocks noGrp="1"/>
          </p:cNvSpPr>
          <p:nvPr>
            <p:ph idx="1"/>
          </p:nvPr>
        </p:nvSpPr>
        <p:spPr/>
        <p:txBody>
          <a:bodyPr>
            <a:normAutofit/>
          </a:bodyPr>
          <a:lstStyle/>
          <a:p>
            <a:r>
              <a:rPr lang="en-US" dirty="0"/>
              <a:t>For each node, the administrator enables Spotfire Web Player services, Automation Services, or both. </a:t>
            </a:r>
            <a:endParaRPr lang="cs-CZ" dirty="0"/>
          </a:p>
          <a:p>
            <a:r>
              <a:rPr lang="en-US" dirty="0"/>
              <a:t>Spotfire Web Player service is used to analyze in a web browser. </a:t>
            </a:r>
            <a:endParaRPr lang="cs-CZ" dirty="0"/>
          </a:p>
          <a:p>
            <a:r>
              <a:rPr lang="en-US" dirty="0"/>
              <a:t>Automation Services can be used to automate creation of analysis files, for example, with new data. </a:t>
            </a:r>
            <a:r>
              <a:rPr lang="cs-CZ" dirty="0" err="1"/>
              <a:t>Multiple</a:t>
            </a:r>
            <a:r>
              <a:rPr lang="cs-CZ" dirty="0"/>
              <a:t> </a:t>
            </a:r>
            <a:r>
              <a:rPr lang="en-US" dirty="0"/>
              <a:t>service instances can be added on each node. </a:t>
            </a:r>
          </a:p>
        </p:txBody>
      </p:sp>
    </p:spTree>
    <p:extLst>
      <p:ext uri="{BB962C8B-B14F-4D97-AF65-F5344CB8AC3E}">
        <p14:creationId xmlns:p14="http://schemas.microsoft.com/office/powerpoint/2010/main" val="20549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42E6-41C7-4757-ADA8-BB4BB431F8F9}"/>
              </a:ext>
            </a:extLst>
          </p:cNvPr>
          <p:cNvSpPr>
            <a:spLocks noGrp="1"/>
          </p:cNvSpPr>
          <p:nvPr>
            <p:ph type="title"/>
          </p:nvPr>
        </p:nvSpPr>
        <p:spPr/>
        <p:txBody>
          <a:bodyPr/>
          <a:lstStyle/>
          <a:p>
            <a:r>
              <a:rPr lang="cs-CZ" dirty="0" err="1"/>
              <a:t>Scalability</a:t>
            </a:r>
            <a:endParaRPr lang="en-US" dirty="0"/>
          </a:p>
        </p:txBody>
      </p:sp>
      <p:sp>
        <p:nvSpPr>
          <p:cNvPr id="3" name="Content Placeholder 2">
            <a:extLst>
              <a:ext uri="{FF2B5EF4-FFF2-40B4-BE49-F238E27FC236}">
                <a16:creationId xmlns:a16="http://schemas.microsoft.com/office/drawing/2014/main" id="{D69FCCE2-F4AC-4B22-9328-189C9FE44CD8}"/>
              </a:ext>
            </a:extLst>
          </p:cNvPr>
          <p:cNvSpPr>
            <a:spLocks noGrp="1"/>
          </p:cNvSpPr>
          <p:nvPr>
            <p:ph idx="1"/>
          </p:nvPr>
        </p:nvSpPr>
        <p:spPr/>
        <p:txBody>
          <a:bodyPr/>
          <a:lstStyle/>
          <a:p>
            <a:r>
              <a:rPr lang="en-US" dirty="0"/>
              <a:t>You can scale your Spotfire environment by adding or removing nodes and service instances almost without limits.</a:t>
            </a:r>
            <a:endParaRPr lang="cs-CZ" dirty="0"/>
          </a:p>
          <a:p>
            <a:r>
              <a:rPr lang="en-US" dirty="0"/>
              <a:t> Multiple instances of multiple client requests can be routed through multiple Spotfire servers, which in turn route traffic to backend worker nodes</a:t>
            </a:r>
            <a:r>
              <a:rPr lang="cs-CZ" dirty="0"/>
              <a:t>.</a:t>
            </a:r>
          </a:p>
          <a:p>
            <a:r>
              <a:rPr lang="cs-CZ" dirty="0"/>
              <a:t>E</a:t>
            </a:r>
            <a:r>
              <a:rPr lang="en-US" dirty="0"/>
              <a:t>ach </a:t>
            </a:r>
            <a:r>
              <a:rPr lang="cs-CZ" dirty="0" err="1"/>
              <a:t>worker</a:t>
            </a:r>
            <a:r>
              <a:rPr lang="cs-CZ" dirty="0"/>
              <a:t> </a:t>
            </a:r>
            <a:r>
              <a:rPr lang="cs-CZ" dirty="0" err="1"/>
              <a:t>provides</a:t>
            </a:r>
            <a:r>
              <a:rPr lang="cs-CZ" dirty="0"/>
              <a:t> </a:t>
            </a:r>
            <a:r>
              <a:rPr lang="en-US" dirty="0"/>
              <a:t>services such as Spotfire Web Player, Spotfire Automation Services, or Spotfire Statistics Services. </a:t>
            </a:r>
            <a:endParaRPr lang="cs-CZ" dirty="0"/>
          </a:p>
          <a:p>
            <a:r>
              <a:rPr lang="en-US" dirty="0"/>
              <a:t>This is achieved through </a:t>
            </a:r>
            <a:r>
              <a:rPr lang="en-US" b="1" dirty="0"/>
              <a:t>smart routing </a:t>
            </a:r>
            <a:r>
              <a:rPr lang="en-US" dirty="0"/>
              <a:t>and </a:t>
            </a:r>
            <a:r>
              <a:rPr lang="en-US" b="1" dirty="0"/>
              <a:t>node managers</a:t>
            </a:r>
            <a:r>
              <a:rPr lang="en-US" dirty="0"/>
              <a:t>. </a:t>
            </a:r>
          </a:p>
        </p:txBody>
      </p:sp>
    </p:spTree>
    <p:extLst>
      <p:ext uri="{BB962C8B-B14F-4D97-AF65-F5344CB8AC3E}">
        <p14:creationId xmlns:p14="http://schemas.microsoft.com/office/powerpoint/2010/main" val="109307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ED05-81B0-4206-9F07-D918DD68AD55}"/>
              </a:ext>
            </a:extLst>
          </p:cNvPr>
          <p:cNvSpPr>
            <a:spLocks noGrp="1"/>
          </p:cNvSpPr>
          <p:nvPr>
            <p:ph type="title"/>
          </p:nvPr>
        </p:nvSpPr>
        <p:spPr/>
        <p:txBody>
          <a:bodyPr/>
          <a:lstStyle/>
          <a:p>
            <a:r>
              <a:rPr lang="cs-CZ" dirty="0"/>
              <a:t>Node </a:t>
            </a:r>
            <a:r>
              <a:rPr lang="cs-CZ" dirty="0" err="1"/>
              <a:t>managers</a:t>
            </a:r>
            <a:endParaRPr lang="en-US" dirty="0"/>
          </a:p>
        </p:txBody>
      </p:sp>
      <p:sp>
        <p:nvSpPr>
          <p:cNvPr id="3" name="Content Placeholder 2">
            <a:extLst>
              <a:ext uri="{FF2B5EF4-FFF2-40B4-BE49-F238E27FC236}">
                <a16:creationId xmlns:a16="http://schemas.microsoft.com/office/drawing/2014/main" id="{EB93F8D7-A32C-4089-B762-8D958DB9920B}"/>
              </a:ext>
            </a:extLst>
          </p:cNvPr>
          <p:cNvSpPr>
            <a:spLocks noGrp="1"/>
          </p:cNvSpPr>
          <p:nvPr>
            <p:ph idx="1"/>
          </p:nvPr>
        </p:nvSpPr>
        <p:spPr/>
        <p:txBody>
          <a:bodyPr>
            <a:normAutofit fontScale="92500"/>
          </a:bodyPr>
          <a:lstStyle/>
          <a:p>
            <a:r>
              <a:rPr lang="en-US" dirty="0"/>
              <a:t>Node managers manage one or more services running on the same server (a node). This enables: </a:t>
            </a:r>
            <a:endParaRPr lang="cs-CZ" dirty="0"/>
          </a:p>
          <a:p>
            <a:pPr lvl="1"/>
            <a:r>
              <a:rPr lang="en-US" dirty="0"/>
              <a:t>Lifecycle management starting, stopping </a:t>
            </a:r>
            <a:endParaRPr lang="cs-CZ" dirty="0"/>
          </a:p>
          <a:p>
            <a:pPr lvl="1"/>
            <a:r>
              <a:rPr lang="en-US" dirty="0"/>
              <a:t>Centralized deployment and configuration management </a:t>
            </a:r>
            <a:endParaRPr lang="cs-CZ" dirty="0"/>
          </a:p>
          <a:p>
            <a:pPr lvl="1"/>
            <a:r>
              <a:rPr lang="cs-CZ" dirty="0"/>
              <a:t>C</a:t>
            </a:r>
            <a:r>
              <a:rPr lang="en-US" dirty="0" err="1"/>
              <a:t>entralized</a:t>
            </a:r>
            <a:r>
              <a:rPr lang="en-US" dirty="0"/>
              <a:t> logging </a:t>
            </a:r>
            <a:r>
              <a:rPr lang="cs-CZ" dirty="0"/>
              <a:t>and </a:t>
            </a:r>
            <a:r>
              <a:rPr lang="en-US" dirty="0"/>
              <a:t>monitoring </a:t>
            </a:r>
          </a:p>
          <a:p>
            <a:r>
              <a:rPr lang="cs-CZ" dirty="0" err="1"/>
              <a:t>Benefits</a:t>
            </a:r>
            <a:endParaRPr lang="cs-CZ" dirty="0"/>
          </a:p>
          <a:p>
            <a:pPr lvl="1"/>
            <a:r>
              <a:rPr lang="cs-CZ" dirty="0"/>
              <a:t>Limit </a:t>
            </a:r>
            <a:r>
              <a:rPr lang="cs-CZ" dirty="0" err="1"/>
              <a:t>resource</a:t>
            </a:r>
            <a:r>
              <a:rPr lang="cs-CZ" dirty="0"/>
              <a:t> </a:t>
            </a:r>
            <a:r>
              <a:rPr lang="cs-CZ" dirty="0" err="1"/>
              <a:t>utilization</a:t>
            </a:r>
            <a:r>
              <a:rPr lang="cs-CZ" dirty="0"/>
              <a:t> by </a:t>
            </a:r>
            <a:r>
              <a:rPr lang="cs-CZ" dirty="0" err="1"/>
              <a:t>routing</a:t>
            </a:r>
            <a:r>
              <a:rPr lang="cs-CZ" dirty="0"/>
              <a:t> </a:t>
            </a:r>
            <a:r>
              <a:rPr lang="cs-CZ" dirty="0" err="1"/>
              <a:t>users</a:t>
            </a:r>
            <a:r>
              <a:rPr lang="cs-CZ" dirty="0"/>
              <a:t> to </a:t>
            </a:r>
            <a:r>
              <a:rPr lang="cs-CZ" dirty="0" err="1"/>
              <a:t>an</a:t>
            </a:r>
            <a:r>
              <a:rPr lang="cs-CZ" dirty="0"/>
              <a:t> </a:t>
            </a:r>
            <a:r>
              <a:rPr lang="cs-CZ" dirty="0" err="1"/>
              <a:t>already</a:t>
            </a:r>
            <a:r>
              <a:rPr lang="cs-CZ" dirty="0"/>
              <a:t> open </a:t>
            </a:r>
            <a:r>
              <a:rPr lang="cs-CZ" dirty="0" err="1"/>
              <a:t>analysis</a:t>
            </a:r>
            <a:r>
              <a:rPr lang="cs-CZ" dirty="0"/>
              <a:t> </a:t>
            </a:r>
            <a:r>
              <a:rPr lang="cs-CZ" dirty="0" err="1"/>
              <a:t>file</a:t>
            </a:r>
            <a:r>
              <a:rPr lang="cs-CZ" dirty="0"/>
              <a:t>.</a:t>
            </a:r>
          </a:p>
          <a:p>
            <a:pPr lvl="1"/>
            <a:r>
              <a:rPr lang="cs-CZ" dirty="0" err="1"/>
              <a:t>Isolate</a:t>
            </a:r>
            <a:r>
              <a:rPr lang="cs-CZ" dirty="0"/>
              <a:t> </a:t>
            </a:r>
            <a:r>
              <a:rPr lang="cs-CZ" dirty="0" err="1"/>
              <a:t>files</a:t>
            </a:r>
            <a:r>
              <a:rPr lang="cs-CZ" dirty="0"/>
              <a:t> by </a:t>
            </a:r>
            <a:r>
              <a:rPr lang="cs-CZ" dirty="0" err="1"/>
              <a:t>geography</a:t>
            </a:r>
            <a:r>
              <a:rPr lang="cs-CZ" dirty="0"/>
              <a:t>/business unit/</a:t>
            </a:r>
            <a:r>
              <a:rPr lang="cs-CZ" dirty="0" err="1"/>
              <a:t>security</a:t>
            </a:r>
            <a:r>
              <a:rPr lang="cs-CZ" dirty="0"/>
              <a:t>.</a:t>
            </a:r>
          </a:p>
          <a:p>
            <a:pPr lvl="1"/>
            <a:r>
              <a:rPr lang="cs-CZ" dirty="0"/>
              <a:t>Support </a:t>
            </a:r>
            <a:r>
              <a:rPr lang="cs-CZ" dirty="0" err="1"/>
              <a:t>for</a:t>
            </a:r>
            <a:r>
              <a:rPr lang="cs-CZ" dirty="0"/>
              <a:t> </a:t>
            </a:r>
            <a:r>
              <a:rPr lang="cs-CZ" dirty="0" err="1"/>
              <a:t>rolling</a:t>
            </a:r>
            <a:r>
              <a:rPr lang="cs-CZ" dirty="0"/>
              <a:t> </a:t>
            </a:r>
            <a:r>
              <a:rPr lang="cs-CZ" dirty="0" err="1"/>
              <a:t>upgrades</a:t>
            </a:r>
            <a:r>
              <a:rPr lang="cs-CZ" dirty="0"/>
              <a:t>.</a:t>
            </a:r>
          </a:p>
          <a:p>
            <a:pPr lvl="1"/>
            <a:r>
              <a:rPr lang="cs-CZ" dirty="0" err="1"/>
              <a:t>Load</a:t>
            </a:r>
            <a:r>
              <a:rPr lang="cs-CZ" dirty="0"/>
              <a:t> </a:t>
            </a:r>
            <a:r>
              <a:rPr lang="cs-CZ" dirty="0" err="1"/>
              <a:t>an</a:t>
            </a:r>
            <a:r>
              <a:rPr lang="cs-CZ" dirty="0"/>
              <a:t> </a:t>
            </a:r>
            <a:r>
              <a:rPr lang="cs-CZ" dirty="0" err="1"/>
              <a:t>analysis</a:t>
            </a:r>
            <a:r>
              <a:rPr lang="cs-CZ" dirty="0"/>
              <a:t> on </a:t>
            </a:r>
            <a:r>
              <a:rPr lang="cs-CZ" dirty="0" err="1"/>
              <a:t>multiple</a:t>
            </a:r>
            <a:r>
              <a:rPr lang="cs-CZ" dirty="0"/>
              <a:t> </a:t>
            </a:r>
            <a:r>
              <a:rPr lang="cs-CZ" dirty="0" err="1"/>
              <a:t>service</a:t>
            </a:r>
            <a:r>
              <a:rPr lang="cs-CZ" dirty="0"/>
              <a:t> </a:t>
            </a:r>
            <a:r>
              <a:rPr lang="cs-CZ" dirty="0" err="1"/>
              <a:t>instances</a:t>
            </a:r>
            <a:r>
              <a:rPr lang="cs-CZ" dirty="0"/>
              <a:t> to handle </a:t>
            </a:r>
            <a:r>
              <a:rPr lang="cs-CZ" dirty="0" err="1"/>
              <a:t>concurrent</a:t>
            </a:r>
            <a:r>
              <a:rPr lang="cs-CZ" dirty="0"/>
              <a:t> </a:t>
            </a:r>
            <a:r>
              <a:rPr lang="cs-CZ" dirty="0" err="1"/>
              <a:t>users</a:t>
            </a:r>
            <a:r>
              <a:rPr lang="cs-CZ" dirty="0"/>
              <a:t>.</a:t>
            </a:r>
          </a:p>
        </p:txBody>
      </p:sp>
    </p:spTree>
    <p:extLst>
      <p:ext uri="{BB962C8B-B14F-4D97-AF65-F5344CB8AC3E}">
        <p14:creationId xmlns:p14="http://schemas.microsoft.com/office/powerpoint/2010/main" val="1355667938"/>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 Intro Presentation" id="{71E5BAC1-9AED-4EC5-8BE8-CC87BD642068}" vid="{A39622B8-4B1E-47BA-91FA-DA6C5AA69B22}"/>
    </a:ext>
  </a:extLst>
</a:theme>
</file>

<file path=docProps/app.xml><?xml version="1.0" encoding="utf-8"?>
<Properties xmlns="http://schemas.openxmlformats.org/officeDocument/2006/extended-properties" xmlns:vt="http://schemas.openxmlformats.org/officeDocument/2006/docPropsVTypes">
  <TotalTime>33</TotalTime>
  <Words>1218</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Raleway-v4020</vt:lpstr>
      <vt:lpstr>Raleway-v4020 Black</vt:lpstr>
      <vt:lpstr>Raleway-v4020 Thin</vt:lpstr>
      <vt:lpstr>Trebuchet MS</vt:lpstr>
      <vt:lpstr>00_PPT_Theme_NobleProg</vt:lpstr>
      <vt:lpstr>Advaced Analytics with TIBCO Spotfire</vt:lpstr>
      <vt:lpstr>Spotfire Architecture</vt:lpstr>
      <vt:lpstr>Spotfire Server</vt:lpstr>
      <vt:lpstr>Spotfire Server – Main Functions</vt:lpstr>
      <vt:lpstr>Spotfire Server – Main Functions</vt:lpstr>
      <vt:lpstr>Spotfire Database</vt:lpstr>
      <vt:lpstr>Nodes and Services</vt:lpstr>
      <vt:lpstr>Scalability</vt:lpstr>
      <vt:lpstr>Node managers</vt:lpstr>
      <vt:lpstr>Spotfire Client Applications</vt:lpstr>
      <vt:lpstr>Spotfire Automation Services</vt:lpstr>
      <vt:lpstr>Statistics Services</vt:lpstr>
      <vt:lpstr>Environment Communication</vt:lpstr>
      <vt:lpstr>Environment Communication</vt:lpstr>
      <vt:lpstr>Authentication and Authorization</vt:lpstr>
      <vt:lpstr>Deployment</vt:lpstr>
      <vt:lpstr>Spotfire Library</vt:lpstr>
      <vt:lpstr>Load Balancing and Failover</vt:lpstr>
      <vt:lpstr>Smart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Advaced Analytics with TIBCO Spotfire</dc:title>
  <dc:creator>Pablo Maldonado</dc:creator>
  <cp:lastModifiedBy>Pablo Maldonado</cp:lastModifiedBy>
  <cp:revision>6</cp:revision>
  <dcterms:created xsi:type="dcterms:W3CDTF">2020-09-28T13:44:47Z</dcterms:created>
  <dcterms:modified xsi:type="dcterms:W3CDTF">2020-09-28T14:18:12Z</dcterms:modified>
</cp:coreProperties>
</file>