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281" r:id="rId4"/>
    <p:sldId id="258" r:id="rId5"/>
    <p:sldId id="260" r:id="rId6"/>
    <p:sldId id="261" r:id="rId7"/>
    <p:sldId id="262" r:id="rId8"/>
    <p:sldId id="263" r:id="rId9"/>
    <p:sldId id="265" r:id="rId10"/>
    <p:sldId id="266" r:id="rId11"/>
    <p:sldId id="279" r:id="rId12"/>
    <p:sldId id="264" r:id="rId13"/>
    <p:sldId id="268" r:id="rId14"/>
    <p:sldId id="286" r:id="rId15"/>
    <p:sldId id="282" r:id="rId16"/>
    <p:sldId id="285" r:id="rId17"/>
    <p:sldId id="283" r:id="rId18"/>
    <p:sldId id="284" r:id="rId19"/>
    <p:sldId id="291" r:id="rId20"/>
    <p:sldId id="292" r:id="rId21"/>
    <p:sldId id="267" r:id="rId22"/>
    <p:sldId id="269" r:id="rId23"/>
    <p:sldId id="287" r:id="rId24"/>
    <p:sldId id="270" r:id="rId25"/>
    <p:sldId id="271" r:id="rId26"/>
    <p:sldId id="272" r:id="rId27"/>
    <p:sldId id="273" r:id="rId28"/>
    <p:sldId id="274" r:id="rId29"/>
    <p:sldId id="280" r:id="rId30"/>
    <p:sldId id="288" r:id="rId31"/>
    <p:sldId id="290" r:id="rId32"/>
    <p:sldId id="276" r:id="rId33"/>
    <p:sldId id="289" r:id="rId34"/>
    <p:sldId id="277" r:id="rId35"/>
    <p:sldId id="293" r:id="rId36"/>
    <p:sldId id="294" r:id="rId37"/>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8273" autoAdjust="0"/>
  </p:normalViewPr>
  <p:slideViewPr>
    <p:cSldViewPr snapToGrid="0">
      <p:cViewPr varScale="1">
        <p:scale>
          <a:sx n="54" d="100"/>
          <a:sy n="54" d="100"/>
        </p:scale>
        <p:origin x="11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371007-23DB-4EFB-9571-87BB3A905383}" type="datetimeFigureOut">
              <a:rPr lang="cs-CZ" smtClean="0"/>
              <a:t>05.06.2020</a:t>
            </a:fld>
            <a:endParaRPr lang="cs-C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EDCA54-B133-4204-A040-90C3F2721D38}" type="slidenum">
              <a:rPr lang="cs-CZ" smtClean="0"/>
              <a:t>‹#›</a:t>
            </a:fld>
            <a:endParaRPr lang="cs-CZ"/>
          </a:p>
        </p:txBody>
      </p:sp>
    </p:spTree>
    <p:extLst>
      <p:ext uri="{BB962C8B-B14F-4D97-AF65-F5344CB8AC3E}">
        <p14:creationId xmlns:p14="http://schemas.microsoft.com/office/powerpoint/2010/main" val="2742695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Productionize your models in Kubernetes (via Helm or </a:t>
            </a:r>
            <a:r>
              <a:rPr lang="en-US" dirty="0" err="1"/>
              <a:t>Kustomize</a:t>
            </a:r>
            <a:r>
              <a:rPr lang="en-US" dirty="0"/>
              <a:t>)</a:t>
            </a:r>
          </a:p>
          <a:p>
            <a:r>
              <a:rPr lang="en-US" dirty="0"/>
              <a:t>Easy way to </a:t>
            </a:r>
            <a:r>
              <a:rPr lang="en-US" dirty="0" err="1"/>
              <a:t>containerise</a:t>
            </a:r>
            <a:r>
              <a:rPr lang="en-US" dirty="0"/>
              <a:t> ML models using our language wrappers or pre-packaged inference servers.</a:t>
            </a:r>
          </a:p>
          <a:p>
            <a:r>
              <a:rPr lang="en-US" dirty="0"/>
              <a:t>Out of the box endpoints which can be tested through Swagger UI, Seldon Python Client or Curl / </a:t>
            </a:r>
            <a:r>
              <a:rPr lang="en-US" dirty="0" err="1"/>
              <a:t>GRPCurl</a:t>
            </a:r>
            <a:endParaRPr lang="en-US" dirty="0"/>
          </a:p>
          <a:p>
            <a:r>
              <a:rPr lang="en-US" dirty="0"/>
              <a:t>Cloud agnostic and tested on AWS EKS, Azure AKS, Google GKE, </a:t>
            </a:r>
            <a:r>
              <a:rPr lang="en-US" dirty="0" err="1"/>
              <a:t>Alicloud</a:t>
            </a:r>
            <a:r>
              <a:rPr lang="en-US" dirty="0"/>
              <a:t>, Digital Ocean and </a:t>
            </a:r>
            <a:r>
              <a:rPr lang="en-US" dirty="0" err="1"/>
              <a:t>Openshift</a:t>
            </a:r>
            <a:r>
              <a:rPr lang="en-US" dirty="0"/>
              <a:t>.</a:t>
            </a:r>
          </a:p>
          <a:p>
            <a:r>
              <a:rPr lang="en-US" dirty="0"/>
              <a:t>Powerful and rich inference graphs made out of predictors, transformers, routers, combiners, and more.</a:t>
            </a:r>
          </a:p>
          <a:p>
            <a:r>
              <a:rPr lang="en-US" dirty="0"/>
              <a:t>A </a:t>
            </a:r>
            <a:r>
              <a:rPr lang="en-US" dirty="0" err="1"/>
              <a:t>standardised</a:t>
            </a:r>
            <a:r>
              <a:rPr lang="en-US" dirty="0"/>
              <a:t> serving layer across models from heterogeneous toolkits and languages.</a:t>
            </a:r>
          </a:p>
          <a:p>
            <a:r>
              <a:rPr lang="en-US" dirty="0"/>
              <a:t>Advanced and </a:t>
            </a:r>
            <a:r>
              <a:rPr lang="en-US" dirty="0" err="1"/>
              <a:t>customisable</a:t>
            </a:r>
            <a:r>
              <a:rPr lang="en-US" dirty="0"/>
              <a:t> metrics with integration to Prometheus and Grafana.</a:t>
            </a:r>
          </a:p>
          <a:p>
            <a:r>
              <a:rPr lang="en-US" dirty="0"/>
              <a:t>Full auditability through model input-output request logging integration with Elasticsearch.</a:t>
            </a:r>
          </a:p>
          <a:p>
            <a:r>
              <a:rPr lang="en-US" dirty="0"/>
              <a:t>Microservice tracing through integration to Jaeger for insights on latency across microservice hops.</a:t>
            </a:r>
          </a:p>
          <a:p>
            <a:endParaRPr lang="cs-CZ" dirty="0"/>
          </a:p>
        </p:txBody>
      </p:sp>
      <p:sp>
        <p:nvSpPr>
          <p:cNvPr id="4" name="Slide Number Placeholder 3"/>
          <p:cNvSpPr>
            <a:spLocks noGrp="1"/>
          </p:cNvSpPr>
          <p:nvPr>
            <p:ph type="sldNum" sz="quarter" idx="5"/>
          </p:nvPr>
        </p:nvSpPr>
        <p:spPr/>
        <p:txBody>
          <a:bodyPr/>
          <a:lstStyle/>
          <a:p>
            <a:fld id="{22EDCA54-B133-4204-A040-90C3F2721D38}" type="slidenum">
              <a:rPr lang="cs-CZ" smtClean="0"/>
              <a:t>20</a:t>
            </a:fld>
            <a:endParaRPr lang="cs-CZ"/>
          </a:p>
        </p:txBody>
      </p:sp>
    </p:spTree>
    <p:extLst>
      <p:ext uri="{BB962C8B-B14F-4D97-AF65-F5344CB8AC3E}">
        <p14:creationId xmlns:p14="http://schemas.microsoft.com/office/powerpoint/2010/main" val="1244105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sz="1200" dirty="0">
                <a:solidFill>
                  <a:srgbClr val="202124"/>
                </a:solidFill>
              </a:rPr>
              <a:t>Development and experimentation: You iteratively try out new ML algorithms and new modeling where the experiment steps are orchestrated. The output of this stage is the source code of the ML pipeline steps that are then pushed to a source repository.</a:t>
            </a:r>
          </a:p>
          <a:p>
            <a:pPr>
              <a:buFont typeface="+mj-lt"/>
              <a:buAutoNum type="arabicPeriod"/>
            </a:pPr>
            <a:r>
              <a:rPr lang="en-US" sz="1200" dirty="0">
                <a:solidFill>
                  <a:srgbClr val="202124"/>
                </a:solidFill>
              </a:rPr>
              <a:t>Pipeline continuous integration: You build source code and run various tests. The outputs of this stage are pipeline components (packages, executables, and artifacts) to be deployed in a later stage.</a:t>
            </a:r>
          </a:p>
          <a:p>
            <a:pPr>
              <a:buFont typeface="+mj-lt"/>
              <a:buAutoNum type="arabicPeriod"/>
            </a:pPr>
            <a:r>
              <a:rPr lang="en-US" sz="1200" dirty="0">
                <a:solidFill>
                  <a:srgbClr val="202124"/>
                </a:solidFill>
              </a:rPr>
              <a:t>Pipeline continuous delivery: You deploy the artifacts produced by the CI stage to the target environment. The output of this stage is a deployed pipeline with the new implementation of the model.</a:t>
            </a:r>
          </a:p>
          <a:p>
            <a:pPr>
              <a:buFont typeface="+mj-lt"/>
              <a:buAutoNum type="arabicPeriod"/>
            </a:pPr>
            <a:r>
              <a:rPr lang="en-US" sz="1200" dirty="0">
                <a:solidFill>
                  <a:srgbClr val="202124"/>
                </a:solidFill>
              </a:rPr>
              <a:t>Automated triggering: The pipeline is automatically executed in production based on a schedule or in response to a trigger. The output of this stage is a trained model that is pushed to the model registry.</a:t>
            </a:r>
          </a:p>
          <a:p>
            <a:pPr>
              <a:buFont typeface="+mj-lt"/>
              <a:buAutoNum type="arabicPeriod"/>
            </a:pPr>
            <a:r>
              <a:rPr lang="en-US" sz="1200" dirty="0">
                <a:solidFill>
                  <a:srgbClr val="202124"/>
                </a:solidFill>
              </a:rPr>
              <a:t>Model continuous delivery: You serve the trained model as a prediction service for the predictions. The output of this stage is a deployed model prediction service.</a:t>
            </a:r>
          </a:p>
          <a:p>
            <a:pPr>
              <a:buFont typeface="+mj-lt"/>
              <a:buAutoNum type="arabicPeriod"/>
            </a:pPr>
            <a:r>
              <a:rPr lang="en-US" sz="1200" dirty="0">
                <a:solidFill>
                  <a:srgbClr val="202124"/>
                </a:solidFill>
              </a:rPr>
              <a:t>Monitoring: You collect statistics on the model performance based on live data. The output of this stage is a trigger to execute the pipeline or to execute a new experiment cycle.</a:t>
            </a:r>
          </a:p>
          <a:p>
            <a:pPr>
              <a:buFont typeface="+mj-lt"/>
              <a:buAutoNum type="arabicPeriod"/>
            </a:pPr>
            <a:endParaRPr lang="en-US" sz="1200" dirty="0">
              <a:solidFill>
                <a:srgbClr val="202124"/>
              </a:solidFill>
            </a:endParaRPr>
          </a:p>
          <a:p>
            <a:r>
              <a:rPr lang="en-US" sz="1200" dirty="0"/>
              <a:t>Development and experimentation: You iteratively try out new ML algorithms and new modeling where the experiment steps are orchestrated. The output of this stage is the source code of the ML pipeline steps that are then pushed to a source repository.</a:t>
            </a:r>
          </a:p>
          <a:p>
            <a:r>
              <a:rPr lang="en-US" sz="1200" dirty="0"/>
              <a:t>Pipeline continuous integration: You build source code and run various tests. The outputs of this stage are pipeline components (packages, executables, and artifacts) to be deployed in a later stage.</a:t>
            </a:r>
          </a:p>
          <a:p>
            <a:r>
              <a:rPr lang="en-US" sz="1200" dirty="0"/>
              <a:t>Pipeline continuous delivery: You deploy the artifacts produced by the CI stage to the target environment. The output of this stage is a deployed pipeline with the new implementation of the model.</a:t>
            </a:r>
          </a:p>
          <a:p>
            <a:r>
              <a:rPr lang="en-US" sz="1200" dirty="0"/>
              <a:t>Automated triggering: The pipeline is automatically executed in production based on a schedule or in response to a trigger. The output of this stage is a trained model that is pushed to the model registry.</a:t>
            </a:r>
          </a:p>
          <a:p>
            <a:r>
              <a:rPr lang="en-US" sz="1200" dirty="0"/>
              <a:t>Model continuous delivery: You serve the trained model as a prediction service for the predictions. The output of this stage is a deployed model prediction service.</a:t>
            </a:r>
          </a:p>
          <a:p>
            <a:r>
              <a:rPr lang="en-US" sz="1200" dirty="0"/>
              <a:t>Monitoring: You collect statistics on the model performance based on live data. The output of this stage is a trigger to execute the pipeline or to execute a new experiment cycle.</a:t>
            </a:r>
          </a:p>
          <a:p>
            <a:endParaRPr lang="en-US" sz="1200" dirty="0"/>
          </a:p>
          <a:p>
            <a:endParaRPr lang="en-US" sz="1200" dirty="0"/>
          </a:p>
          <a:p>
            <a:endParaRPr lang="cs-CZ" sz="1200" dirty="0"/>
          </a:p>
          <a:p>
            <a:endParaRPr lang="cs-CZ" dirty="0"/>
          </a:p>
        </p:txBody>
      </p:sp>
      <p:sp>
        <p:nvSpPr>
          <p:cNvPr id="4" name="Slide Number Placeholder 3"/>
          <p:cNvSpPr>
            <a:spLocks noGrp="1"/>
          </p:cNvSpPr>
          <p:nvPr>
            <p:ph type="sldNum" sz="quarter" idx="5"/>
          </p:nvPr>
        </p:nvSpPr>
        <p:spPr/>
        <p:txBody>
          <a:bodyPr/>
          <a:lstStyle/>
          <a:p>
            <a:fld id="{22EDCA54-B133-4204-A040-90C3F2721D38}" type="slidenum">
              <a:rPr lang="cs-CZ" smtClean="0"/>
              <a:t>28</a:t>
            </a:fld>
            <a:endParaRPr lang="cs-CZ"/>
          </a:p>
        </p:txBody>
      </p:sp>
    </p:spTree>
    <p:extLst>
      <p:ext uri="{BB962C8B-B14F-4D97-AF65-F5344CB8AC3E}">
        <p14:creationId xmlns:p14="http://schemas.microsoft.com/office/powerpoint/2010/main" val="2337073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DVC is a tool that has similar semantics to Git, but solves a few ML-specific problems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it has multiple backend plugins to fetch and store large files on an external storage outside of the source control repository;</a:t>
            </a:r>
          </a:p>
          <a:p>
            <a:pPr fontAlgn="base"/>
            <a:r>
              <a:rPr lang="en-US" sz="1200" b="0" i="0" kern="1200" dirty="0">
                <a:solidFill>
                  <a:schemeClr val="tx1"/>
                </a:solidFill>
                <a:effectLst/>
                <a:latin typeface="+mn-lt"/>
                <a:ea typeface="+mn-ea"/>
                <a:cs typeface="+mn-cs"/>
              </a:rPr>
              <a:t>- it can keep track of those files' versions, allowing us to retrain our models when the data changes;</a:t>
            </a:r>
          </a:p>
          <a:p>
            <a:pPr fontAlgn="base"/>
            <a:r>
              <a:rPr lang="en-US" sz="1200" b="0" i="0" kern="1200" dirty="0">
                <a:solidFill>
                  <a:schemeClr val="tx1"/>
                </a:solidFill>
                <a:effectLst/>
                <a:latin typeface="+mn-lt"/>
                <a:ea typeface="+mn-ea"/>
                <a:cs typeface="+mn-cs"/>
              </a:rPr>
              <a:t>- it keeps track of the dependency graph and commands used to execute the ML pipeline, allowing the process to be reproduced in other environments;</a:t>
            </a:r>
          </a:p>
          <a:p>
            <a:pPr fontAlgn="base"/>
            <a:r>
              <a:rPr lang="en-US" sz="1200" b="0" i="0" kern="1200" dirty="0">
                <a:solidFill>
                  <a:schemeClr val="tx1"/>
                </a:solidFill>
                <a:effectLst/>
                <a:latin typeface="+mn-lt"/>
                <a:ea typeface="+mn-ea"/>
                <a:cs typeface="+mn-cs"/>
              </a:rPr>
              <a:t>- it can integrate with Git branches to allow multiple experiments to co-exist;</a:t>
            </a:r>
          </a:p>
          <a:p>
            <a:endParaRPr lang="cs-CZ" dirty="0"/>
          </a:p>
        </p:txBody>
      </p:sp>
      <p:sp>
        <p:nvSpPr>
          <p:cNvPr id="4" name="Slide Number Placeholder 3"/>
          <p:cNvSpPr>
            <a:spLocks noGrp="1"/>
          </p:cNvSpPr>
          <p:nvPr>
            <p:ph type="sldNum" sz="quarter" idx="5"/>
          </p:nvPr>
        </p:nvSpPr>
        <p:spPr/>
        <p:txBody>
          <a:bodyPr/>
          <a:lstStyle/>
          <a:p>
            <a:fld id="{22EDCA54-B133-4204-A040-90C3F2721D38}" type="slidenum">
              <a:rPr lang="cs-CZ" smtClean="0"/>
              <a:t>30</a:t>
            </a:fld>
            <a:endParaRPr lang="cs-CZ"/>
          </a:p>
        </p:txBody>
      </p:sp>
    </p:spTree>
    <p:extLst>
      <p:ext uri="{BB962C8B-B14F-4D97-AF65-F5344CB8AC3E}">
        <p14:creationId xmlns:p14="http://schemas.microsoft.com/office/powerpoint/2010/main" val="1457833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37F0-0099-4F8C-82F7-B9FE96FE21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cs-CZ"/>
          </a:p>
        </p:txBody>
      </p:sp>
      <p:sp>
        <p:nvSpPr>
          <p:cNvPr id="3" name="Subtitle 2">
            <a:extLst>
              <a:ext uri="{FF2B5EF4-FFF2-40B4-BE49-F238E27FC236}">
                <a16:creationId xmlns:a16="http://schemas.microsoft.com/office/drawing/2014/main" id="{50CFA1D4-30AE-48AA-A582-0306C69D29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cs-CZ"/>
          </a:p>
        </p:txBody>
      </p:sp>
      <p:sp>
        <p:nvSpPr>
          <p:cNvPr id="4" name="Date Placeholder 3">
            <a:extLst>
              <a:ext uri="{FF2B5EF4-FFF2-40B4-BE49-F238E27FC236}">
                <a16:creationId xmlns:a16="http://schemas.microsoft.com/office/drawing/2014/main" id="{DA898B9D-BAD3-4EA1-B75C-A956E141BDF0}"/>
              </a:ext>
            </a:extLst>
          </p:cNvPr>
          <p:cNvSpPr>
            <a:spLocks noGrp="1"/>
          </p:cNvSpPr>
          <p:nvPr>
            <p:ph type="dt" sz="half" idx="10"/>
          </p:nvPr>
        </p:nvSpPr>
        <p:spPr/>
        <p:txBody>
          <a:bodyPr/>
          <a:lstStyle/>
          <a:p>
            <a:fld id="{6753AB67-1941-4E11-BBA7-EF1A7B61F0BD}" type="datetimeFigureOut">
              <a:rPr lang="cs-CZ" smtClean="0"/>
              <a:t>05.06.2020</a:t>
            </a:fld>
            <a:endParaRPr lang="cs-CZ"/>
          </a:p>
        </p:txBody>
      </p:sp>
      <p:sp>
        <p:nvSpPr>
          <p:cNvPr id="5" name="Footer Placeholder 4">
            <a:extLst>
              <a:ext uri="{FF2B5EF4-FFF2-40B4-BE49-F238E27FC236}">
                <a16:creationId xmlns:a16="http://schemas.microsoft.com/office/drawing/2014/main" id="{B6E4A83C-DCEF-463F-BC18-4FD3A648B666}"/>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DA716C59-30BE-4C0B-9151-CC522AA84ED9}"/>
              </a:ext>
            </a:extLst>
          </p:cNvPr>
          <p:cNvSpPr>
            <a:spLocks noGrp="1"/>
          </p:cNvSpPr>
          <p:nvPr>
            <p:ph type="sldNum" sz="quarter" idx="12"/>
          </p:nvPr>
        </p:nvSpPr>
        <p:spPr/>
        <p:txBody>
          <a:bodyPr/>
          <a:lstStyle/>
          <a:p>
            <a:fld id="{95B63347-20E9-443E-8D0D-5DD6177D40A3}" type="slidenum">
              <a:rPr lang="cs-CZ" smtClean="0"/>
              <a:t>‹#›</a:t>
            </a:fld>
            <a:endParaRPr lang="cs-CZ"/>
          </a:p>
        </p:txBody>
      </p:sp>
    </p:spTree>
    <p:extLst>
      <p:ext uri="{BB962C8B-B14F-4D97-AF65-F5344CB8AC3E}">
        <p14:creationId xmlns:p14="http://schemas.microsoft.com/office/powerpoint/2010/main" val="13385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FCBE-D035-42B6-A13F-06087C146B1D}"/>
              </a:ext>
            </a:extLst>
          </p:cNvPr>
          <p:cNvSpPr>
            <a:spLocks noGrp="1"/>
          </p:cNvSpPr>
          <p:nvPr>
            <p:ph type="title"/>
          </p:nvPr>
        </p:nvSpPr>
        <p:spPr/>
        <p:txBody>
          <a:bodyPr/>
          <a:lstStyle/>
          <a:p>
            <a:r>
              <a:rPr lang="en-US"/>
              <a:t>Click to edit Master title style</a:t>
            </a:r>
            <a:endParaRPr lang="cs-CZ"/>
          </a:p>
        </p:txBody>
      </p:sp>
      <p:sp>
        <p:nvSpPr>
          <p:cNvPr id="3" name="Vertical Text Placeholder 2">
            <a:extLst>
              <a:ext uri="{FF2B5EF4-FFF2-40B4-BE49-F238E27FC236}">
                <a16:creationId xmlns:a16="http://schemas.microsoft.com/office/drawing/2014/main" id="{69141D3C-DED8-47C2-8B27-4223D833FE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CDECC113-ECF8-42F5-B601-13683B0DC0A1}"/>
              </a:ext>
            </a:extLst>
          </p:cNvPr>
          <p:cNvSpPr>
            <a:spLocks noGrp="1"/>
          </p:cNvSpPr>
          <p:nvPr>
            <p:ph type="dt" sz="half" idx="10"/>
          </p:nvPr>
        </p:nvSpPr>
        <p:spPr/>
        <p:txBody>
          <a:bodyPr/>
          <a:lstStyle/>
          <a:p>
            <a:fld id="{6753AB67-1941-4E11-BBA7-EF1A7B61F0BD}" type="datetimeFigureOut">
              <a:rPr lang="cs-CZ" smtClean="0"/>
              <a:t>05.06.2020</a:t>
            </a:fld>
            <a:endParaRPr lang="cs-CZ"/>
          </a:p>
        </p:txBody>
      </p:sp>
      <p:sp>
        <p:nvSpPr>
          <p:cNvPr id="5" name="Footer Placeholder 4">
            <a:extLst>
              <a:ext uri="{FF2B5EF4-FFF2-40B4-BE49-F238E27FC236}">
                <a16:creationId xmlns:a16="http://schemas.microsoft.com/office/drawing/2014/main" id="{691DD85D-6DEB-47A6-A373-CB818EC29F3B}"/>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110F7DA3-2294-4AED-92EB-2D4E8323B198}"/>
              </a:ext>
            </a:extLst>
          </p:cNvPr>
          <p:cNvSpPr>
            <a:spLocks noGrp="1"/>
          </p:cNvSpPr>
          <p:nvPr>
            <p:ph type="sldNum" sz="quarter" idx="12"/>
          </p:nvPr>
        </p:nvSpPr>
        <p:spPr/>
        <p:txBody>
          <a:bodyPr/>
          <a:lstStyle/>
          <a:p>
            <a:fld id="{95B63347-20E9-443E-8D0D-5DD6177D40A3}" type="slidenum">
              <a:rPr lang="cs-CZ" smtClean="0"/>
              <a:t>‹#›</a:t>
            </a:fld>
            <a:endParaRPr lang="cs-CZ"/>
          </a:p>
        </p:txBody>
      </p:sp>
    </p:spTree>
    <p:extLst>
      <p:ext uri="{BB962C8B-B14F-4D97-AF65-F5344CB8AC3E}">
        <p14:creationId xmlns:p14="http://schemas.microsoft.com/office/powerpoint/2010/main" val="3491364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09DC1C-A307-42A1-B494-97280A863A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cs-CZ"/>
          </a:p>
        </p:txBody>
      </p:sp>
      <p:sp>
        <p:nvSpPr>
          <p:cNvPr id="3" name="Vertical Text Placeholder 2">
            <a:extLst>
              <a:ext uri="{FF2B5EF4-FFF2-40B4-BE49-F238E27FC236}">
                <a16:creationId xmlns:a16="http://schemas.microsoft.com/office/drawing/2014/main" id="{81C63832-5601-4A0D-A127-6B1E274618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82458A74-103F-47E3-82CB-1C904B69D57F}"/>
              </a:ext>
            </a:extLst>
          </p:cNvPr>
          <p:cNvSpPr>
            <a:spLocks noGrp="1"/>
          </p:cNvSpPr>
          <p:nvPr>
            <p:ph type="dt" sz="half" idx="10"/>
          </p:nvPr>
        </p:nvSpPr>
        <p:spPr/>
        <p:txBody>
          <a:bodyPr/>
          <a:lstStyle/>
          <a:p>
            <a:fld id="{6753AB67-1941-4E11-BBA7-EF1A7B61F0BD}" type="datetimeFigureOut">
              <a:rPr lang="cs-CZ" smtClean="0"/>
              <a:t>05.06.2020</a:t>
            </a:fld>
            <a:endParaRPr lang="cs-CZ"/>
          </a:p>
        </p:txBody>
      </p:sp>
      <p:sp>
        <p:nvSpPr>
          <p:cNvPr id="5" name="Footer Placeholder 4">
            <a:extLst>
              <a:ext uri="{FF2B5EF4-FFF2-40B4-BE49-F238E27FC236}">
                <a16:creationId xmlns:a16="http://schemas.microsoft.com/office/drawing/2014/main" id="{07186504-62FC-46E6-8CB2-5A7CE017B3CA}"/>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96A63592-4AB7-4FC1-8C56-1A0C911E4136}"/>
              </a:ext>
            </a:extLst>
          </p:cNvPr>
          <p:cNvSpPr>
            <a:spLocks noGrp="1"/>
          </p:cNvSpPr>
          <p:nvPr>
            <p:ph type="sldNum" sz="quarter" idx="12"/>
          </p:nvPr>
        </p:nvSpPr>
        <p:spPr/>
        <p:txBody>
          <a:bodyPr/>
          <a:lstStyle/>
          <a:p>
            <a:fld id="{95B63347-20E9-443E-8D0D-5DD6177D40A3}" type="slidenum">
              <a:rPr lang="cs-CZ" smtClean="0"/>
              <a:t>‹#›</a:t>
            </a:fld>
            <a:endParaRPr lang="cs-CZ"/>
          </a:p>
        </p:txBody>
      </p:sp>
    </p:spTree>
    <p:extLst>
      <p:ext uri="{BB962C8B-B14F-4D97-AF65-F5344CB8AC3E}">
        <p14:creationId xmlns:p14="http://schemas.microsoft.com/office/powerpoint/2010/main" val="1065354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4D72-B3C8-4F0B-BE69-9088F6D339FC}"/>
              </a:ext>
            </a:extLst>
          </p:cNvPr>
          <p:cNvSpPr>
            <a:spLocks noGrp="1"/>
          </p:cNvSpPr>
          <p:nvPr>
            <p:ph type="title"/>
          </p:nvPr>
        </p:nvSpPr>
        <p:spPr/>
        <p:txBody>
          <a:bodyPr/>
          <a:lstStyle/>
          <a:p>
            <a:r>
              <a:rPr lang="en-US"/>
              <a:t>Click to edit Master title style</a:t>
            </a:r>
            <a:endParaRPr lang="cs-CZ"/>
          </a:p>
        </p:txBody>
      </p:sp>
      <p:sp>
        <p:nvSpPr>
          <p:cNvPr id="3" name="Content Placeholder 2">
            <a:extLst>
              <a:ext uri="{FF2B5EF4-FFF2-40B4-BE49-F238E27FC236}">
                <a16:creationId xmlns:a16="http://schemas.microsoft.com/office/drawing/2014/main" id="{90E4B6DE-B7D0-4393-9441-A905791409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F84BFF1E-8B13-4FFE-8E1B-B474D5ECD188}"/>
              </a:ext>
            </a:extLst>
          </p:cNvPr>
          <p:cNvSpPr>
            <a:spLocks noGrp="1"/>
          </p:cNvSpPr>
          <p:nvPr>
            <p:ph type="dt" sz="half" idx="10"/>
          </p:nvPr>
        </p:nvSpPr>
        <p:spPr/>
        <p:txBody>
          <a:bodyPr/>
          <a:lstStyle/>
          <a:p>
            <a:fld id="{6753AB67-1941-4E11-BBA7-EF1A7B61F0BD}" type="datetimeFigureOut">
              <a:rPr lang="cs-CZ" smtClean="0"/>
              <a:t>05.06.2020</a:t>
            </a:fld>
            <a:endParaRPr lang="cs-CZ"/>
          </a:p>
        </p:txBody>
      </p:sp>
      <p:sp>
        <p:nvSpPr>
          <p:cNvPr id="5" name="Footer Placeholder 4">
            <a:extLst>
              <a:ext uri="{FF2B5EF4-FFF2-40B4-BE49-F238E27FC236}">
                <a16:creationId xmlns:a16="http://schemas.microsoft.com/office/drawing/2014/main" id="{2F220704-7DCD-4459-8609-7A47FA6A06CD}"/>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3C56F33C-7182-4D1A-A222-B013B1D2C764}"/>
              </a:ext>
            </a:extLst>
          </p:cNvPr>
          <p:cNvSpPr>
            <a:spLocks noGrp="1"/>
          </p:cNvSpPr>
          <p:nvPr>
            <p:ph type="sldNum" sz="quarter" idx="12"/>
          </p:nvPr>
        </p:nvSpPr>
        <p:spPr/>
        <p:txBody>
          <a:bodyPr/>
          <a:lstStyle/>
          <a:p>
            <a:fld id="{95B63347-20E9-443E-8D0D-5DD6177D40A3}" type="slidenum">
              <a:rPr lang="cs-CZ" smtClean="0"/>
              <a:t>‹#›</a:t>
            </a:fld>
            <a:endParaRPr lang="cs-CZ"/>
          </a:p>
        </p:txBody>
      </p:sp>
    </p:spTree>
    <p:extLst>
      <p:ext uri="{BB962C8B-B14F-4D97-AF65-F5344CB8AC3E}">
        <p14:creationId xmlns:p14="http://schemas.microsoft.com/office/powerpoint/2010/main" val="2935089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EDDF-EEDA-4B6E-9B55-D7CF42FD48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cs-CZ"/>
          </a:p>
        </p:txBody>
      </p:sp>
      <p:sp>
        <p:nvSpPr>
          <p:cNvPr id="3" name="Text Placeholder 2">
            <a:extLst>
              <a:ext uri="{FF2B5EF4-FFF2-40B4-BE49-F238E27FC236}">
                <a16:creationId xmlns:a16="http://schemas.microsoft.com/office/drawing/2014/main" id="{497AAAA0-E1F0-4C99-A866-04B2A70567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F0191-F213-4BBC-B936-C06CC9C290EA}"/>
              </a:ext>
            </a:extLst>
          </p:cNvPr>
          <p:cNvSpPr>
            <a:spLocks noGrp="1"/>
          </p:cNvSpPr>
          <p:nvPr>
            <p:ph type="dt" sz="half" idx="10"/>
          </p:nvPr>
        </p:nvSpPr>
        <p:spPr/>
        <p:txBody>
          <a:bodyPr/>
          <a:lstStyle/>
          <a:p>
            <a:fld id="{6753AB67-1941-4E11-BBA7-EF1A7B61F0BD}" type="datetimeFigureOut">
              <a:rPr lang="cs-CZ" smtClean="0"/>
              <a:t>05.06.2020</a:t>
            </a:fld>
            <a:endParaRPr lang="cs-CZ"/>
          </a:p>
        </p:txBody>
      </p:sp>
      <p:sp>
        <p:nvSpPr>
          <p:cNvPr id="5" name="Footer Placeholder 4">
            <a:extLst>
              <a:ext uri="{FF2B5EF4-FFF2-40B4-BE49-F238E27FC236}">
                <a16:creationId xmlns:a16="http://schemas.microsoft.com/office/drawing/2014/main" id="{32F2CB84-B288-4829-BC36-469700EA916E}"/>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D8FFFAE4-7665-42A3-B4A2-0DA26E9EAA7C}"/>
              </a:ext>
            </a:extLst>
          </p:cNvPr>
          <p:cNvSpPr>
            <a:spLocks noGrp="1"/>
          </p:cNvSpPr>
          <p:nvPr>
            <p:ph type="sldNum" sz="quarter" idx="12"/>
          </p:nvPr>
        </p:nvSpPr>
        <p:spPr/>
        <p:txBody>
          <a:bodyPr/>
          <a:lstStyle/>
          <a:p>
            <a:fld id="{95B63347-20E9-443E-8D0D-5DD6177D40A3}" type="slidenum">
              <a:rPr lang="cs-CZ" smtClean="0"/>
              <a:t>‹#›</a:t>
            </a:fld>
            <a:endParaRPr lang="cs-CZ"/>
          </a:p>
        </p:txBody>
      </p:sp>
    </p:spTree>
    <p:extLst>
      <p:ext uri="{BB962C8B-B14F-4D97-AF65-F5344CB8AC3E}">
        <p14:creationId xmlns:p14="http://schemas.microsoft.com/office/powerpoint/2010/main" val="62834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C730-A249-41F9-A2A8-FD23533FE112}"/>
              </a:ext>
            </a:extLst>
          </p:cNvPr>
          <p:cNvSpPr>
            <a:spLocks noGrp="1"/>
          </p:cNvSpPr>
          <p:nvPr>
            <p:ph type="title"/>
          </p:nvPr>
        </p:nvSpPr>
        <p:spPr/>
        <p:txBody>
          <a:bodyPr/>
          <a:lstStyle/>
          <a:p>
            <a:r>
              <a:rPr lang="en-US"/>
              <a:t>Click to edit Master title style</a:t>
            </a:r>
            <a:endParaRPr lang="cs-CZ"/>
          </a:p>
        </p:txBody>
      </p:sp>
      <p:sp>
        <p:nvSpPr>
          <p:cNvPr id="3" name="Content Placeholder 2">
            <a:extLst>
              <a:ext uri="{FF2B5EF4-FFF2-40B4-BE49-F238E27FC236}">
                <a16:creationId xmlns:a16="http://schemas.microsoft.com/office/drawing/2014/main" id="{135AD067-46EF-4CB7-BC47-06FF12B9BF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Content Placeholder 3">
            <a:extLst>
              <a:ext uri="{FF2B5EF4-FFF2-40B4-BE49-F238E27FC236}">
                <a16:creationId xmlns:a16="http://schemas.microsoft.com/office/drawing/2014/main" id="{9F4ADCAA-11B5-444F-ABAD-6ECF49C892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5" name="Date Placeholder 4">
            <a:extLst>
              <a:ext uri="{FF2B5EF4-FFF2-40B4-BE49-F238E27FC236}">
                <a16:creationId xmlns:a16="http://schemas.microsoft.com/office/drawing/2014/main" id="{9B360412-F475-477F-830C-CF2F41C2C521}"/>
              </a:ext>
            </a:extLst>
          </p:cNvPr>
          <p:cNvSpPr>
            <a:spLocks noGrp="1"/>
          </p:cNvSpPr>
          <p:nvPr>
            <p:ph type="dt" sz="half" idx="10"/>
          </p:nvPr>
        </p:nvSpPr>
        <p:spPr/>
        <p:txBody>
          <a:bodyPr/>
          <a:lstStyle/>
          <a:p>
            <a:fld id="{6753AB67-1941-4E11-BBA7-EF1A7B61F0BD}" type="datetimeFigureOut">
              <a:rPr lang="cs-CZ" smtClean="0"/>
              <a:t>05.06.2020</a:t>
            </a:fld>
            <a:endParaRPr lang="cs-CZ"/>
          </a:p>
        </p:txBody>
      </p:sp>
      <p:sp>
        <p:nvSpPr>
          <p:cNvPr id="6" name="Footer Placeholder 5">
            <a:extLst>
              <a:ext uri="{FF2B5EF4-FFF2-40B4-BE49-F238E27FC236}">
                <a16:creationId xmlns:a16="http://schemas.microsoft.com/office/drawing/2014/main" id="{123481B2-CF80-4BC9-8C39-409523748CD5}"/>
              </a:ext>
            </a:extLst>
          </p:cNvPr>
          <p:cNvSpPr>
            <a:spLocks noGrp="1"/>
          </p:cNvSpPr>
          <p:nvPr>
            <p:ph type="ftr" sz="quarter" idx="11"/>
          </p:nvPr>
        </p:nvSpPr>
        <p:spPr/>
        <p:txBody>
          <a:bodyPr/>
          <a:lstStyle/>
          <a:p>
            <a:endParaRPr lang="cs-CZ"/>
          </a:p>
        </p:txBody>
      </p:sp>
      <p:sp>
        <p:nvSpPr>
          <p:cNvPr id="7" name="Slide Number Placeholder 6">
            <a:extLst>
              <a:ext uri="{FF2B5EF4-FFF2-40B4-BE49-F238E27FC236}">
                <a16:creationId xmlns:a16="http://schemas.microsoft.com/office/drawing/2014/main" id="{43515096-B425-4B1E-830A-0097D19CB675}"/>
              </a:ext>
            </a:extLst>
          </p:cNvPr>
          <p:cNvSpPr>
            <a:spLocks noGrp="1"/>
          </p:cNvSpPr>
          <p:nvPr>
            <p:ph type="sldNum" sz="quarter" idx="12"/>
          </p:nvPr>
        </p:nvSpPr>
        <p:spPr/>
        <p:txBody>
          <a:bodyPr/>
          <a:lstStyle/>
          <a:p>
            <a:fld id="{95B63347-20E9-443E-8D0D-5DD6177D40A3}" type="slidenum">
              <a:rPr lang="cs-CZ" smtClean="0"/>
              <a:t>‹#›</a:t>
            </a:fld>
            <a:endParaRPr lang="cs-CZ"/>
          </a:p>
        </p:txBody>
      </p:sp>
    </p:spTree>
    <p:extLst>
      <p:ext uri="{BB962C8B-B14F-4D97-AF65-F5344CB8AC3E}">
        <p14:creationId xmlns:p14="http://schemas.microsoft.com/office/powerpoint/2010/main" val="120175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B1C5-03DC-4A32-B8F0-771C6F1086D3}"/>
              </a:ext>
            </a:extLst>
          </p:cNvPr>
          <p:cNvSpPr>
            <a:spLocks noGrp="1"/>
          </p:cNvSpPr>
          <p:nvPr>
            <p:ph type="title"/>
          </p:nvPr>
        </p:nvSpPr>
        <p:spPr>
          <a:xfrm>
            <a:off x="839788" y="365125"/>
            <a:ext cx="10515600" cy="1325563"/>
          </a:xfrm>
        </p:spPr>
        <p:txBody>
          <a:bodyPr/>
          <a:lstStyle/>
          <a:p>
            <a:r>
              <a:rPr lang="en-US"/>
              <a:t>Click to edit Master title style</a:t>
            </a:r>
            <a:endParaRPr lang="cs-CZ"/>
          </a:p>
        </p:txBody>
      </p:sp>
      <p:sp>
        <p:nvSpPr>
          <p:cNvPr id="3" name="Text Placeholder 2">
            <a:extLst>
              <a:ext uri="{FF2B5EF4-FFF2-40B4-BE49-F238E27FC236}">
                <a16:creationId xmlns:a16="http://schemas.microsoft.com/office/drawing/2014/main" id="{856CCC3B-987F-4B2C-9834-4725EC783F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2B3ACA-C2A0-47E6-B404-6A970EF286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5" name="Text Placeholder 4">
            <a:extLst>
              <a:ext uri="{FF2B5EF4-FFF2-40B4-BE49-F238E27FC236}">
                <a16:creationId xmlns:a16="http://schemas.microsoft.com/office/drawing/2014/main" id="{2035C0A1-8F04-47A5-9F09-0B3D2259B2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0DAD54-BFA8-4D8A-818B-22BE042F3E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7" name="Date Placeholder 6">
            <a:extLst>
              <a:ext uri="{FF2B5EF4-FFF2-40B4-BE49-F238E27FC236}">
                <a16:creationId xmlns:a16="http://schemas.microsoft.com/office/drawing/2014/main" id="{DEA0BDFF-1131-4334-BDA9-39697525321C}"/>
              </a:ext>
            </a:extLst>
          </p:cNvPr>
          <p:cNvSpPr>
            <a:spLocks noGrp="1"/>
          </p:cNvSpPr>
          <p:nvPr>
            <p:ph type="dt" sz="half" idx="10"/>
          </p:nvPr>
        </p:nvSpPr>
        <p:spPr/>
        <p:txBody>
          <a:bodyPr/>
          <a:lstStyle/>
          <a:p>
            <a:fld id="{6753AB67-1941-4E11-BBA7-EF1A7B61F0BD}" type="datetimeFigureOut">
              <a:rPr lang="cs-CZ" smtClean="0"/>
              <a:t>05.06.2020</a:t>
            </a:fld>
            <a:endParaRPr lang="cs-CZ"/>
          </a:p>
        </p:txBody>
      </p:sp>
      <p:sp>
        <p:nvSpPr>
          <p:cNvPr id="8" name="Footer Placeholder 7">
            <a:extLst>
              <a:ext uri="{FF2B5EF4-FFF2-40B4-BE49-F238E27FC236}">
                <a16:creationId xmlns:a16="http://schemas.microsoft.com/office/drawing/2014/main" id="{1725DBE0-9AA0-4AB1-B034-DF391169DD74}"/>
              </a:ext>
            </a:extLst>
          </p:cNvPr>
          <p:cNvSpPr>
            <a:spLocks noGrp="1"/>
          </p:cNvSpPr>
          <p:nvPr>
            <p:ph type="ftr" sz="quarter" idx="11"/>
          </p:nvPr>
        </p:nvSpPr>
        <p:spPr/>
        <p:txBody>
          <a:bodyPr/>
          <a:lstStyle/>
          <a:p>
            <a:endParaRPr lang="cs-CZ"/>
          </a:p>
        </p:txBody>
      </p:sp>
      <p:sp>
        <p:nvSpPr>
          <p:cNvPr id="9" name="Slide Number Placeholder 8">
            <a:extLst>
              <a:ext uri="{FF2B5EF4-FFF2-40B4-BE49-F238E27FC236}">
                <a16:creationId xmlns:a16="http://schemas.microsoft.com/office/drawing/2014/main" id="{D1447AD7-5568-4E1F-8A9D-5D4F370AE03B}"/>
              </a:ext>
            </a:extLst>
          </p:cNvPr>
          <p:cNvSpPr>
            <a:spLocks noGrp="1"/>
          </p:cNvSpPr>
          <p:nvPr>
            <p:ph type="sldNum" sz="quarter" idx="12"/>
          </p:nvPr>
        </p:nvSpPr>
        <p:spPr/>
        <p:txBody>
          <a:bodyPr/>
          <a:lstStyle/>
          <a:p>
            <a:fld id="{95B63347-20E9-443E-8D0D-5DD6177D40A3}" type="slidenum">
              <a:rPr lang="cs-CZ" smtClean="0"/>
              <a:t>‹#›</a:t>
            </a:fld>
            <a:endParaRPr lang="cs-CZ"/>
          </a:p>
        </p:txBody>
      </p:sp>
    </p:spTree>
    <p:extLst>
      <p:ext uri="{BB962C8B-B14F-4D97-AF65-F5344CB8AC3E}">
        <p14:creationId xmlns:p14="http://schemas.microsoft.com/office/powerpoint/2010/main" val="19751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5035-A0F8-42D0-BEC3-55F53CA6C3D3}"/>
              </a:ext>
            </a:extLst>
          </p:cNvPr>
          <p:cNvSpPr>
            <a:spLocks noGrp="1"/>
          </p:cNvSpPr>
          <p:nvPr>
            <p:ph type="title"/>
          </p:nvPr>
        </p:nvSpPr>
        <p:spPr/>
        <p:txBody>
          <a:bodyPr/>
          <a:lstStyle/>
          <a:p>
            <a:r>
              <a:rPr lang="en-US"/>
              <a:t>Click to edit Master title style</a:t>
            </a:r>
            <a:endParaRPr lang="cs-CZ"/>
          </a:p>
        </p:txBody>
      </p:sp>
      <p:sp>
        <p:nvSpPr>
          <p:cNvPr id="3" name="Date Placeholder 2">
            <a:extLst>
              <a:ext uri="{FF2B5EF4-FFF2-40B4-BE49-F238E27FC236}">
                <a16:creationId xmlns:a16="http://schemas.microsoft.com/office/drawing/2014/main" id="{FE0A224F-3240-4893-9A4B-D63C6F1BE6A2}"/>
              </a:ext>
            </a:extLst>
          </p:cNvPr>
          <p:cNvSpPr>
            <a:spLocks noGrp="1"/>
          </p:cNvSpPr>
          <p:nvPr>
            <p:ph type="dt" sz="half" idx="10"/>
          </p:nvPr>
        </p:nvSpPr>
        <p:spPr/>
        <p:txBody>
          <a:bodyPr/>
          <a:lstStyle/>
          <a:p>
            <a:fld id="{6753AB67-1941-4E11-BBA7-EF1A7B61F0BD}" type="datetimeFigureOut">
              <a:rPr lang="cs-CZ" smtClean="0"/>
              <a:t>05.06.2020</a:t>
            </a:fld>
            <a:endParaRPr lang="cs-CZ"/>
          </a:p>
        </p:txBody>
      </p:sp>
      <p:sp>
        <p:nvSpPr>
          <p:cNvPr id="4" name="Footer Placeholder 3">
            <a:extLst>
              <a:ext uri="{FF2B5EF4-FFF2-40B4-BE49-F238E27FC236}">
                <a16:creationId xmlns:a16="http://schemas.microsoft.com/office/drawing/2014/main" id="{D821C5F5-B572-4E5D-B2A7-402E3CDD7F1D}"/>
              </a:ext>
            </a:extLst>
          </p:cNvPr>
          <p:cNvSpPr>
            <a:spLocks noGrp="1"/>
          </p:cNvSpPr>
          <p:nvPr>
            <p:ph type="ftr" sz="quarter" idx="11"/>
          </p:nvPr>
        </p:nvSpPr>
        <p:spPr/>
        <p:txBody>
          <a:bodyPr/>
          <a:lstStyle/>
          <a:p>
            <a:endParaRPr lang="cs-CZ"/>
          </a:p>
        </p:txBody>
      </p:sp>
      <p:sp>
        <p:nvSpPr>
          <p:cNvPr id="5" name="Slide Number Placeholder 4">
            <a:extLst>
              <a:ext uri="{FF2B5EF4-FFF2-40B4-BE49-F238E27FC236}">
                <a16:creationId xmlns:a16="http://schemas.microsoft.com/office/drawing/2014/main" id="{22398E85-B80B-4D58-887E-478C037AE24D}"/>
              </a:ext>
            </a:extLst>
          </p:cNvPr>
          <p:cNvSpPr>
            <a:spLocks noGrp="1"/>
          </p:cNvSpPr>
          <p:nvPr>
            <p:ph type="sldNum" sz="quarter" idx="12"/>
          </p:nvPr>
        </p:nvSpPr>
        <p:spPr/>
        <p:txBody>
          <a:bodyPr/>
          <a:lstStyle/>
          <a:p>
            <a:fld id="{95B63347-20E9-443E-8D0D-5DD6177D40A3}" type="slidenum">
              <a:rPr lang="cs-CZ" smtClean="0"/>
              <a:t>‹#›</a:t>
            </a:fld>
            <a:endParaRPr lang="cs-CZ"/>
          </a:p>
        </p:txBody>
      </p:sp>
    </p:spTree>
    <p:extLst>
      <p:ext uri="{BB962C8B-B14F-4D97-AF65-F5344CB8AC3E}">
        <p14:creationId xmlns:p14="http://schemas.microsoft.com/office/powerpoint/2010/main" val="399871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643F08-8AC0-49B7-9FC8-3D476EB039F8}"/>
              </a:ext>
            </a:extLst>
          </p:cNvPr>
          <p:cNvSpPr>
            <a:spLocks noGrp="1"/>
          </p:cNvSpPr>
          <p:nvPr>
            <p:ph type="dt" sz="half" idx="10"/>
          </p:nvPr>
        </p:nvSpPr>
        <p:spPr/>
        <p:txBody>
          <a:bodyPr/>
          <a:lstStyle/>
          <a:p>
            <a:fld id="{6753AB67-1941-4E11-BBA7-EF1A7B61F0BD}" type="datetimeFigureOut">
              <a:rPr lang="cs-CZ" smtClean="0"/>
              <a:t>05.06.2020</a:t>
            </a:fld>
            <a:endParaRPr lang="cs-CZ"/>
          </a:p>
        </p:txBody>
      </p:sp>
      <p:sp>
        <p:nvSpPr>
          <p:cNvPr id="3" name="Footer Placeholder 2">
            <a:extLst>
              <a:ext uri="{FF2B5EF4-FFF2-40B4-BE49-F238E27FC236}">
                <a16:creationId xmlns:a16="http://schemas.microsoft.com/office/drawing/2014/main" id="{27F884FA-B09B-4DD5-8368-4B2220F509B1}"/>
              </a:ext>
            </a:extLst>
          </p:cNvPr>
          <p:cNvSpPr>
            <a:spLocks noGrp="1"/>
          </p:cNvSpPr>
          <p:nvPr>
            <p:ph type="ftr" sz="quarter" idx="11"/>
          </p:nvPr>
        </p:nvSpPr>
        <p:spPr/>
        <p:txBody>
          <a:bodyPr/>
          <a:lstStyle/>
          <a:p>
            <a:endParaRPr lang="cs-CZ"/>
          </a:p>
        </p:txBody>
      </p:sp>
      <p:sp>
        <p:nvSpPr>
          <p:cNvPr id="4" name="Slide Number Placeholder 3">
            <a:extLst>
              <a:ext uri="{FF2B5EF4-FFF2-40B4-BE49-F238E27FC236}">
                <a16:creationId xmlns:a16="http://schemas.microsoft.com/office/drawing/2014/main" id="{346A3A56-F10F-4684-A30B-B6F7DD4071EF}"/>
              </a:ext>
            </a:extLst>
          </p:cNvPr>
          <p:cNvSpPr>
            <a:spLocks noGrp="1"/>
          </p:cNvSpPr>
          <p:nvPr>
            <p:ph type="sldNum" sz="quarter" idx="12"/>
          </p:nvPr>
        </p:nvSpPr>
        <p:spPr/>
        <p:txBody>
          <a:bodyPr/>
          <a:lstStyle/>
          <a:p>
            <a:fld id="{95B63347-20E9-443E-8D0D-5DD6177D40A3}" type="slidenum">
              <a:rPr lang="cs-CZ" smtClean="0"/>
              <a:t>‹#›</a:t>
            </a:fld>
            <a:endParaRPr lang="cs-CZ"/>
          </a:p>
        </p:txBody>
      </p:sp>
    </p:spTree>
    <p:extLst>
      <p:ext uri="{BB962C8B-B14F-4D97-AF65-F5344CB8AC3E}">
        <p14:creationId xmlns:p14="http://schemas.microsoft.com/office/powerpoint/2010/main" val="197473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324B-A18C-4800-BCA7-E0985F08F5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cs-CZ"/>
          </a:p>
        </p:txBody>
      </p:sp>
      <p:sp>
        <p:nvSpPr>
          <p:cNvPr id="3" name="Content Placeholder 2">
            <a:extLst>
              <a:ext uri="{FF2B5EF4-FFF2-40B4-BE49-F238E27FC236}">
                <a16:creationId xmlns:a16="http://schemas.microsoft.com/office/drawing/2014/main" id="{17DC6971-7991-4946-B70B-C578700F12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Text Placeholder 3">
            <a:extLst>
              <a:ext uri="{FF2B5EF4-FFF2-40B4-BE49-F238E27FC236}">
                <a16:creationId xmlns:a16="http://schemas.microsoft.com/office/drawing/2014/main" id="{297B8A84-D79C-41AC-A3C1-759F7FDCA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9922A-BF8D-4EA4-8277-55A7C19545DE}"/>
              </a:ext>
            </a:extLst>
          </p:cNvPr>
          <p:cNvSpPr>
            <a:spLocks noGrp="1"/>
          </p:cNvSpPr>
          <p:nvPr>
            <p:ph type="dt" sz="half" idx="10"/>
          </p:nvPr>
        </p:nvSpPr>
        <p:spPr/>
        <p:txBody>
          <a:bodyPr/>
          <a:lstStyle/>
          <a:p>
            <a:fld id="{6753AB67-1941-4E11-BBA7-EF1A7B61F0BD}" type="datetimeFigureOut">
              <a:rPr lang="cs-CZ" smtClean="0"/>
              <a:t>05.06.2020</a:t>
            </a:fld>
            <a:endParaRPr lang="cs-CZ"/>
          </a:p>
        </p:txBody>
      </p:sp>
      <p:sp>
        <p:nvSpPr>
          <p:cNvPr id="6" name="Footer Placeholder 5">
            <a:extLst>
              <a:ext uri="{FF2B5EF4-FFF2-40B4-BE49-F238E27FC236}">
                <a16:creationId xmlns:a16="http://schemas.microsoft.com/office/drawing/2014/main" id="{5AB4B0F0-5DBF-4D13-AF0A-E12CC7516239}"/>
              </a:ext>
            </a:extLst>
          </p:cNvPr>
          <p:cNvSpPr>
            <a:spLocks noGrp="1"/>
          </p:cNvSpPr>
          <p:nvPr>
            <p:ph type="ftr" sz="quarter" idx="11"/>
          </p:nvPr>
        </p:nvSpPr>
        <p:spPr/>
        <p:txBody>
          <a:bodyPr/>
          <a:lstStyle/>
          <a:p>
            <a:endParaRPr lang="cs-CZ"/>
          </a:p>
        </p:txBody>
      </p:sp>
      <p:sp>
        <p:nvSpPr>
          <p:cNvPr id="7" name="Slide Number Placeholder 6">
            <a:extLst>
              <a:ext uri="{FF2B5EF4-FFF2-40B4-BE49-F238E27FC236}">
                <a16:creationId xmlns:a16="http://schemas.microsoft.com/office/drawing/2014/main" id="{05AAD264-9F51-450A-AA72-31311B988F5F}"/>
              </a:ext>
            </a:extLst>
          </p:cNvPr>
          <p:cNvSpPr>
            <a:spLocks noGrp="1"/>
          </p:cNvSpPr>
          <p:nvPr>
            <p:ph type="sldNum" sz="quarter" idx="12"/>
          </p:nvPr>
        </p:nvSpPr>
        <p:spPr/>
        <p:txBody>
          <a:bodyPr/>
          <a:lstStyle/>
          <a:p>
            <a:fld id="{95B63347-20E9-443E-8D0D-5DD6177D40A3}" type="slidenum">
              <a:rPr lang="cs-CZ" smtClean="0"/>
              <a:t>‹#›</a:t>
            </a:fld>
            <a:endParaRPr lang="cs-CZ"/>
          </a:p>
        </p:txBody>
      </p:sp>
    </p:spTree>
    <p:extLst>
      <p:ext uri="{BB962C8B-B14F-4D97-AF65-F5344CB8AC3E}">
        <p14:creationId xmlns:p14="http://schemas.microsoft.com/office/powerpoint/2010/main" val="79135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3815-E4D9-4856-BCBF-CB81992A2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cs-CZ"/>
          </a:p>
        </p:txBody>
      </p:sp>
      <p:sp>
        <p:nvSpPr>
          <p:cNvPr id="3" name="Picture Placeholder 2">
            <a:extLst>
              <a:ext uri="{FF2B5EF4-FFF2-40B4-BE49-F238E27FC236}">
                <a16:creationId xmlns:a16="http://schemas.microsoft.com/office/drawing/2014/main" id="{A887D95B-88BF-41F3-A97E-C60822EB5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Text Placeholder 3">
            <a:extLst>
              <a:ext uri="{FF2B5EF4-FFF2-40B4-BE49-F238E27FC236}">
                <a16:creationId xmlns:a16="http://schemas.microsoft.com/office/drawing/2014/main" id="{0BF67B42-798E-419B-AF81-9522F7B73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3EAD2-0C3C-42DD-84A4-1EA585BDEA9A}"/>
              </a:ext>
            </a:extLst>
          </p:cNvPr>
          <p:cNvSpPr>
            <a:spLocks noGrp="1"/>
          </p:cNvSpPr>
          <p:nvPr>
            <p:ph type="dt" sz="half" idx="10"/>
          </p:nvPr>
        </p:nvSpPr>
        <p:spPr/>
        <p:txBody>
          <a:bodyPr/>
          <a:lstStyle/>
          <a:p>
            <a:fld id="{6753AB67-1941-4E11-BBA7-EF1A7B61F0BD}" type="datetimeFigureOut">
              <a:rPr lang="cs-CZ" smtClean="0"/>
              <a:t>05.06.2020</a:t>
            </a:fld>
            <a:endParaRPr lang="cs-CZ"/>
          </a:p>
        </p:txBody>
      </p:sp>
      <p:sp>
        <p:nvSpPr>
          <p:cNvPr id="6" name="Footer Placeholder 5">
            <a:extLst>
              <a:ext uri="{FF2B5EF4-FFF2-40B4-BE49-F238E27FC236}">
                <a16:creationId xmlns:a16="http://schemas.microsoft.com/office/drawing/2014/main" id="{A7362759-1739-4EAD-BD36-40AF39A826E8}"/>
              </a:ext>
            </a:extLst>
          </p:cNvPr>
          <p:cNvSpPr>
            <a:spLocks noGrp="1"/>
          </p:cNvSpPr>
          <p:nvPr>
            <p:ph type="ftr" sz="quarter" idx="11"/>
          </p:nvPr>
        </p:nvSpPr>
        <p:spPr/>
        <p:txBody>
          <a:bodyPr/>
          <a:lstStyle/>
          <a:p>
            <a:endParaRPr lang="cs-CZ"/>
          </a:p>
        </p:txBody>
      </p:sp>
      <p:sp>
        <p:nvSpPr>
          <p:cNvPr id="7" name="Slide Number Placeholder 6">
            <a:extLst>
              <a:ext uri="{FF2B5EF4-FFF2-40B4-BE49-F238E27FC236}">
                <a16:creationId xmlns:a16="http://schemas.microsoft.com/office/drawing/2014/main" id="{68E5EC50-C33D-4859-A8C1-116995054614}"/>
              </a:ext>
            </a:extLst>
          </p:cNvPr>
          <p:cNvSpPr>
            <a:spLocks noGrp="1"/>
          </p:cNvSpPr>
          <p:nvPr>
            <p:ph type="sldNum" sz="quarter" idx="12"/>
          </p:nvPr>
        </p:nvSpPr>
        <p:spPr/>
        <p:txBody>
          <a:bodyPr/>
          <a:lstStyle/>
          <a:p>
            <a:fld id="{95B63347-20E9-443E-8D0D-5DD6177D40A3}" type="slidenum">
              <a:rPr lang="cs-CZ" smtClean="0"/>
              <a:t>‹#›</a:t>
            </a:fld>
            <a:endParaRPr lang="cs-CZ"/>
          </a:p>
        </p:txBody>
      </p:sp>
    </p:spTree>
    <p:extLst>
      <p:ext uri="{BB962C8B-B14F-4D97-AF65-F5344CB8AC3E}">
        <p14:creationId xmlns:p14="http://schemas.microsoft.com/office/powerpoint/2010/main" val="3712687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732089-B4D0-4DD3-994D-31DAB859BA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cs-CZ"/>
          </a:p>
        </p:txBody>
      </p:sp>
      <p:sp>
        <p:nvSpPr>
          <p:cNvPr id="3" name="Text Placeholder 2">
            <a:extLst>
              <a:ext uri="{FF2B5EF4-FFF2-40B4-BE49-F238E27FC236}">
                <a16:creationId xmlns:a16="http://schemas.microsoft.com/office/drawing/2014/main" id="{600C9093-8860-4E4D-B165-E01A53A8C2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4149835F-74DB-4A04-B307-71C7DDF29F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53AB67-1941-4E11-BBA7-EF1A7B61F0BD}" type="datetimeFigureOut">
              <a:rPr lang="cs-CZ" smtClean="0"/>
              <a:t>05.06.2020</a:t>
            </a:fld>
            <a:endParaRPr lang="cs-CZ"/>
          </a:p>
        </p:txBody>
      </p:sp>
      <p:sp>
        <p:nvSpPr>
          <p:cNvPr id="5" name="Footer Placeholder 4">
            <a:extLst>
              <a:ext uri="{FF2B5EF4-FFF2-40B4-BE49-F238E27FC236}">
                <a16:creationId xmlns:a16="http://schemas.microsoft.com/office/drawing/2014/main" id="{63CA8005-51B4-4D11-BE9F-9CC34232B9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Slide Number Placeholder 5">
            <a:extLst>
              <a:ext uri="{FF2B5EF4-FFF2-40B4-BE49-F238E27FC236}">
                <a16:creationId xmlns:a16="http://schemas.microsoft.com/office/drawing/2014/main" id="{F3C327D3-04BA-45CD-939D-EA60374E77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B63347-20E9-443E-8D0D-5DD6177D40A3}" type="slidenum">
              <a:rPr lang="cs-CZ" smtClean="0"/>
              <a:t>‹#›</a:t>
            </a:fld>
            <a:endParaRPr lang="cs-CZ"/>
          </a:p>
        </p:txBody>
      </p:sp>
    </p:spTree>
    <p:extLst>
      <p:ext uri="{BB962C8B-B14F-4D97-AF65-F5344CB8AC3E}">
        <p14:creationId xmlns:p14="http://schemas.microsoft.com/office/powerpoint/2010/main" val="3967727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h2o.ai/products/h2o-driverless-ai/model-deployment/"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apmoore1/fiesta" TargetMode="External"/><Relationship Id="rId2" Type="http://schemas.openxmlformats.org/officeDocument/2006/relationships/hyperlink" Target="https://www.aclweb.org/anthology/P19-1281.pdf" TargetMode="External"/><Relationship Id="rId1" Type="http://schemas.openxmlformats.org/officeDocument/2006/relationships/slideLayout" Target="../slideLayouts/slideLayout2.xml"/><Relationship Id="rId6" Type="http://schemas.openxmlformats.org/officeDocument/2006/relationships/hyperlink" Target="https://lilianweng.github.io/lil-log/2018/01/23/the-multi-armed-bandit-problem-and-its-solutions.html" TargetMode="External"/><Relationship Id="rId5" Type="http://schemas.openxmlformats.org/officeDocument/2006/relationships/hyperlink" Target="https://deepmind.com/research/publications/Model-Selection-in-Contextual-Stochastic-Bandit-Problems" TargetMode="External"/><Relationship Id="rId4" Type="http://schemas.openxmlformats.org/officeDocument/2006/relationships/hyperlink" Target="https://www.researchgate.net/publication/318295187_A_Multi-Armed_Bandit_Model_Selection_for_Cold-Start_User_Recommendation"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ocs.seldon.io/projects/seldon-core/en/latest/analytics/routers.html" TargetMode="External"/><Relationship Id="rId2" Type="http://schemas.openxmlformats.org/officeDocument/2006/relationships/hyperlink" Target="https://docs.microsoft.com/en-us/azure/cognitive-services/personaliz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martinfowler.com/articles/cd4ml.ht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martinfowler.com/articles/cd4ml.html"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Azure/DevOps-For-AI-Apps/blob/jainr-refactor/Tutorial.md"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azure/machine-learning/team-data-science-process/overview"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https://martinfowler.com/articles/cd4ml.html#ReproducibleModelTraining" TargetMode="Externa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1.xml"/><Relationship Id="rId4" Type="http://schemas.openxmlformats.org/officeDocument/2006/relationships/slide" Target="slide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docs.h2o.ai/h2o/latest-stable/h2o-docs/productionizing.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tudio.azureml.net/" TargetMode="External"/><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hyperlink" Target="https://azure.microsoft.com/es-es/blog/retraining-and-updating-azure-machine-learning-models-with-azure-data-facto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7F6F-4223-4804-A0D1-1ABDA1505904}"/>
              </a:ext>
            </a:extLst>
          </p:cNvPr>
          <p:cNvSpPr>
            <a:spLocks noGrp="1"/>
          </p:cNvSpPr>
          <p:nvPr>
            <p:ph type="ctrTitle"/>
          </p:nvPr>
        </p:nvSpPr>
        <p:spPr/>
        <p:txBody>
          <a:bodyPr/>
          <a:lstStyle/>
          <a:p>
            <a:r>
              <a:rPr lang="en-US" dirty="0"/>
              <a:t>Model Lifecycle</a:t>
            </a:r>
            <a:endParaRPr lang="cs-CZ" dirty="0"/>
          </a:p>
        </p:txBody>
      </p:sp>
      <p:sp>
        <p:nvSpPr>
          <p:cNvPr id="3" name="Subtitle 2">
            <a:extLst>
              <a:ext uri="{FF2B5EF4-FFF2-40B4-BE49-F238E27FC236}">
                <a16:creationId xmlns:a16="http://schemas.microsoft.com/office/drawing/2014/main" id="{D189E912-1B7E-4935-82DE-CC264823AF40}"/>
              </a:ext>
            </a:extLst>
          </p:cNvPr>
          <p:cNvSpPr>
            <a:spLocks noGrp="1"/>
          </p:cNvSpPr>
          <p:nvPr>
            <p:ph type="subTitle" idx="1"/>
          </p:nvPr>
        </p:nvSpPr>
        <p:spPr/>
        <p:txBody>
          <a:bodyPr/>
          <a:lstStyle/>
          <a:p>
            <a:r>
              <a:rPr lang="en-US" dirty="0"/>
              <a:t>Pablo Maldonado</a:t>
            </a:r>
            <a:endParaRPr lang="cs-CZ" dirty="0"/>
          </a:p>
        </p:txBody>
      </p:sp>
    </p:spTree>
    <p:extLst>
      <p:ext uri="{BB962C8B-B14F-4D97-AF65-F5344CB8AC3E}">
        <p14:creationId xmlns:p14="http://schemas.microsoft.com/office/powerpoint/2010/main" val="2662402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0C6F9-D172-4546-84DF-6422C8BFC3C4}"/>
              </a:ext>
            </a:extLst>
          </p:cNvPr>
          <p:cNvSpPr>
            <a:spLocks noGrp="1"/>
          </p:cNvSpPr>
          <p:nvPr>
            <p:ph type="title"/>
          </p:nvPr>
        </p:nvSpPr>
        <p:spPr/>
        <p:txBody>
          <a:bodyPr/>
          <a:lstStyle/>
          <a:p>
            <a:r>
              <a:rPr lang="en-US" dirty="0"/>
              <a:t>Example: Driverless AI</a:t>
            </a:r>
            <a:endParaRPr lang="cs-CZ" dirty="0"/>
          </a:p>
        </p:txBody>
      </p:sp>
      <p:sp>
        <p:nvSpPr>
          <p:cNvPr id="3" name="Content Placeholder 2">
            <a:extLst>
              <a:ext uri="{FF2B5EF4-FFF2-40B4-BE49-F238E27FC236}">
                <a16:creationId xmlns:a16="http://schemas.microsoft.com/office/drawing/2014/main" id="{2E97386B-CB7B-44B2-9860-65045885F291}"/>
              </a:ext>
            </a:extLst>
          </p:cNvPr>
          <p:cNvSpPr>
            <a:spLocks noGrp="1"/>
          </p:cNvSpPr>
          <p:nvPr>
            <p:ph idx="1"/>
          </p:nvPr>
        </p:nvSpPr>
        <p:spPr/>
        <p:txBody>
          <a:bodyPr/>
          <a:lstStyle/>
          <a:p>
            <a:endParaRPr lang="cs-CZ"/>
          </a:p>
        </p:txBody>
      </p:sp>
      <p:pic>
        <p:nvPicPr>
          <p:cNvPr id="1026" name="Picture 2">
            <a:extLst>
              <a:ext uri="{FF2B5EF4-FFF2-40B4-BE49-F238E27FC236}">
                <a16:creationId xmlns:a16="http://schemas.microsoft.com/office/drawing/2014/main" id="{177D5D18-6D20-4DE0-82EF-E3BE57F02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6215"/>
            <a:ext cx="12192000" cy="587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753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0C6F9-D172-4546-84DF-6422C8BFC3C4}"/>
              </a:ext>
            </a:extLst>
          </p:cNvPr>
          <p:cNvSpPr>
            <a:spLocks noGrp="1"/>
          </p:cNvSpPr>
          <p:nvPr>
            <p:ph type="title"/>
          </p:nvPr>
        </p:nvSpPr>
        <p:spPr/>
        <p:txBody>
          <a:bodyPr/>
          <a:lstStyle/>
          <a:p>
            <a:r>
              <a:rPr lang="en-US" dirty="0"/>
              <a:t>Example: Driverless AI</a:t>
            </a:r>
            <a:endParaRPr lang="cs-CZ" dirty="0"/>
          </a:p>
        </p:txBody>
      </p:sp>
      <p:pic>
        <p:nvPicPr>
          <p:cNvPr id="2050" name="Picture 2">
            <a:extLst>
              <a:ext uri="{FF2B5EF4-FFF2-40B4-BE49-F238E27FC236}">
                <a16:creationId xmlns:a16="http://schemas.microsoft.com/office/drawing/2014/main" id="{4BC166FA-57B4-4D95-966D-7DC6FE6028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 b="29662"/>
          <a:stretch/>
        </p:blipFill>
        <p:spPr bwMode="auto">
          <a:xfrm>
            <a:off x="2769087" y="1994737"/>
            <a:ext cx="6653825" cy="40131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6BC8A4B-455B-4183-BB64-5DFF3E677A85}"/>
              </a:ext>
            </a:extLst>
          </p:cNvPr>
          <p:cNvSpPr/>
          <p:nvPr/>
        </p:nvSpPr>
        <p:spPr>
          <a:xfrm>
            <a:off x="2834079" y="6357129"/>
            <a:ext cx="6523840" cy="369332"/>
          </a:xfrm>
          <a:prstGeom prst="rect">
            <a:avLst/>
          </a:prstGeom>
        </p:spPr>
        <p:txBody>
          <a:bodyPr wrap="square">
            <a:spAutoFit/>
          </a:bodyPr>
          <a:lstStyle/>
          <a:p>
            <a:r>
              <a:rPr lang="cs-CZ" dirty="0">
                <a:hlinkClick r:id="rId3"/>
              </a:rPr>
              <a:t>https://www.h2o.ai/products/h2o-driverless-ai/model-deployment/</a:t>
            </a:r>
            <a:endParaRPr lang="cs-CZ" dirty="0"/>
          </a:p>
        </p:txBody>
      </p:sp>
    </p:spTree>
    <p:extLst>
      <p:ext uri="{BB962C8B-B14F-4D97-AF65-F5344CB8AC3E}">
        <p14:creationId xmlns:p14="http://schemas.microsoft.com/office/powerpoint/2010/main" val="2172702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A496-220B-43DC-A29F-81C5885A06AB}"/>
              </a:ext>
            </a:extLst>
          </p:cNvPr>
          <p:cNvSpPr>
            <a:spLocks noGrp="1"/>
          </p:cNvSpPr>
          <p:nvPr>
            <p:ph type="title"/>
          </p:nvPr>
        </p:nvSpPr>
        <p:spPr/>
        <p:txBody>
          <a:bodyPr/>
          <a:lstStyle/>
          <a:p>
            <a:r>
              <a:rPr lang="en-US" dirty="0"/>
              <a:t>Real-Time Training</a:t>
            </a:r>
            <a:endParaRPr lang="cs-CZ" dirty="0"/>
          </a:p>
        </p:txBody>
      </p:sp>
      <p:sp>
        <p:nvSpPr>
          <p:cNvPr id="3" name="Content Placeholder 2">
            <a:extLst>
              <a:ext uri="{FF2B5EF4-FFF2-40B4-BE49-F238E27FC236}">
                <a16:creationId xmlns:a16="http://schemas.microsoft.com/office/drawing/2014/main" id="{1BF96AEB-EE7A-4EA0-9ACA-A6FFB8F12B74}"/>
              </a:ext>
            </a:extLst>
          </p:cNvPr>
          <p:cNvSpPr>
            <a:spLocks noGrp="1"/>
          </p:cNvSpPr>
          <p:nvPr>
            <p:ph idx="1"/>
          </p:nvPr>
        </p:nvSpPr>
        <p:spPr/>
        <p:txBody>
          <a:bodyPr/>
          <a:lstStyle/>
          <a:p>
            <a:r>
              <a:rPr lang="en-US" dirty="0"/>
              <a:t>More challenging: noise/outliers can derail the model behavior.</a:t>
            </a:r>
          </a:p>
          <a:p>
            <a:endParaRPr lang="en-US" dirty="0"/>
          </a:p>
          <a:p>
            <a:r>
              <a:rPr lang="en-US" dirty="0"/>
              <a:t>Sometimes no other option (e.g. if data cannot be stored).</a:t>
            </a:r>
          </a:p>
          <a:p>
            <a:endParaRPr lang="en-US" dirty="0"/>
          </a:p>
          <a:p>
            <a:r>
              <a:rPr lang="en-US" dirty="0"/>
              <a:t>Algorithms need to support this method of training:</a:t>
            </a:r>
          </a:p>
          <a:p>
            <a:pPr lvl="1"/>
            <a:r>
              <a:rPr lang="en-US" dirty="0"/>
              <a:t>Mini-batch K-Means.</a:t>
            </a:r>
          </a:p>
          <a:p>
            <a:pPr lvl="1"/>
            <a:r>
              <a:rPr lang="en-US" dirty="0"/>
              <a:t>Linear/Logistic Regression (with stochastic gradient descent).</a:t>
            </a:r>
          </a:p>
          <a:p>
            <a:pPr lvl="1"/>
            <a:r>
              <a:rPr lang="en-US" dirty="0"/>
              <a:t>Naïve Bayes Classifier.</a:t>
            </a:r>
          </a:p>
          <a:p>
            <a:endParaRPr lang="cs-CZ" dirty="0"/>
          </a:p>
        </p:txBody>
      </p:sp>
    </p:spTree>
    <p:extLst>
      <p:ext uri="{BB962C8B-B14F-4D97-AF65-F5344CB8AC3E}">
        <p14:creationId xmlns:p14="http://schemas.microsoft.com/office/powerpoint/2010/main" val="1323727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1AC5-C6B3-468E-866D-19C0D5E4E52E}"/>
              </a:ext>
            </a:extLst>
          </p:cNvPr>
          <p:cNvSpPr>
            <a:spLocks noGrp="1"/>
          </p:cNvSpPr>
          <p:nvPr>
            <p:ph type="title"/>
          </p:nvPr>
        </p:nvSpPr>
        <p:spPr/>
        <p:txBody>
          <a:bodyPr/>
          <a:lstStyle/>
          <a:p>
            <a:r>
              <a:rPr lang="en-US" dirty="0"/>
              <a:t>“Hybrid”: Bandit Model Selection</a:t>
            </a:r>
            <a:endParaRPr lang="cs-CZ" dirty="0"/>
          </a:p>
        </p:txBody>
      </p:sp>
      <p:pic>
        <p:nvPicPr>
          <p:cNvPr id="5122" name="Picture 2">
            <a:extLst>
              <a:ext uri="{FF2B5EF4-FFF2-40B4-BE49-F238E27FC236}">
                <a16:creationId xmlns:a16="http://schemas.microsoft.com/office/drawing/2014/main" id="{76B05EC8-B56B-4EA2-904A-4301E8B70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143" y="2149186"/>
            <a:ext cx="8447714" cy="2278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75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2CE1-74AE-4C19-AC4A-A511CAD7B014}"/>
              </a:ext>
            </a:extLst>
          </p:cNvPr>
          <p:cNvSpPr>
            <a:spLocks noGrp="1"/>
          </p:cNvSpPr>
          <p:nvPr>
            <p:ph type="title"/>
          </p:nvPr>
        </p:nvSpPr>
        <p:spPr/>
        <p:txBody>
          <a:bodyPr/>
          <a:lstStyle/>
          <a:p>
            <a:r>
              <a:rPr lang="en-US" dirty="0"/>
              <a:t>Exploration vs Exploitation</a:t>
            </a:r>
            <a:endParaRPr lang="cs-CZ" dirty="0"/>
          </a:p>
        </p:txBody>
      </p:sp>
      <p:pic>
        <p:nvPicPr>
          <p:cNvPr id="9218" name="Picture 2" descr="bernoulli bandit">
            <a:extLst>
              <a:ext uri="{FF2B5EF4-FFF2-40B4-BE49-F238E27FC236}">
                <a16:creationId xmlns:a16="http://schemas.microsoft.com/office/drawing/2014/main" id="{FA7EAE06-066B-43D8-B87D-8608DC672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710" y="1722153"/>
            <a:ext cx="8470580" cy="5135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878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396C-6172-4597-BE78-241FF54E0253}"/>
              </a:ext>
            </a:extLst>
          </p:cNvPr>
          <p:cNvSpPr>
            <a:spLocks noGrp="1"/>
          </p:cNvSpPr>
          <p:nvPr>
            <p:ph type="title"/>
          </p:nvPr>
        </p:nvSpPr>
        <p:spPr/>
        <p:txBody>
          <a:bodyPr/>
          <a:lstStyle/>
          <a:p>
            <a:r>
              <a:rPr lang="en-US" dirty="0"/>
              <a:t>Strategies: Epsilon-greedy/decreasing</a:t>
            </a:r>
            <a:endParaRPr lang="cs-CZ" dirty="0"/>
          </a:p>
        </p:txBody>
      </p:sp>
      <p:pic>
        <p:nvPicPr>
          <p:cNvPr id="6146" name="Picture 2">
            <a:extLst>
              <a:ext uri="{FF2B5EF4-FFF2-40B4-BE49-F238E27FC236}">
                <a16:creationId xmlns:a16="http://schemas.microsoft.com/office/drawing/2014/main" id="{CD953A8A-C684-4E8D-988D-844D320EC9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200" y="2029619"/>
            <a:ext cx="59436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614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D6BCB-7E71-45D6-B227-BDB105A7BA2A}"/>
              </a:ext>
            </a:extLst>
          </p:cNvPr>
          <p:cNvSpPr>
            <a:spLocks noGrp="1"/>
          </p:cNvSpPr>
          <p:nvPr>
            <p:ph type="title"/>
          </p:nvPr>
        </p:nvSpPr>
        <p:spPr/>
        <p:txBody>
          <a:bodyPr/>
          <a:lstStyle/>
          <a:p>
            <a:r>
              <a:rPr lang="en-US" dirty="0"/>
              <a:t>Strategies: UCB1</a:t>
            </a:r>
            <a:endParaRPr lang="cs-CZ" dirty="0"/>
          </a:p>
        </p:txBody>
      </p:sp>
      <p:pic>
        <p:nvPicPr>
          <p:cNvPr id="8194" name="Picture 2" descr="The Key Equation for UCB1">
            <a:extLst>
              <a:ext uri="{FF2B5EF4-FFF2-40B4-BE49-F238E27FC236}">
                <a16:creationId xmlns:a16="http://schemas.microsoft.com/office/drawing/2014/main" id="{92F635F6-4429-4D0F-BF46-A78F8B7FD2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8698" y="3429000"/>
            <a:ext cx="5110804" cy="1009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881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8A66-FE9A-43F5-8397-AC45362A032C}"/>
              </a:ext>
            </a:extLst>
          </p:cNvPr>
          <p:cNvSpPr>
            <a:spLocks noGrp="1"/>
          </p:cNvSpPr>
          <p:nvPr>
            <p:ph type="title"/>
          </p:nvPr>
        </p:nvSpPr>
        <p:spPr/>
        <p:txBody>
          <a:bodyPr/>
          <a:lstStyle/>
          <a:p>
            <a:r>
              <a:rPr lang="en-US" dirty="0"/>
              <a:t>Strategies: Thompson Sampling</a:t>
            </a:r>
            <a:endParaRPr lang="cs-CZ" dirty="0"/>
          </a:p>
        </p:txBody>
      </p:sp>
      <p:pic>
        <p:nvPicPr>
          <p:cNvPr id="7170" name="Picture 2">
            <a:extLst>
              <a:ext uri="{FF2B5EF4-FFF2-40B4-BE49-F238E27FC236}">
                <a16:creationId xmlns:a16="http://schemas.microsoft.com/office/drawing/2014/main" id="{BE706532-1A46-4D68-B23D-C853E6672F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200" y="2115344"/>
            <a:ext cx="594360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885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1BE18-1CB0-42B4-9504-F432759904EA}"/>
              </a:ext>
            </a:extLst>
          </p:cNvPr>
          <p:cNvSpPr>
            <a:spLocks noGrp="1"/>
          </p:cNvSpPr>
          <p:nvPr>
            <p:ph type="title"/>
          </p:nvPr>
        </p:nvSpPr>
        <p:spPr/>
        <p:txBody>
          <a:bodyPr/>
          <a:lstStyle/>
          <a:p>
            <a:r>
              <a:rPr lang="en-US" dirty="0"/>
              <a:t>Some examples</a:t>
            </a:r>
            <a:endParaRPr lang="cs-CZ" dirty="0"/>
          </a:p>
        </p:txBody>
      </p:sp>
      <p:sp>
        <p:nvSpPr>
          <p:cNvPr id="3" name="Content Placeholder 2">
            <a:extLst>
              <a:ext uri="{FF2B5EF4-FFF2-40B4-BE49-F238E27FC236}">
                <a16:creationId xmlns:a16="http://schemas.microsoft.com/office/drawing/2014/main" id="{24D95FCE-50A1-4F06-8897-2A8E76126C7B}"/>
              </a:ext>
            </a:extLst>
          </p:cNvPr>
          <p:cNvSpPr>
            <a:spLocks noGrp="1"/>
          </p:cNvSpPr>
          <p:nvPr>
            <p:ph idx="1"/>
          </p:nvPr>
        </p:nvSpPr>
        <p:spPr/>
        <p:txBody>
          <a:bodyPr>
            <a:normAutofit fontScale="92500" lnSpcReduction="10000"/>
          </a:bodyPr>
          <a:lstStyle/>
          <a:p>
            <a:r>
              <a:rPr lang="en-US" dirty="0">
                <a:hlinkClick r:id="rId2"/>
              </a:rPr>
              <a:t>FIESTA: Fast </a:t>
            </a:r>
            <a:r>
              <a:rPr lang="en-US" dirty="0" err="1">
                <a:hlinkClick r:id="rId2"/>
              </a:rPr>
              <a:t>IdEntification</a:t>
            </a:r>
            <a:r>
              <a:rPr lang="en-US" dirty="0">
                <a:hlinkClick r:id="rId2"/>
              </a:rPr>
              <a:t> of State-of-The-Art models using adaptive bandit algorithms</a:t>
            </a:r>
            <a:endParaRPr lang="en-US" dirty="0"/>
          </a:p>
          <a:p>
            <a:pPr lvl="1"/>
            <a:r>
              <a:rPr lang="en-US" dirty="0"/>
              <a:t>Use a strategy similar to sequential halving for identifying among “state of the art” models for NLP tasks.</a:t>
            </a:r>
          </a:p>
          <a:p>
            <a:pPr lvl="1"/>
            <a:r>
              <a:rPr lang="en-US" dirty="0"/>
              <a:t>Source code in Python </a:t>
            </a:r>
            <a:r>
              <a:rPr lang="en-US" dirty="0">
                <a:hlinkClick r:id="rId3"/>
              </a:rPr>
              <a:t>here</a:t>
            </a:r>
            <a:r>
              <a:rPr lang="en-US" dirty="0"/>
              <a:t>.</a:t>
            </a:r>
          </a:p>
          <a:p>
            <a:r>
              <a:rPr lang="en-US" dirty="0">
                <a:hlinkClick r:id="rId4"/>
              </a:rPr>
              <a:t>A Multi-Armed Bandit Model Selection for Cold-Start User Recommendation</a:t>
            </a:r>
            <a:endParaRPr lang="en-US" dirty="0"/>
          </a:p>
          <a:p>
            <a:r>
              <a:rPr lang="en-US" dirty="0">
                <a:hlinkClick r:id="rId5"/>
              </a:rPr>
              <a:t>Model Selection in Contextual Stochastic Bandit Problems</a:t>
            </a:r>
            <a:endParaRPr lang="en-US" dirty="0"/>
          </a:p>
          <a:p>
            <a:pPr lvl="1"/>
            <a:r>
              <a:rPr lang="en-US" dirty="0"/>
              <a:t>Focus on advertising/ecommerce: when to use what kind of information to recommend something or show an ad to a user?</a:t>
            </a:r>
          </a:p>
          <a:p>
            <a:r>
              <a:rPr lang="en-US" dirty="0"/>
              <a:t>More on Bandit Algorithms </a:t>
            </a:r>
            <a:r>
              <a:rPr lang="en-US" dirty="0">
                <a:hlinkClick r:id="rId6"/>
              </a:rPr>
              <a:t>here</a:t>
            </a:r>
            <a:r>
              <a:rPr lang="en-US" dirty="0"/>
              <a:t>.</a:t>
            </a:r>
            <a:br>
              <a:rPr lang="en-US" dirty="0"/>
            </a:br>
            <a:endParaRPr lang="cs-CZ" dirty="0"/>
          </a:p>
        </p:txBody>
      </p:sp>
    </p:spTree>
    <p:extLst>
      <p:ext uri="{BB962C8B-B14F-4D97-AF65-F5344CB8AC3E}">
        <p14:creationId xmlns:p14="http://schemas.microsoft.com/office/powerpoint/2010/main" val="1457218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ACD8-BF77-48FA-A780-BF67F6B60468}"/>
              </a:ext>
            </a:extLst>
          </p:cNvPr>
          <p:cNvSpPr>
            <a:spLocks noGrp="1"/>
          </p:cNvSpPr>
          <p:nvPr>
            <p:ph type="title"/>
          </p:nvPr>
        </p:nvSpPr>
        <p:spPr>
          <a:xfrm>
            <a:off x="838200" y="365125"/>
            <a:ext cx="10515600" cy="1325563"/>
          </a:xfrm>
        </p:spPr>
        <p:txBody>
          <a:bodyPr/>
          <a:lstStyle/>
          <a:p>
            <a:r>
              <a:rPr lang="en-US" dirty="0"/>
              <a:t>Tools and Services</a:t>
            </a:r>
            <a:endParaRPr lang="cs-CZ" dirty="0"/>
          </a:p>
        </p:txBody>
      </p:sp>
      <p:sp>
        <p:nvSpPr>
          <p:cNvPr id="3" name="Content Placeholder 2">
            <a:extLst>
              <a:ext uri="{FF2B5EF4-FFF2-40B4-BE49-F238E27FC236}">
                <a16:creationId xmlns:a16="http://schemas.microsoft.com/office/drawing/2014/main" id="{7344076A-A5F2-4415-B0BF-19AD0D60A21D}"/>
              </a:ext>
            </a:extLst>
          </p:cNvPr>
          <p:cNvSpPr>
            <a:spLocks noGrp="1"/>
          </p:cNvSpPr>
          <p:nvPr>
            <p:ph idx="1"/>
          </p:nvPr>
        </p:nvSpPr>
        <p:spPr/>
        <p:txBody>
          <a:bodyPr/>
          <a:lstStyle/>
          <a:p>
            <a:r>
              <a:rPr lang="en-US" dirty="0"/>
              <a:t>Azure Personalizer</a:t>
            </a:r>
          </a:p>
          <a:p>
            <a:pPr lvl="1"/>
            <a:r>
              <a:rPr lang="cs-CZ" dirty="0">
                <a:hlinkClick r:id="rId2"/>
              </a:rPr>
              <a:t>https://docs.microsoft.com/en-us/azure/cognitive-services/personalizer/</a:t>
            </a:r>
            <a:endParaRPr lang="en-US" dirty="0"/>
          </a:p>
          <a:p>
            <a:r>
              <a:rPr lang="en-US" dirty="0"/>
              <a:t>Seldon Core</a:t>
            </a:r>
          </a:p>
          <a:p>
            <a:pPr lvl="1"/>
            <a:r>
              <a:rPr lang="cs-CZ" dirty="0">
                <a:hlinkClick r:id="rId3"/>
              </a:rPr>
              <a:t>https://docs.seldon.io/projects/seldon-core/en/latest/analytics/routers.html</a:t>
            </a:r>
            <a:endParaRPr lang="en-US" dirty="0"/>
          </a:p>
          <a:p>
            <a:pPr lvl="1"/>
            <a:endParaRPr lang="cs-CZ" dirty="0"/>
          </a:p>
        </p:txBody>
      </p:sp>
    </p:spTree>
    <p:extLst>
      <p:ext uri="{BB962C8B-B14F-4D97-AF65-F5344CB8AC3E}">
        <p14:creationId xmlns:p14="http://schemas.microsoft.com/office/powerpoint/2010/main" val="1770374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E0294-B414-4E90-9369-9E0F31532D68}"/>
              </a:ext>
            </a:extLst>
          </p:cNvPr>
          <p:cNvSpPr>
            <a:spLocks noGrp="1"/>
          </p:cNvSpPr>
          <p:nvPr>
            <p:ph type="title"/>
          </p:nvPr>
        </p:nvSpPr>
        <p:spPr/>
        <p:txBody>
          <a:bodyPr/>
          <a:lstStyle/>
          <a:p>
            <a:r>
              <a:rPr lang="en-US" dirty="0"/>
              <a:t>Motivation</a:t>
            </a:r>
            <a:endParaRPr lang="cs-CZ" dirty="0"/>
          </a:p>
        </p:txBody>
      </p:sp>
      <p:sp>
        <p:nvSpPr>
          <p:cNvPr id="3" name="Content Placeholder 2">
            <a:extLst>
              <a:ext uri="{FF2B5EF4-FFF2-40B4-BE49-F238E27FC236}">
                <a16:creationId xmlns:a16="http://schemas.microsoft.com/office/drawing/2014/main" id="{370BD903-9E77-454C-8096-A9A396DAF4C1}"/>
              </a:ext>
            </a:extLst>
          </p:cNvPr>
          <p:cNvSpPr>
            <a:spLocks noGrp="1"/>
          </p:cNvSpPr>
          <p:nvPr>
            <p:ph idx="1"/>
          </p:nvPr>
        </p:nvSpPr>
        <p:spPr/>
        <p:txBody>
          <a:bodyPr/>
          <a:lstStyle/>
          <a:p>
            <a:r>
              <a:rPr lang="en-US" b="1" dirty="0"/>
              <a:t>Vision of </a:t>
            </a:r>
            <a:r>
              <a:rPr lang="en-US" b="1" dirty="0" err="1"/>
              <a:t>AutoML</a:t>
            </a:r>
            <a:r>
              <a:rPr lang="en-US" b="1" dirty="0"/>
              <a:t>: </a:t>
            </a:r>
            <a:r>
              <a:rPr lang="en-US" dirty="0"/>
              <a:t>to help </a:t>
            </a:r>
            <a:r>
              <a:rPr lang="en-US" strike="sngStrike" dirty="0"/>
              <a:t>businesses</a:t>
            </a:r>
            <a:r>
              <a:rPr lang="en-US" dirty="0"/>
              <a:t> people with limited ML knowledge and expertise build their own custom ML models. </a:t>
            </a:r>
          </a:p>
          <a:p>
            <a:endParaRPr lang="en-US" dirty="0"/>
          </a:p>
          <a:p>
            <a:r>
              <a:rPr lang="en-US" dirty="0"/>
              <a:t>Model development is, more often than not, NOT a one-off task:</a:t>
            </a:r>
          </a:p>
          <a:p>
            <a:pPr lvl="1"/>
            <a:r>
              <a:rPr lang="en-US" dirty="0"/>
              <a:t>Behavioral changes </a:t>
            </a:r>
            <a:r>
              <a:rPr lang="en-US" dirty="0">
                <a:sym typeface="Wingdings" panose="05000000000000000000" pitchFamily="2" charset="2"/>
              </a:rPr>
              <a:t> produced by the model or by externalities.</a:t>
            </a:r>
            <a:endParaRPr lang="en-US" dirty="0"/>
          </a:p>
          <a:p>
            <a:pPr lvl="1"/>
            <a:r>
              <a:rPr lang="en-US" dirty="0"/>
              <a:t>New data sources.</a:t>
            </a:r>
          </a:p>
          <a:p>
            <a:pPr lvl="1"/>
            <a:r>
              <a:rPr lang="en-US" dirty="0"/>
              <a:t>Software/platform updates.</a:t>
            </a:r>
          </a:p>
          <a:p>
            <a:pPr lvl="1"/>
            <a:endParaRPr lang="en-US" dirty="0"/>
          </a:p>
          <a:p>
            <a:pPr lvl="1"/>
            <a:endParaRPr lang="en-US" dirty="0"/>
          </a:p>
          <a:p>
            <a:endParaRPr lang="cs-CZ" dirty="0"/>
          </a:p>
        </p:txBody>
      </p:sp>
    </p:spTree>
    <p:extLst>
      <p:ext uri="{BB962C8B-B14F-4D97-AF65-F5344CB8AC3E}">
        <p14:creationId xmlns:p14="http://schemas.microsoft.com/office/powerpoint/2010/main" val="1918664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063C-662B-4B43-B10E-588520B153DA}"/>
              </a:ext>
            </a:extLst>
          </p:cNvPr>
          <p:cNvSpPr>
            <a:spLocks noGrp="1"/>
          </p:cNvSpPr>
          <p:nvPr>
            <p:ph type="title"/>
          </p:nvPr>
        </p:nvSpPr>
        <p:spPr/>
        <p:txBody>
          <a:bodyPr/>
          <a:lstStyle/>
          <a:p>
            <a:r>
              <a:rPr lang="en-US" dirty="0"/>
              <a:t>Seldon Core</a:t>
            </a:r>
            <a:endParaRPr lang="cs-CZ" dirty="0"/>
          </a:p>
        </p:txBody>
      </p:sp>
      <p:pic>
        <p:nvPicPr>
          <p:cNvPr id="11" name="Picture 4" descr="Seldon logo">
            <a:extLst>
              <a:ext uri="{FF2B5EF4-FFF2-40B4-BE49-F238E27FC236}">
                <a16:creationId xmlns:a16="http://schemas.microsoft.com/office/drawing/2014/main" id="{C05AC340-B388-434E-A8FD-88EC16A621D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68869" y="1825625"/>
            <a:ext cx="845426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927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64DA6D-5D87-4A47-A50B-48D0AA19EA1E}"/>
              </a:ext>
            </a:extLst>
          </p:cNvPr>
          <p:cNvSpPr>
            <a:spLocks noGrp="1"/>
          </p:cNvSpPr>
          <p:nvPr>
            <p:ph type="title"/>
          </p:nvPr>
        </p:nvSpPr>
        <p:spPr/>
        <p:txBody>
          <a:bodyPr/>
          <a:lstStyle/>
          <a:p>
            <a:r>
              <a:rPr lang="en-US" dirty="0"/>
              <a:t>Machine Learning Ops (</a:t>
            </a:r>
            <a:r>
              <a:rPr lang="en-US" dirty="0" err="1"/>
              <a:t>MLOps</a:t>
            </a:r>
            <a:r>
              <a:rPr lang="en-US" dirty="0"/>
              <a:t>)</a:t>
            </a:r>
            <a:endParaRPr lang="cs-CZ" dirty="0"/>
          </a:p>
        </p:txBody>
      </p:sp>
      <p:sp>
        <p:nvSpPr>
          <p:cNvPr id="6" name="Text Placeholder 5">
            <a:extLst>
              <a:ext uri="{FF2B5EF4-FFF2-40B4-BE49-F238E27FC236}">
                <a16:creationId xmlns:a16="http://schemas.microsoft.com/office/drawing/2014/main" id="{102B9F60-553C-4598-B999-44C00837362E}"/>
              </a:ext>
            </a:extLst>
          </p:cNvPr>
          <p:cNvSpPr>
            <a:spLocks noGrp="1"/>
          </p:cNvSpPr>
          <p:nvPr>
            <p:ph type="body" idx="1"/>
          </p:nvPr>
        </p:nvSpPr>
        <p:spPr/>
        <p:txBody>
          <a:bodyPr/>
          <a:lstStyle/>
          <a:p>
            <a:endParaRPr lang="cs-CZ"/>
          </a:p>
        </p:txBody>
      </p:sp>
    </p:spTree>
    <p:extLst>
      <p:ext uri="{BB962C8B-B14F-4D97-AF65-F5344CB8AC3E}">
        <p14:creationId xmlns:p14="http://schemas.microsoft.com/office/powerpoint/2010/main" val="1033742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8096AB-840E-400E-993D-0FBA6852AC92}"/>
              </a:ext>
            </a:extLst>
          </p:cNvPr>
          <p:cNvSpPr>
            <a:spLocks noGrp="1"/>
          </p:cNvSpPr>
          <p:nvPr>
            <p:ph type="title"/>
          </p:nvPr>
        </p:nvSpPr>
        <p:spPr/>
        <p:txBody>
          <a:bodyPr/>
          <a:lstStyle/>
          <a:p>
            <a:r>
              <a:rPr lang="en-US" dirty="0"/>
              <a:t>What is </a:t>
            </a:r>
            <a:r>
              <a:rPr lang="en-US" dirty="0" err="1"/>
              <a:t>MLOps</a:t>
            </a:r>
            <a:r>
              <a:rPr lang="en-US" dirty="0"/>
              <a:t>?	</a:t>
            </a:r>
            <a:endParaRPr lang="cs-CZ" dirty="0"/>
          </a:p>
        </p:txBody>
      </p:sp>
      <p:sp>
        <p:nvSpPr>
          <p:cNvPr id="5" name="Content Placeholder 4">
            <a:extLst>
              <a:ext uri="{FF2B5EF4-FFF2-40B4-BE49-F238E27FC236}">
                <a16:creationId xmlns:a16="http://schemas.microsoft.com/office/drawing/2014/main" id="{BCF0D1C9-A7D6-4D77-9FEA-4900FE6F4371}"/>
              </a:ext>
            </a:extLst>
          </p:cNvPr>
          <p:cNvSpPr>
            <a:spLocks noGrp="1"/>
          </p:cNvSpPr>
          <p:nvPr>
            <p:ph idx="1"/>
          </p:nvPr>
        </p:nvSpPr>
        <p:spPr/>
        <p:txBody>
          <a:bodyPr/>
          <a:lstStyle/>
          <a:p>
            <a:r>
              <a:rPr lang="en-US" dirty="0"/>
              <a:t>Commitment to automation and monitoring at </a:t>
            </a:r>
            <a:r>
              <a:rPr lang="en-US" b="1" dirty="0"/>
              <a:t>all steps</a:t>
            </a:r>
            <a:r>
              <a:rPr lang="en-US" dirty="0"/>
              <a:t> of ML system construction:</a:t>
            </a:r>
          </a:p>
          <a:p>
            <a:pPr lvl="1"/>
            <a:r>
              <a:rPr lang="en-US" dirty="0"/>
              <a:t>Development</a:t>
            </a:r>
          </a:p>
          <a:p>
            <a:pPr lvl="1"/>
            <a:r>
              <a:rPr lang="en-US" dirty="0"/>
              <a:t>Integration</a:t>
            </a:r>
          </a:p>
          <a:p>
            <a:pPr lvl="1"/>
            <a:r>
              <a:rPr lang="en-US" dirty="0"/>
              <a:t>Testing</a:t>
            </a:r>
          </a:p>
          <a:p>
            <a:pPr lvl="1"/>
            <a:r>
              <a:rPr lang="en-US" dirty="0"/>
              <a:t>Releasing</a:t>
            </a:r>
          </a:p>
          <a:p>
            <a:pPr lvl="1"/>
            <a:r>
              <a:rPr lang="en-US" dirty="0"/>
              <a:t>Deployment </a:t>
            </a:r>
          </a:p>
          <a:p>
            <a:pPr lvl="1"/>
            <a:r>
              <a:rPr lang="en-US" dirty="0"/>
              <a:t>Infrastructure management.</a:t>
            </a:r>
            <a:endParaRPr lang="cs-CZ" dirty="0"/>
          </a:p>
        </p:txBody>
      </p:sp>
    </p:spTree>
    <p:extLst>
      <p:ext uri="{BB962C8B-B14F-4D97-AF65-F5344CB8AC3E}">
        <p14:creationId xmlns:p14="http://schemas.microsoft.com/office/powerpoint/2010/main" val="200170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8BAF8-DFA9-400D-998A-1D827DD01B7E}"/>
              </a:ext>
            </a:extLst>
          </p:cNvPr>
          <p:cNvSpPr>
            <a:spLocks noGrp="1"/>
          </p:cNvSpPr>
          <p:nvPr>
            <p:ph type="title"/>
          </p:nvPr>
        </p:nvSpPr>
        <p:spPr/>
        <p:txBody>
          <a:bodyPr/>
          <a:lstStyle/>
          <a:p>
            <a:r>
              <a:rPr lang="en-US" dirty="0"/>
              <a:t>The 3 axis of a ML application</a:t>
            </a:r>
            <a:endParaRPr lang="cs-CZ" dirty="0"/>
          </a:p>
        </p:txBody>
      </p:sp>
      <p:pic>
        <p:nvPicPr>
          <p:cNvPr id="10242" name="Picture 2">
            <a:extLst>
              <a:ext uri="{FF2B5EF4-FFF2-40B4-BE49-F238E27FC236}">
                <a16:creationId xmlns:a16="http://schemas.microsoft.com/office/drawing/2014/main" id="{C20920B4-D10F-4CF1-9378-EEB15A795A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3765" y="2032693"/>
            <a:ext cx="9144470" cy="393720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0981723-23BD-4076-AB13-BD2135CEE2C8}"/>
              </a:ext>
            </a:extLst>
          </p:cNvPr>
          <p:cNvSpPr/>
          <p:nvPr/>
        </p:nvSpPr>
        <p:spPr>
          <a:xfrm>
            <a:off x="3854617" y="6311900"/>
            <a:ext cx="4482766" cy="369332"/>
          </a:xfrm>
          <a:prstGeom prst="rect">
            <a:avLst/>
          </a:prstGeom>
        </p:spPr>
        <p:txBody>
          <a:bodyPr wrap="none">
            <a:spAutoFit/>
          </a:bodyPr>
          <a:lstStyle/>
          <a:p>
            <a:r>
              <a:rPr lang="cs-CZ" dirty="0">
                <a:hlinkClick r:id="rId3"/>
              </a:rPr>
              <a:t>https://martinfowler.com/articles/cd4ml.html</a:t>
            </a:r>
            <a:endParaRPr lang="cs-CZ" dirty="0"/>
          </a:p>
        </p:txBody>
      </p:sp>
    </p:spTree>
    <p:extLst>
      <p:ext uri="{BB962C8B-B14F-4D97-AF65-F5344CB8AC3E}">
        <p14:creationId xmlns:p14="http://schemas.microsoft.com/office/powerpoint/2010/main" val="1556959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6726-C065-4262-A99C-C6576E06CD22}"/>
              </a:ext>
            </a:extLst>
          </p:cNvPr>
          <p:cNvSpPr>
            <a:spLocks noGrp="1"/>
          </p:cNvSpPr>
          <p:nvPr>
            <p:ph type="title"/>
          </p:nvPr>
        </p:nvSpPr>
        <p:spPr/>
        <p:txBody>
          <a:bodyPr/>
          <a:lstStyle/>
          <a:p>
            <a:r>
              <a:rPr lang="en-US" dirty="0"/>
              <a:t>DevOps vs </a:t>
            </a:r>
            <a:r>
              <a:rPr lang="en-US" dirty="0" err="1"/>
              <a:t>MLOps</a:t>
            </a:r>
            <a:endParaRPr lang="cs-CZ" dirty="0"/>
          </a:p>
        </p:txBody>
      </p:sp>
      <p:sp>
        <p:nvSpPr>
          <p:cNvPr id="3" name="Content Placeholder 2">
            <a:extLst>
              <a:ext uri="{FF2B5EF4-FFF2-40B4-BE49-F238E27FC236}">
                <a16:creationId xmlns:a16="http://schemas.microsoft.com/office/drawing/2014/main" id="{3C2FAE6B-D061-49E6-B532-40D330803288}"/>
              </a:ext>
            </a:extLst>
          </p:cNvPr>
          <p:cNvSpPr>
            <a:spLocks noGrp="1"/>
          </p:cNvSpPr>
          <p:nvPr>
            <p:ph idx="1"/>
          </p:nvPr>
        </p:nvSpPr>
        <p:spPr/>
        <p:txBody>
          <a:bodyPr/>
          <a:lstStyle/>
          <a:p>
            <a:r>
              <a:rPr lang="en-US" dirty="0"/>
              <a:t>DevOps also aims for more automation and reducing development cycles, mainly through two concepts:</a:t>
            </a:r>
          </a:p>
          <a:p>
            <a:pPr lvl="1"/>
            <a:endParaRPr lang="en-US" dirty="0"/>
          </a:p>
          <a:p>
            <a:pPr lvl="1"/>
            <a:r>
              <a:rPr lang="en-US" dirty="0"/>
              <a:t>Continuous Integration (CI):</a:t>
            </a:r>
          </a:p>
          <a:p>
            <a:pPr lvl="2"/>
            <a:r>
              <a:rPr lang="en-US" dirty="0"/>
              <a:t>Merging all developers’ work several times a day.</a:t>
            </a:r>
          </a:p>
          <a:p>
            <a:pPr lvl="2"/>
            <a:r>
              <a:rPr lang="en-US" dirty="0"/>
              <a:t>Keep a common repository.</a:t>
            </a:r>
          </a:p>
          <a:p>
            <a:pPr lvl="2"/>
            <a:r>
              <a:rPr lang="en-US" dirty="0"/>
              <a:t>Automate code builds and testing.</a:t>
            </a:r>
          </a:p>
          <a:p>
            <a:pPr lvl="1"/>
            <a:r>
              <a:rPr lang="en-US" dirty="0"/>
              <a:t>Continuous Delivery (CD):</a:t>
            </a:r>
          </a:p>
          <a:p>
            <a:pPr lvl="2"/>
            <a:r>
              <a:rPr lang="en-US" dirty="0"/>
              <a:t>Produce software in short cycles, ensuring that the software can be released virtually at any time.</a:t>
            </a:r>
          </a:p>
          <a:p>
            <a:pPr lvl="2"/>
            <a:r>
              <a:rPr lang="en-US" dirty="0"/>
              <a:t>Use of microservices architecture.</a:t>
            </a:r>
          </a:p>
          <a:p>
            <a:pPr lvl="2"/>
            <a:endParaRPr lang="cs-CZ" dirty="0"/>
          </a:p>
        </p:txBody>
      </p:sp>
    </p:spTree>
    <p:extLst>
      <p:ext uri="{BB962C8B-B14F-4D97-AF65-F5344CB8AC3E}">
        <p14:creationId xmlns:p14="http://schemas.microsoft.com/office/powerpoint/2010/main" val="4239540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F3F1B-1CB0-4671-84AE-FE41E1622075}"/>
              </a:ext>
            </a:extLst>
          </p:cNvPr>
          <p:cNvSpPr>
            <a:spLocks noGrp="1"/>
          </p:cNvSpPr>
          <p:nvPr>
            <p:ph type="title"/>
          </p:nvPr>
        </p:nvSpPr>
        <p:spPr/>
        <p:txBody>
          <a:bodyPr/>
          <a:lstStyle/>
          <a:p>
            <a:r>
              <a:rPr lang="en-US" dirty="0"/>
              <a:t>DevOps vs </a:t>
            </a:r>
            <a:r>
              <a:rPr lang="en-US" dirty="0" err="1"/>
              <a:t>MLOps</a:t>
            </a:r>
            <a:r>
              <a:rPr lang="en-US" dirty="0"/>
              <a:t> (cont.)</a:t>
            </a:r>
            <a:endParaRPr lang="cs-CZ" dirty="0"/>
          </a:p>
        </p:txBody>
      </p:sp>
      <p:sp>
        <p:nvSpPr>
          <p:cNvPr id="3" name="Content Placeholder 2">
            <a:extLst>
              <a:ext uri="{FF2B5EF4-FFF2-40B4-BE49-F238E27FC236}">
                <a16:creationId xmlns:a16="http://schemas.microsoft.com/office/drawing/2014/main" id="{29A2462A-D2CB-4409-9B26-C64E80919AA5}"/>
              </a:ext>
            </a:extLst>
          </p:cNvPr>
          <p:cNvSpPr>
            <a:spLocks noGrp="1"/>
          </p:cNvSpPr>
          <p:nvPr>
            <p:ph sz="half" idx="1"/>
          </p:nvPr>
        </p:nvSpPr>
        <p:spPr/>
        <p:txBody>
          <a:bodyPr>
            <a:normAutofit lnSpcReduction="10000"/>
          </a:bodyPr>
          <a:lstStyle/>
          <a:p>
            <a:r>
              <a:rPr lang="en-US" dirty="0"/>
              <a:t>What makes ML hard for DevOps?</a:t>
            </a:r>
          </a:p>
          <a:p>
            <a:pPr lvl="1"/>
            <a:r>
              <a:rPr lang="en-US" dirty="0"/>
              <a:t>Diverse skillset of team members.</a:t>
            </a:r>
          </a:p>
          <a:p>
            <a:pPr lvl="1"/>
            <a:r>
              <a:rPr lang="en-US" dirty="0"/>
              <a:t>ML is, by definition, experimental. And experiments can be slow.</a:t>
            </a:r>
          </a:p>
          <a:p>
            <a:pPr lvl="1"/>
            <a:r>
              <a:rPr lang="en-US" dirty="0"/>
              <a:t>Testing is more convoluted, as model metrics matter as much as software quality.</a:t>
            </a:r>
          </a:p>
          <a:p>
            <a:pPr lvl="1"/>
            <a:r>
              <a:rPr lang="en-US" dirty="0"/>
              <a:t>Reproducibility is an issue: different tools used by different teams make it hard to use end-to-end.</a:t>
            </a:r>
          </a:p>
          <a:p>
            <a:pPr lvl="1"/>
            <a:endParaRPr lang="en-US" dirty="0"/>
          </a:p>
          <a:p>
            <a:pPr lvl="1"/>
            <a:endParaRPr lang="en-US" dirty="0"/>
          </a:p>
          <a:p>
            <a:pPr lvl="1"/>
            <a:endParaRPr lang="cs-CZ" dirty="0"/>
          </a:p>
        </p:txBody>
      </p:sp>
      <p:pic>
        <p:nvPicPr>
          <p:cNvPr id="11266" name="Picture 2">
            <a:extLst>
              <a:ext uri="{FF2B5EF4-FFF2-40B4-BE49-F238E27FC236}">
                <a16:creationId xmlns:a16="http://schemas.microsoft.com/office/drawing/2014/main" id="{C5569D44-4C55-4037-BCE7-A3481E62092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3044691"/>
            <a:ext cx="5181600" cy="19132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2521DE5-9716-4F1B-AA85-961363A4362D}"/>
              </a:ext>
            </a:extLst>
          </p:cNvPr>
          <p:cNvSpPr/>
          <p:nvPr/>
        </p:nvSpPr>
        <p:spPr>
          <a:xfrm>
            <a:off x="6521617" y="5207358"/>
            <a:ext cx="4482766" cy="369332"/>
          </a:xfrm>
          <a:prstGeom prst="rect">
            <a:avLst/>
          </a:prstGeom>
        </p:spPr>
        <p:txBody>
          <a:bodyPr wrap="none">
            <a:spAutoFit/>
          </a:bodyPr>
          <a:lstStyle/>
          <a:p>
            <a:r>
              <a:rPr lang="cs-CZ" dirty="0">
                <a:hlinkClick r:id="rId3"/>
              </a:rPr>
              <a:t>https://martinfowler.com/articles/cd4ml.html</a:t>
            </a:r>
            <a:endParaRPr lang="cs-CZ" dirty="0"/>
          </a:p>
        </p:txBody>
      </p:sp>
    </p:spTree>
    <p:extLst>
      <p:ext uri="{BB962C8B-B14F-4D97-AF65-F5344CB8AC3E}">
        <p14:creationId xmlns:p14="http://schemas.microsoft.com/office/powerpoint/2010/main" val="2770643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BC2A-4C2C-495D-A56E-E5A3B1EEA74F}"/>
              </a:ext>
            </a:extLst>
          </p:cNvPr>
          <p:cNvSpPr>
            <a:spLocks noGrp="1"/>
          </p:cNvSpPr>
          <p:nvPr>
            <p:ph type="title"/>
          </p:nvPr>
        </p:nvSpPr>
        <p:spPr/>
        <p:txBody>
          <a:bodyPr/>
          <a:lstStyle/>
          <a:p>
            <a:r>
              <a:rPr lang="en-US" dirty="0" err="1"/>
              <a:t>MLOps</a:t>
            </a:r>
            <a:endParaRPr lang="cs-CZ" dirty="0"/>
          </a:p>
        </p:txBody>
      </p:sp>
      <p:sp>
        <p:nvSpPr>
          <p:cNvPr id="3" name="Content Placeholder 2">
            <a:extLst>
              <a:ext uri="{FF2B5EF4-FFF2-40B4-BE49-F238E27FC236}">
                <a16:creationId xmlns:a16="http://schemas.microsoft.com/office/drawing/2014/main" id="{65B2D098-395F-4861-9BCF-B7C9EECDF3BD}"/>
              </a:ext>
            </a:extLst>
          </p:cNvPr>
          <p:cNvSpPr>
            <a:spLocks noGrp="1"/>
          </p:cNvSpPr>
          <p:nvPr>
            <p:ph idx="1"/>
          </p:nvPr>
        </p:nvSpPr>
        <p:spPr/>
        <p:txBody>
          <a:bodyPr>
            <a:normAutofit lnSpcReduction="10000"/>
          </a:bodyPr>
          <a:lstStyle/>
          <a:p>
            <a:r>
              <a:rPr lang="en-US" dirty="0"/>
              <a:t>CI: </a:t>
            </a:r>
          </a:p>
          <a:p>
            <a:pPr lvl="1"/>
            <a:r>
              <a:rPr lang="en-US" dirty="0"/>
              <a:t>Testing and validating code and components</a:t>
            </a:r>
          </a:p>
          <a:p>
            <a:pPr lvl="1"/>
            <a:r>
              <a:rPr lang="en-US" b="1" i="1" dirty="0"/>
              <a:t>But also</a:t>
            </a:r>
            <a:r>
              <a:rPr lang="en-US" dirty="0"/>
              <a:t> testing and validating data, data schemas, and models.</a:t>
            </a:r>
          </a:p>
          <a:p>
            <a:endParaRPr lang="en-US" dirty="0"/>
          </a:p>
          <a:p>
            <a:r>
              <a:rPr lang="en-US" dirty="0"/>
              <a:t>CD:</a:t>
            </a:r>
          </a:p>
          <a:p>
            <a:pPr lvl="1"/>
            <a:r>
              <a:rPr lang="en-US" dirty="0"/>
              <a:t> is no longer about a single software package or a service</a:t>
            </a:r>
          </a:p>
          <a:p>
            <a:pPr lvl="1"/>
            <a:r>
              <a:rPr lang="en-US" b="1" dirty="0"/>
              <a:t>but a system</a:t>
            </a:r>
            <a:r>
              <a:rPr lang="en-US" dirty="0"/>
              <a:t> (an ML training pipeline + a model prediction service).</a:t>
            </a:r>
          </a:p>
          <a:p>
            <a:endParaRPr lang="en-US" dirty="0"/>
          </a:p>
          <a:p>
            <a:r>
              <a:rPr lang="en-US" dirty="0"/>
              <a:t>Continuous Training (CT) emerges as a new property</a:t>
            </a:r>
          </a:p>
          <a:p>
            <a:pPr lvl="1"/>
            <a:r>
              <a:rPr lang="en-US" dirty="0"/>
              <a:t>Automatically retraining and serving the models.</a:t>
            </a:r>
          </a:p>
          <a:p>
            <a:endParaRPr lang="cs-CZ" dirty="0"/>
          </a:p>
        </p:txBody>
      </p:sp>
    </p:spTree>
    <p:extLst>
      <p:ext uri="{BB962C8B-B14F-4D97-AF65-F5344CB8AC3E}">
        <p14:creationId xmlns:p14="http://schemas.microsoft.com/office/powerpoint/2010/main" val="879605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ACC10-B02A-492F-B54A-8DD92742A6AF}"/>
              </a:ext>
            </a:extLst>
          </p:cNvPr>
          <p:cNvSpPr>
            <a:spLocks noGrp="1"/>
          </p:cNvSpPr>
          <p:nvPr>
            <p:ph type="title"/>
          </p:nvPr>
        </p:nvSpPr>
        <p:spPr/>
        <p:txBody>
          <a:bodyPr/>
          <a:lstStyle/>
          <a:p>
            <a:r>
              <a:rPr lang="en-US" dirty="0"/>
              <a:t>Manual ML step</a:t>
            </a:r>
            <a:endParaRPr lang="cs-CZ" dirty="0"/>
          </a:p>
        </p:txBody>
      </p:sp>
      <p:sp>
        <p:nvSpPr>
          <p:cNvPr id="4" name="AutoShape 2" descr="Workflow of manual ML steps for MLOps level 0.">
            <a:extLst>
              <a:ext uri="{FF2B5EF4-FFF2-40B4-BE49-F238E27FC236}">
                <a16:creationId xmlns:a16="http://schemas.microsoft.com/office/drawing/2014/main" id="{1A1E465F-D82B-43EE-A126-95A163CA053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cs-CZ"/>
          </a:p>
        </p:txBody>
      </p:sp>
      <p:pic>
        <p:nvPicPr>
          <p:cNvPr id="5" name="Picture 4">
            <a:extLst>
              <a:ext uri="{FF2B5EF4-FFF2-40B4-BE49-F238E27FC236}">
                <a16:creationId xmlns:a16="http://schemas.microsoft.com/office/drawing/2014/main" id="{19AC4504-63D9-4FC5-8952-B8512B705620}"/>
              </a:ext>
            </a:extLst>
          </p:cNvPr>
          <p:cNvPicPr>
            <a:picLocks noChangeAspect="1"/>
          </p:cNvPicPr>
          <p:nvPr/>
        </p:nvPicPr>
        <p:blipFill>
          <a:blip r:embed="rId2"/>
          <a:stretch>
            <a:fillRect/>
          </a:stretch>
        </p:blipFill>
        <p:spPr>
          <a:xfrm>
            <a:off x="0" y="1690688"/>
            <a:ext cx="12192000" cy="4331166"/>
          </a:xfrm>
          <a:prstGeom prst="rect">
            <a:avLst/>
          </a:prstGeom>
        </p:spPr>
      </p:pic>
    </p:spTree>
    <p:extLst>
      <p:ext uri="{BB962C8B-B14F-4D97-AF65-F5344CB8AC3E}">
        <p14:creationId xmlns:p14="http://schemas.microsoft.com/office/powerpoint/2010/main" val="690048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8A8B-EC81-411A-A875-FE5810C214E4}"/>
              </a:ext>
            </a:extLst>
          </p:cNvPr>
          <p:cNvSpPr>
            <a:spLocks noGrp="1"/>
          </p:cNvSpPr>
          <p:nvPr>
            <p:ph type="title"/>
          </p:nvPr>
        </p:nvSpPr>
        <p:spPr/>
        <p:txBody>
          <a:bodyPr/>
          <a:lstStyle/>
          <a:p>
            <a:r>
              <a:rPr lang="en-US" dirty="0"/>
              <a:t>ML CI/CD Pipeline</a:t>
            </a:r>
            <a:endParaRPr lang="cs-CZ" dirty="0"/>
          </a:p>
        </p:txBody>
      </p:sp>
      <p:pic>
        <p:nvPicPr>
          <p:cNvPr id="4" name="Content Placeholder 3">
            <a:extLst>
              <a:ext uri="{FF2B5EF4-FFF2-40B4-BE49-F238E27FC236}">
                <a16:creationId xmlns:a16="http://schemas.microsoft.com/office/drawing/2014/main" id="{2ED99A63-ABD6-47E9-B301-AA59D7658345}"/>
              </a:ext>
            </a:extLst>
          </p:cNvPr>
          <p:cNvPicPr>
            <a:picLocks noGrp="1" noChangeAspect="1"/>
          </p:cNvPicPr>
          <p:nvPr>
            <p:ph idx="1"/>
          </p:nvPr>
        </p:nvPicPr>
        <p:blipFill>
          <a:blip r:embed="rId3"/>
          <a:stretch>
            <a:fillRect/>
          </a:stretch>
        </p:blipFill>
        <p:spPr>
          <a:xfrm>
            <a:off x="1492155" y="1825625"/>
            <a:ext cx="9207689" cy="4351338"/>
          </a:xfrm>
          <a:prstGeom prst="rect">
            <a:avLst/>
          </a:prstGeom>
        </p:spPr>
      </p:pic>
    </p:spTree>
    <p:extLst>
      <p:ext uri="{BB962C8B-B14F-4D97-AF65-F5344CB8AC3E}">
        <p14:creationId xmlns:p14="http://schemas.microsoft.com/office/powerpoint/2010/main" val="1006464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3214B56-0759-4FC4-AB5B-72AE92EF0F6D}"/>
              </a:ext>
            </a:extLst>
          </p:cNvPr>
          <p:cNvSpPr>
            <a:spLocks noGrp="1"/>
          </p:cNvSpPr>
          <p:nvPr>
            <p:ph type="title"/>
          </p:nvPr>
        </p:nvSpPr>
        <p:spPr/>
        <p:txBody>
          <a:bodyPr/>
          <a:lstStyle/>
          <a:p>
            <a:r>
              <a:rPr lang="en-US" dirty="0"/>
              <a:t>Example: Azure CI/CD pipeline for ML</a:t>
            </a:r>
            <a:endParaRPr lang="cs-CZ" dirty="0"/>
          </a:p>
        </p:txBody>
      </p:sp>
      <p:pic>
        <p:nvPicPr>
          <p:cNvPr id="13" name="Picture 12">
            <a:extLst>
              <a:ext uri="{FF2B5EF4-FFF2-40B4-BE49-F238E27FC236}">
                <a16:creationId xmlns:a16="http://schemas.microsoft.com/office/drawing/2014/main" id="{D6DF3D65-6DEF-4AA7-BEDA-D785E9A41B51}"/>
              </a:ext>
            </a:extLst>
          </p:cNvPr>
          <p:cNvPicPr>
            <a:picLocks noChangeAspect="1"/>
          </p:cNvPicPr>
          <p:nvPr/>
        </p:nvPicPr>
        <p:blipFill rotWithShape="1">
          <a:blip r:embed="rId2"/>
          <a:srcRect b="3441"/>
          <a:stretch/>
        </p:blipFill>
        <p:spPr>
          <a:xfrm>
            <a:off x="1261586" y="1597116"/>
            <a:ext cx="9668828" cy="4719467"/>
          </a:xfrm>
          <a:prstGeom prst="rect">
            <a:avLst/>
          </a:prstGeom>
        </p:spPr>
      </p:pic>
      <p:sp>
        <p:nvSpPr>
          <p:cNvPr id="14" name="Rectangle 13">
            <a:extLst>
              <a:ext uri="{FF2B5EF4-FFF2-40B4-BE49-F238E27FC236}">
                <a16:creationId xmlns:a16="http://schemas.microsoft.com/office/drawing/2014/main" id="{29438856-E122-4806-8FE0-A6943302B7EC}"/>
              </a:ext>
            </a:extLst>
          </p:cNvPr>
          <p:cNvSpPr/>
          <p:nvPr/>
        </p:nvSpPr>
        <p:spPr>
          <a:xfrm>
            <a:off x="2326767" y="6378299"/>
            <a:ext cx="7538466" cy="369332"/>
          </a:xfrm>
          <a:prstGeom prst="rect">
            <a:avLst/>
          </a:prstGeom>
        </p:spPr>
        <p:txBody>
          <a:bodyPr wrap="square">
            <a:spAutoFit/>
          </a:bodyPr>
          <a:lstStyle/>
          <a:p>
            <a:r>
              <a:rPr lang="cs-CZ" dirty="0">
                <a:hlinkClick r:id="rId3"/>
              </a:rPr>
              <a:t>https://github.com/Azure/DevOps-For-AI-Apps/blob/jainr-refactor/Tutorial.md</a:t>
            </a:r>
            <a:endParaRPr lang="cs-CZ" dirty="0"/>
          </a:p>
        </p:txBody>
      </p:sp>
    </p:spTree>
    <p:extLst>
      <p:ext uri="{BB962C8B-B14F-4D97-AF65-F5344CB8AC3E}">
        <p14:creationId xmlns:p14="http://schemas.microsoft.com/office/powerpoint/2010/main" val="1969117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57BA-51A2-4FFA-A831-479FBC7A1BFB}"/>
              </a:ext>
            </a:extLst>
          </p:cNvPr>
          <p:cNvSpPr>
            <a:spLocks noGrp="1"/>
          </p:cNvSpPr>
          <p:nvPr>
            <p:ph type="title"/>
          </p:nvPr>
        </p:nvSpPr>
        <p:spPr/>
        <p:txBody>
          <a:bodyPr/>
          <a:lstStyle/>
          <a:p>
            <a:r>
              <a:rPr lang="en-US" dirty="0"/>
              <a:t>Data Science Lifecycle</a:t>
            </a:r>
            <a:endParaRPr lang="cs-CZ" dirty="0"/>
          </a:p>
        </p:txBody>
      </p:sp>
      <p:pic>
        <p:nvPicPr>
          <p:cNvPr id="6" name="Picture 5">
            <a:extLst>
              <a:ext uri="{FF2B5EF4-FFF2-40B4-BE49-F238E27FC236}">
                <a16:creationId xmlns:a16="http://schemas.microsoft.com/office/drawing/2014/main" id="{9AD9A9F5-A7D4-48DB-B0CC-7E9F35BA62F1}"/>
              </a:ext>
            </a:extLst>
          </p:cNvPr>
          <p:cNvPicPr>
            <a:picLocks noChangeAspect="1"/>
          </p:cNvPicPr>
          <p:nvPr/>
        </p:nvPicPr>
        <p:blipFill rotWithShape="1">
          <a:blip r:embed="rId2"/>
          <a:srcRect t="6489" r="1029"/>
          <a:stretch/>
        </p:blipFill>
        <p:spPr>
          <a:xfrm>
            <a:off x="2278479" y="1476462"/>
            <a:ext cx="6764853" cy="4768188"/>
          </a:xfrm>
          <a:prstGeom prst="rect">
            <a:avLst/>
          </a:prstGeom>
        </p:spPr>
      </p:pic>
      <p:sp>
        <p:nvSpPr>
          <p:cNvPr id="7" name="Rectangle 6">
            <a:extLst>
              <a:ext uri="{FF2B5EF4-FFF2-40B4-BE49-F238E27FC236}">
                <a16:creationId xmlns:a16="http://schemas.microsoft.com/office/drawing/2014/main" id="{DF13778D-2609-485D-AACA-011A40057DED}"/>
              </a:ext>
            </a:extLst>
          </p:cNvPr>
          <p:cNvSpPr/>
          <p:nvPr/>
        </p:nvSpPr>
        <p:spPr>
          <a:xfrm>
            <a:off x="1067932" y="6421394"/>
            <a:ext cx="9185945" cy="369332"/>
          </a:xfrm>
          <a:prstGeom prst="rect">
            <a:avLst/>
          </a:prstGeom>
        </p:spPr>
        <p:txBody>
          <a:bodyPr wrap="square">
            <a:spAutoFit/>
          </a:bodyPr>
          <a:lstStyle/>
          <a:p>
            <a:r>
              <a:rPr lang="cs-CZ" dirty="0">
                <a:hlinkClick r:id="rId3"/>
              </a:rPr>
              <a:t>https://docs.microsoft.com/en-us/azure/machine-learning/team-data-science-process/overview</a:t>
            </a:r>
            <a:endParaRPr lang="cs-CZ" dirty="0"/>
          </a:p>
        </p:txBody>
      </p:sp>
    </p:spTree>
    <p:extLst>
      <p:ext uri="{BB962C8B-B14F-4D97-AF65-F5344CB8AC3E}">
        <p14:creationId xmlns:p14="http://schemas.microsoft.com/office/powerpoint/2010/main" val="1014748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F694CD-A332-47E6-A8DD-C3CA8C16072E}"/>
              </a:ext>
            </a:extLst>
          </p:cNvPr>
          <p:cNvSpPr>
            <a:spLocks noGrp="1"/>
          </p:cNvSpPr>
          <p:nvPr>
            <p:ph type="title"/>
          </p:nvPr>
        </p:nvSpPr>
        <p:spPr/>
        <p:txBody>
          <a:bodyPr/>
          <a:lstStyle/>
          <a:p>
            <a:r>
              <a:rPr lang="en-US" dirty="0"/>
              <a:t>Example: CD4ML</a:t>
            </a:r>
            <a:endParaRPr lang="cs-CZ" dirty="0"/>
          </a:p>
        </p:txBody>
      </p:sp>
      <p:pic>
        <p:nvPicPr>
          <p:cNvPr id="12" name="Picture 2">
            <a:extLst>
              <a:ext uri="{FF2B5EF4-FFF2-40B4-BE49-F238E27FC236}">
                <a16:creationId xmlns:a16="http://schemas.microsoft.com/office/drawing/2014/main" id="{1D731876-DF92-43A0-B26D-6341D95108A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838200" y="2915330"/>
            <a:ext cx="5181600" cy="2171927"/>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9">
            <a:extLst>
              <a:ext uri="{FF2B5EF4-FFF2-40B4-BE49-F238E27FC236}">
                <a16:creationId xmlns:a16="http://schemas.microsoft.com/office/drawing/2014/main" id="{55358571-FC90-442F-87F6-21D35D54E69B}"/>
              </a:ext>
            </a:extLst>
          </p:cNvPr>
          <p:cNvPicPr>
            <a:picLocks noGrp="1" noChangeAspect="1"/>
          </p:cNvPicPr>
          <p:nvPr>
            <p:ph sz="half" idx="2"/>
          </p:nvPr>
        </p:nvPicPr>
        <p:blipFill>
          <a:blip r:embed="rId4"/>
          <a:stretch>
            <a:fillRect/>
          </a:stretch>
        </p:blipFill>
        <p:spPr>
          <a:xfrm>
            <a:off x="6172200" y="3303848"/>
            <a:ext cx="5181600" cy="1394891"/>
          </a:xfrm>
          <a:prstGeom prst="rect">
            <a:avLst/>
          </a:prstGeom>
        </p:spPr>
      </p:pic>
      <p:sp>
        <p:nvSpPr>
          <p:cNvPr id="11" name="Rectangle 10">
            <a:extLst>
              <a:ext uri="{FF2B5EF4-FFF2-40B4-BE49-F238E27FC236}">
                <a16:creationId xmlns:a16="http://schemas.microsoft.com/office/drawing/2014/main" id="{F25CC16D-519E-47E0-9747-6929B9151406}"/>
              </a:ext>
            </a:extLst>
          </p:cNvPr>
          <p:cNvSpPr/>
          <p:nvPr/>
        </p:nvSpPr>
        <p:spPr>
          <a:xfrm>
            <a:off x="2942968" y="6441152"/>
            <a:ext cx="7208108" cy="369332"/>
          </a:xfrm>
          <a:prstGeom prst="rect">
            <a:avLst/>
          </a:prstGeom>
        </p:spPr>
        <p:txBody>
          <a:bodyPr wrap="square">
            <a:spAutoFit/>
          </a:bodyPr>
          <a:lstStyle/>
          <a:p>
            <a:r>
              <a:rPr lang="cs-CZ" dirty="0">
                <a:hlinkClick r:id="rId5"/>
              </a:rPr>
              <a:t>https://martinfowler.com/articles/cd4ml.html#ReproducibleModelTraining</a:t>
            </a:r>
            <a:endParaRPr lang="cs-CZ" dirty="0"/>
          </a:p>
        </p:txBody>
      </p:sp>
    </p:spTree>
    <p:extLst>
      <p:ext uri="{BB962C8B-B14F-4D97-AF65-F5344CB8AC3E}">
        <p14:creationId xmlns:p14="http://schemas.microsoft.com/office/powerpoint/2010/main" val="287478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9DE70A-8189-4DB6-9F04-EA110822659A}"/>
              </a:ext>
            </a:extLst>
          </p:cNvPr>
          <p:cNvSpPr>
            <a:spLocks noGrp="1"/>
          </p:cNvSpPr>
          <p:nvPr>
            <p:ph type="title"/>
          </p:nvPr>
        </p:nvSpPr>
        <p:spPr/>
        <p:txBody>
          <a:bodyPr/>
          <a:lstStyle/>
          <a:p>
            <a:r>
              <a:rPr lang="en-US" dirty="0"/>
              <a:t>End-to-End CD for ML</a:t>
            </a:r>
            <a:endParaRPr lang="cs-CZ" dirty="0"/>
          </a:p>
        </p:txBody>
      </p:sp>
      <p:pic>
        <p:nvPicPr>
          <p:cNvPr id="13314" name="Picture 2">
            <a:extLst>
              <a:ext uri="{FF2B5EF4-FFF2-40B4-BE49-F238E27FC236}">
                <a16:creationId xmlns:a16="http://schemas.microsoft.com/office/drawing/2014/main" id="{DC47B9C0-7479-42C2-864B-44E1499A0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357" y="1658746"/>
            <a:ext cx="9881286" cy="5199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707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E5147D-13E1-45AD-8A41-31D0C5EADF74}"/>
              </a:ext>
            </a:extLst>
          </p:cNvPr>
          <p:cNvSpPr>
            <a:spLocks noGrp="1"/>
          </p:cNvSpPr>
          <p:nvPr>
            <p:ph type="title"/>
          </p:nvPr>
        </p:nvSpPr>
        <p:spPr/>
        <p:txBody>
          <a:bodyPr/>
          <a:lstStyle/>
          <a:p>
            <a:r>
              <a:rPr lang="en-US" dirty="0"/>
              <a:t>Other Considerations</a:t>
            </a:r>
            <a:endParaRPr lang="cs-CZ" dirty="0"/>
          </a:p>
        </p:txBody>
      </p:sp>
      <p:sp>
        <p:nvSpPr>
          <p:cNvPr id="5" name="Text Placeholder 4">
            <a:extLst>
              <a:ext uri="{FF2B5EF4-FFF2-40B4-BE49-F238E27FC236}">
                <a16:creationId xmlns:a16="http://schemas.microsoft.com/office/drawing/2014/main" id="{9015F65F-B8F5-4BF1-A368-EF0A0E6D0ABC}"/>
              </a:ext>
            </a:extLst>
          </p:cNvPr>
          <p:cNvSpPr>
            <a:spLocks noGrp="1"/>
          </p:cNvSpPr>
          <p:nvPr>
            <p:ph type="body" idx="1"/>
          </p:nvPr>
        </p:nvSpPr>
        <p:spPr/>
        <p:txBody>
          <a:bodyPr/>
          <a:lstStyle/>
          <a:p>
            <a:endParaRPr lang="cs-CZ"/>
          </a:p>
        </p:txBody>
      </p:sp>
    </p:spTree>
    <p:extLst>
      <p:ext uri="{BB962C8B-B14F-4D97-AF65-F5344CB8AC3E}">
        <p14:creationId xmlns:p14="http://schemas.microsoft.com/office/powerpoint/2010/main" val="2597120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06B1AD-4528-48C5-A689-8C6FD355F6D6}"/>
              </a:ext>
            </a:extLst>
          </p:cNvPr>
          <p:cNvSpPr>
            <a:spLocks noGrp="1"/>
          </p:cNvSpPr>
          <p:nvPr>
            <p:ph type="title"/>
          </p:nvPr>
        </p:nvSpPr>
        <p:spPr/>
        <p:txBody>
          <a:bodyPr/>
          <a:lstStyle/>
          <a:p>
            <a:r>
              <a:rPr lang="en-US" dirty="0"/>
              <a:t>Fairness and Bias</a:t>
            </a:r>
            <a:endParaRPr lang="cs-CZ" dirty="0"/>
          </a:p>
        </p:txBody>
      </p:sp>
      <p:sp>
        <p:nvSpPr>
          <p:cNvPr id="7" name="Content Placeholder 6">
            <a:extLst>
              <a:ext uri="{FF2B5EF4-FFF2-40B4-BE49-F238E27FC236}">
                <a16:creationId xmlns:a16="http://schemas.microsoft.com/office/drawing/2014/main" id="{BC2AA7AA-0BFE-4A2C-94B6-358E944766A9}"/>
              </a:ext>
            </a:extLst>
          </p:cNvPr>
          <p:cNvSpPr>
            <a:spLocks noGrp="1"/>
          </p:cNvSpPr>
          <p:nvPr>
            <p:ph idx="1"/>
          </p:nvPr>
        </p:nvSpPr>
        <p:spPr/>
        <p:txBody>
          <a:bodyPr/>
          <a:lstStyle/>
          <a:p>
            <a:r>
              <a:rPr lang="en-US" dirty="0"/>
              <a:t>Training data and validation are performed on historical data, which has some inherent bias.</a:t>
            </a:r>
          </a:p>
          <a:p>
            <a:r>
              <a:rPr lang="en-US" dirty="0"/>
              <a:t>Once the model is deployed, the impact on the users of your model will affect the type of training data.</a:t>
            </a:r>
          </a:p>
          <a:p>
            <a:r>
              <a:rPr lang="en-US" b="1" dirty="0"/>
              <a:t>Example:</a:t>
            </a:r>
          </a:p>
          <a:p>
            <a:pPr lvl="1"/>
            <a:r>
              <a:rPr lang="en-US" dirty="0"/>
              <a:t>An over-performing model that blocks transactions will eventually not collect enough “bad” samples.</a:t>
            </a:r>
          </a:p>
          <a:p>
            <a:pPr lvl="1"/>
            <a:r>
              <a:rPr lang="en-US" dirty="0"/>
              <a:t>A sales forecasting model that underestimates demand will not provide enough products to sell, hence over time the forecast will be underestimated. </a:t>
            </a:r>
          </a:p>
        </p:txBody>
      </p:sp>
    </p:spTree>
    <p:extLst>
      <p:ext uri="{BB962C8B-B14F-4D97-AF65-F5344CB8AC3E}">
        <p14:creationId xmlns:p14="http://schemas.microsoft.com/office/powerpoint/2010/main" val="2599503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F512F5-E73F-48B0-AE9B-1AB1612FB671}"/>
              </a:ext>
            </a:extLst>
          </p:cNvPr>
          <p:cNvSpPr>
            <a:spLocks noGrp="1"/>
          </p:cNvSpPr>
          <p:nvPr>
            <p:ph type="title"/>
          </p:nvPr>
        </p:nvSpPr>
        <p:spPr/>
        <p:txBody>
          <a:bodyPr/>
          <a:lstStyle/>
          <a:p>
            <a:r>
              <a:rPr lang="en-US" dirty="0"/>
              <a:t>3 rules for useful ML models</a:t>
            </a:r>
            <a:endParaRPr lang="cs-CZ" dirty="0"/>
          </a:p>
        </p:txBody>
      </p:sp>
      <p:sp>
        <p:nvSpPr>
          <p:cNvPr id="5" name="Content Placeholder 4">
            <a:extLst>
              <a:ext uri="{FF2B5EF4-FFF2-40B4-BE49-F238E27FC236}">
                <a16:creationId xmlns:a16="http://schemas.microsoft.com/office/drawing/2014/main" id="{F56E981B-D8D4-4073-B429-6B89DCF4E95B}"/>
              </a:ext>
            </a:extLst>
          </p:cNvPr>
          <p:cNvSpPr>
            <a:spLocks noGrp="1"/>
          </p:cNvSpPr>
          <p:nvPr>
            <p:ph idx="1"/>
          </p:nvPr>
        </p:nvSpPr>
        <p:spPr/>
        <p:txBody>
          <a:bodyPr/>
          <a:lstStyle/>
          <a:p>
            <a:r>
              <a:rPr lang="en-US" dirty="0"/>
              <a:t>Business Impact first:</a:t>
            </a:r>
          </a:p>
          <a:p>
            <a:pPr lvl="1"/>
            <a:r>
              <a:rPr lang="en-US" dirty="0"/>
              <a:t>“Accuracy” or other ML metrics are fine, but it is important to define a measurable business metric, </a:t>
            </a:r>
            <a:r>
              <a:rPr lang="en-US" i="1" dirty="0"/>
              <a:t>and then</a:t>
            </a:r>
            <a:r>
              <a:rPr lang="en-US" dirty="0"/>
              <a:t> define the ML metric that is more closely correlated to it.</a:t>
            </a:r>
          </a:p>
          <a:p>
            <a:pPr lvl="1"/>
            <a:endParaRPr lang="en-US" dirty="0"/>
          </a:p>
          <a:p>
            <a:r>
              <a:rPr lang="en-US" dirty="0"/>
              <a:t>Focus on a MVP:</a:t>
            </a:r>
          </a:p>
          <a:p>
            <a:pPr lvl="1"/>
            <a:r>
              <a:rPr lang="en-US" dirty="0"/>
              <a:t>Start with a </a:t>
            </a:r>
            <a:r>
              <a:rPr lang="en-US" b="1" i="1" dirty="0"/>
              <a:t>simple and interpretable model</a:t>
            </a:r>
            <a:r>
              <a:rPr lang="en-US" dirty="0"/>
              <a:t>, avoid premature optimization.</a:t>
            </a:r>
          </a:p>
          <a:p>
            <a:endParaRPr lang="en-US" dirty="0"/>
          </a:p>
          <a:p>
            <a:r>
              <a:rPr lang="en-US" dirty="0"/>
              <a:t>Productionize Early:</a:t>
            </a:r>
          </a:p>
          <a:p>
            <a:pPr lvl="1"/>
            <a:r>
              <a:rPr lang="en-US" dirty="0"/>
              <a:t>Create reusable components as much as possible, avoid hard-coding stuff.</a:t>
            </a:r>
          </a:p>
          <a:p>
            <a:endParaRPr lang="cs-CZ" dirty="0"/>
          </a:p>
        </p:txBody>
      </p:sp>
    </p:spTree>
    <p:extLst>
      <p:ext uri="{BB962C8B-B14F-4D97-AF65-F5344CB8AC3E}">
        <p14:creationId xmlns:p14="http://schemas.microsoft.com/office/powerpoint/2010/main" val="3945600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64D87F-BAB4-43E7-A062-4B395E7E908F}"/>
              </a:ext>
            </a:extLst>
          </p:cNvPr>
          <p:cNvSpPr>
            <a:spLocks noGrp="1"/>
          </p:cNvSpPr>
          <p:nvPr>
            <p:ph type="title"/>
          </p:nvPr>
        </p:nvSpPr>
        <p:spPr/>
        <p:txBody>
          <a:bodyPr/>
          <a:lstStyle/>
          <a:p>
            <a:r>
              <a:rPr lang="en-US" dirty="0"/>
              <a:t>Wrap-up</a:t>
            </a:r>
            <a:endParaRPr lang="cs-CZ" dirty="0"/>
          </a:p>
        </p:txBody>
      </p:sp>
      <p:sp>
        <p:nvSpPr>
          <p:cNvPr id="5" name="Content Placeholder 4">
            <a:extLst>
              <a:ext uri="{FF2B5EF4-FFF2-40B4-BE49-F238E27FC236}">
                <a16:creationId xmlns:a16="http://schemas.microsoft.com/office/drawing/2014/main" id="{7455CE78-E167-43DE-B344-25783D688E95}"/>
              </a:ext>
            </a:extLst>
          </p:cNvPr>
          <p:cNvSpPr>
            <a:spLocks noGrp="1"/>
          </p:cNvSpPr>
          <p:nvPr>
            <p:ph idx="1"/>
          </p:nvPr>
        </p:nvSpPr>
        <p:spPr/>
        <p:txBody>
          <a:bodyPr/>
          <a:lstStyle/>
          <a:p>
            <a:r>
              <a:rPr lang="en-US" dirty="0"/>
              <a:t>Eventually evolving an intelligent system that trains, improves and chooses models is the ultimate </a:t>
            </a:r>
            <a:r>
              <a:rPr lang="en-US" dirty="0" err="1"/>
              <a:t>AutoML</a:t>
            </a:r>
            <a:r>
              <a:rPr lang="en-US" dirty="0"/>
              <a:t> goal.</a:t>
            </a:r>
          </a:p>
          <a:p>
            <a:r>
              <a:rPr lang="en-US" dirty="0"/>
              <a:t>We might see in the (near) future more usage of reinforcement learning or online learning techniques in production.</a:t>
            </a:r>
          </a:p>
          <a:p>
            <a:r>
              <a:rPr lang="en-US" dirty="0"/>
              <a:t>For the time being, best-practices from software engineering will have to guide us:</a:t>
            </a:r>
          </a:p>
          <a:p>
            <a:pPr lvl="1"/>
            <a:r>
              <a:rPr lang="en-US" dirty="0"/>
              <a:t>Version Control</a:t>
            </a:r>
          </a:p>
          <a:p>
            <a:pPr lvl="1"/>
            <a:r>
              <a:rPr lang="en-US" dirty="0"/>
              <a:t>Repeatable Experiments</a:t>
            </a:r>
          </a:p>
          <a:p>
            <a:pPr lvl="1"/>
            <a:r>
              <a:rPr lang="en-US" dirty="0"/>
              <a:t>Automated training/testing</a:t>
            </a:r>
          </a:p>
          <a:p>
            <a:pPr lvl="1"/>
            <a:r>
              <a:rPr lang="en-US" dirty="0"/>
              <a:t>Continuous Delivery</a:t>
            </a:r>
          </a:p>
          <a:p>
            <a:pPr lvl="1"/>
            <a:endParaRPr lang="cs-CZ" dirty="0"/>
          </a:p>
        </p:txBody>
      </p:sp>
    </p:spTree>
    <p:extLst>
      <p:ext uri="{BB962C8B-B14F-4D97-AF65-F5344CB8AC3E}">
        <p14:creationId xmlns:p14="http://schemas.microsoft.com/office/powerpoint/2010/main" val="662260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BD05C160-5DB7-4A98-97FC-638D7FF01489}"/>
              </a:ext>
            </a:extLst>
          </p:cNvPr>
          <p:cNvSpPr>
            <a:spLocks noGrp="1"/>
          </p:cNvSpPr>
          <p:nvPr>
            <p:ph type="title"/>
          </p:nvPr>
        </p:nvSpPr>
        <p:spPr/>
        <p:txBody>
          <a:bodyPr/>
          <a:lstStyle/>
          <a:p>
            <a:pPr algn="ctr"/>
            <a:r>
              <a:rPr lang="az-Cyrl-AZ" dirty="0"/>
              <a:t>Дякую за увагу</a:t>
            </a:r>
            <a:r>
              <a:rPr lang="cs-CZ" dirty="0"/>
              <a:t>!</a:t>
            </a:r>
            <a:endParaRPr lang="en-US" dirty="0"/>
          </a:p>
        </p:txBody>
      </p:sp>
      <p:sp>
        <p:nvSpPr>
          <p:cNvPr id="5" name="Zástupný text 4">
            <a:extLst>
              <a:ext uri="{FF2B5EF4-FFF2-40B4-BE49-F238E27FC236}">
                <a16:creationId xmlns:a16="http://schemas.microsoft.com/office/drawing/2014/main" id="{B5A8B0E7-0C5D-4C8E-93C0-238B1B54C8E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8923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58FF-331F-4677-90C1-263BEF1A933F}"/>
              </a:ext>
            </a:extLst>
          </p:cNvPr>
          <p:cNvSpPr>
            <a:spLocks noGrp="1"/>
          </p:cNvSpPr>
          <p:nvPr>
            <p:ph type="title"/>
          </p:nvPr>
        </p:nvSpPr>
        <p:spPr/>
        <p:txBody>
          <a:bodyPr/>
          <a:lstStyle/>
          <a:p>
            <a:r>
              <a:rPr lang="en-US" dirty="0"/>
              <a:t>Model Lifecycle</a:t>
            </a:r>
            <a:endParaRPr lang="cs-CZ" dirty="0"/>
          </a:p>
        </p:txBody>
      </p:sp>
      <p:sp>
        <p:nvSpPr>
          <p:cNvPr id="4" name="Rectangle 3">
            <a:hlinkClick r:id="rId2" action="ppaction://hlinksldjump"/>
            <a:extLst>
              <a:ext uri="{FF2B5EF4-FFF2-40B4-BE49-F238E27FC236}">
                <a16:creationId xmlns:a16="http://schemas.microsoft.com/office/drawing/2014/main" id="{FD9D1A97-1C33-4DB4-A882-B4B8C43638A0}"/>
              </a:ext>
            </a:extLst>
          </p:cNvPr>
          <p:cNvSpPr/>
          <p:nvPr/>
        </p:nvSpPr>
        <p:spPr>
          <a:xfrm>
            <a:off x="2241007" y="2704061"/>
            <a:ext cx="1470455" cy="1071422"/>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Hans" dirty="0">
                <a:solidFill>
                  <a:schemeClr val="tx1">
                    <a:lumMod val="95000"/>
                    <a:lumOff val="5000"/>
                  </a:schemeClr>
                </a:solidFill>
              </a:rPr>
              <a:t>Data</a:t>
            </a:r>
            <a:r>
              <a:rPr lang="zh-Hans" altLang="en-US" dirty="0">
                <a:solidFill>
                  <a:schemeClr val="tx1">
                    <a:lumMod val="95000"/>
                    <a:lumOff val="5000"/>
                  </a:schemeClr>
                </a:solidFill>
              </a:rPr>
              <a:t> </a:t>
            </a:r>
            <a:r>
              <a:rPr lang="en-US" altLang="zh-Hans" dirty="0">
                <a:solidFill>
                  <a:schemeClr val="tx1">
                    <a:lumMod val="95000"/>
                    <a:lumOff val="5000"/>
                  </a:schemeClr>
                </a:solidFill>
              </a:rPr>
              <a:t>Discovery</a:t>
            </a:r>
            <a:endParaRPr lang="en-US" dirty="0">
              <a:solidFill>
                <a:schemeClr val="tx1">
                  <a:lumMod val="95000"/>
                  <a:lumOff val="5000"/>
                </a:schemeClr>
              </a:solidFill>
            </a:endParaRPr>
          </a:p>
        </p:txBody>
      </p:sp>
      <p:sp>
        <p:nvSpPr>
          <p:cNvPr id="5" name="Rectangle 4">
            <a:hlinkClick r:id="rId3" action="ppaction://hlinksldjump"/>
            <a:extLst>
              <a:ext uri="{FF2B5EF4-FFF2-40B4-BE49-F238E27FC236}">
                <a16:creationId xmlns:a16="http://schemas.microsoft.com/office/drawing/2014/main" id="{6B0004FA-B9F9-47C4-8304-FD972D35DD59}"/>
              </a:ext>
            </a:extLst>
          </p:cNvPr>
          <p:cNvSpPr/>
          <p:nvPr/>
        </p:nvSpPr>
        <p:spPr>
          <a:xfrm>
            <a:off x="4326826" y="2711084"/>
            <a:ext cx="1470455" cy="1071422"/>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Hans" dirty="0">
                <a:solidFill>
                  <a:schemeClr val="tx1">
                    <a:lumMod val="95000"/>
                    <a:lumOff val="5000"/>
                  </a:schemeClr>
                </a:solidFill>
              </a:rPr>
              <a:t>Feature</a:t>
            </a:r>
            <a:r>
              <a:rPr lang="zh-Hans" altLang="en-US" dirty="0">
                <a:solidFill>
                  <a:schemeClr val="tx1">
                    <a:lumMod val="95000"/>
                    <a:lumOff val="5000"/>
                  </a:schemeClr>
                </a:solidFill>
              </a:rPr>
              <a:t> </a:t>
            </a:r>
            <a:r>
              <a:rPr lang="en-US" altLang="zh-Hans" dirty="0">
                <a:solidFill>
                  <a:schemeClr val="tx1">
                    <a:lumMod val="95000"/>
                    <a:lumOff val="5000"/>
                  </a:schemeClr>
                </a:solidFill>
              </a:rPr>
              <a:t>Engineering</a:t>
            </a:r>
            <a:endParaRPr lang="en-US" dirty="0">
              <a:solidFill>
                <a:schemeClr val="tx1">
                  <a:lumMod val="95000"/>
                  <a:lumOff val="5000"/>
                </a:schemeClr>
              </a:solidFill>
            </a:endParaRPr>
          </a:p>
        </p:txBody>
      </p:sp>
      <p:sp>
        <p:nvSpPr>
          <p:cNvPr id="6" name="Rectangle 5">
            <a:hlinkClick r:id="rId4" action="ppaction://hlinksldjump"/>
            <a:extLst>
              <a:ext uri="{FF2B5EF4-FFF2-40B4-BE49-F238E27FC236}">
                <a16:creationId xmlns:a16="http://schemas.microsoft.com/office/drawing/2014/main" id="{C56B0B3B-5153-4625-8EFF-0729C2A322BE}"/>
              </a:ext>
            </a:extLst>
          </p:cNvPr>
          <p:cNvSpPr/>
          <p:nvPr/>
        </p:nvSpPr>
        <p:spPr>
          <a:xfrm>
            <a:off x="8412107" y="2716502"/>
            <a:ext cx="1470455" cy="1071422"/>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Hans" dirty="0">
                <a:solidFill>
                  <a:schemeClr val="tx1">
                    <a:lumMod val="95000"/>
                    <a:lumOff val="5000"/>
                  </a:schemeClr>
                </a:solidFill>
              </a:rPr>
              <a:t>Model</a:t>
            </a:r>
            <a:r>
              <a:rPr lang="zh-Hans" altLang="en-US" dirty="0">
                <a:solidFill>
                  <a:schemeClr val="tx1">
                    <a:lumMod val="95000"/>
                    <a:lumOff val="5000"/>
                  </a:schemeClr>
                </a:solidFill>
              </a:rPr>
              <a:t> </a:t>
            </a:r>
            <a:r>
              <a:rPr lang="en-US" altLang="zh-Hans" dirty="0">
                <a:solidFill>
                  <a:schemeClr val="tx1">
                    <a:lumMod val="95000"/>
                    <a:lumOff val="5000"/>
                  </a:schemeClr>
                </a:solidFill>
              </a:rPr>
              <a:t>Scoring</a:t>
            </a:r>
            <a:endParaRPr lang="en-US" dirty="0">
              <a:solidFill>
                <a:schemeClr val="tx1">
                  <a:lumMod val="95000"/>
                  <a:lumOff val="5000"/>
                </a:schemeClr>
              </a:solidFill>
            </a:endParaRPr>
          </a:p>
        </p:txBody>
      </p:sp>
      <p:sp>
        <p:nvSpPr>
          <p:cNvPr id="7" name="Rectangle 6">
            <a:hlinkClick r:id="rId5" action="ppaction://hlinksldjump"/>
            <a:extLst>
              <a:ext uri="{FF2B5EF4-FFF2-40B4-BE49-F238E27FC236}">
                <a16:creationId xmlns:a16="http://schemas.microsoft.com/office/drawing/2014/main" id="{15B0741A-CFAD-49EE-9AAC-0A38405D0704}"/>
              </a:ext>
            </a:extLst>
          </p:cNvPr>
          <p:cNvSpPr/>
          <p:nvPr/>
        </p:nvSpPr>
        <p:spPr>
          <a:xfrm>
            <a:off x="10445273" y="2704061"/>
            <a:ext cx="1470455" cy="1071422"/>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Hans" dirty="0">
                <a:solidFill>
                  <a:schemeClr val="tx1">
                    <a:lumMod val="95000"/>
                    <a:lumOff val="5000"/>
                  </a:schemeClr>
                </a:solidFill>
              </a:rPr>
              <a:t>Model</a:t>
            </a:r>
            <a:r>
              <a:rPr lang="zh-Hans" altLang="en-US" dirty="0">
                <a:solidFill>
                  <a:schemeClr val="tx1">
                    <a:lumMod val="95000"/>
                    <a:lumOff val="5000"/>
                  </a:schemeClr>
                </a:solidFill>
              </a:rPr>
              <a:t> </a:t>
            </a:r>
            <a:r>
              <a:rPr lang="en-US" altLang="zh-Hans" dirty="0">
                <a:solidFill>
                  <a:schemeClr val="tx1">
                    <a:lumMod val="95000"/>
                    <a:lumOff val="5000"/>
                  </a:schemeClr>
                </a:solidFill>
              </a:rPr>
              <a:t>Deployment</a:t>
            </a:r>
            <a:endParaRPr lang="en-US" dirty="0">
              <a:solidFill>
                <a:schemeClr val="tx1">
                  <a:lumMod val="95000"/>
                  <a:lumOff val="5000"/>
                </a:schemeClr>
              </a:solidFill>
            </a:endParaRPr>
          </a:p>
        </p:txBody>
      </p:sp>
      <p:sp>
        <p:nvSpPr>
          <p:cNvPr id="8" name="Rectangle 7">
            <a:hlinkClick r:id="rId6" action="ppaction://hlinksldjump"/>
            <a:extLst>
              <a:ext uri="{FF2B5EF4-FFF2-40B4-BE49-F238E27FC236}">
                <a16:creationId xmlns:a16="http://schemas.microsoft.com/office/drawing/2014/main" id="{2DB7359D-96F7-4DA5-8F1A-CDCE8A149410}"/>
              </a:ext>
            </a:extLst>
          </p:cNvPr>
          <p:cNvSpPr/>
          <p:nvPr/>
        </p:nvSpPr>
        <p:spPr>
          <a:xfrm>
            <a:off x="6378941" y="2716502"/>
            <a:ext cx="1470455" cy="107519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Hans" dirty="0">
                <a:solidFill>
                  <a:schemeClr val="tx1">
                    <a:lumMod val="95000"/>
                    <a:lumOff val="5000"/>
                  </a:schemeClr>
                </a:solidFill>
              </a:rPr>
              <a:t>Model</a:t>
            </a:r>
            <a:r>
              <a:rPr lang="zh-Hans" altLang="en-US" dirty="0">
                <a:solidFill>
                  <a:schemeClr val="tx1">
                    <a:lumMod val="95000"/>
                    <a:lumOff val="5000"/>
                  </a:schemeClr>
                </a:solidFill>
              </a:rPr>
              <a:t> </a:t>
            </a:r>
            <a:r>
              <a:rPr lang="en-US" altLang="zh-Hans" sz="1600" dirty="0">
                <a:solidFill>
                  <a:schemeClr val="tx1">
                    <a:lumMod val="95000"/>
                    <a:lumOff val="5000"/>
                  </a:schemeClr>
                </a:solidFill>
              </a:rPr>
              <a:t>Development</a:t>
            </a:r>
            <a:endParaRPr lang="en-US" sz="1600" dirty="0">
              <a:solidFill>
                <a:schemeClr val="tx1">
                  <a:lumMod val="95000"/>
                  <a:lumOff val="5000"/>
                </a:schemeClr>
              </a:solidFill>
            </a:endParaRPr>
          </a:p>
        </p:txBody>
      </p:sp>
      <p:sp>
        <p:nvSpPr>
          <p:cNvPr id="9" name="Striped Right Arrow 5">
            <a:extLst>
              <a:ext uri="{FF2B5EF4-FFF2-40B4-BE49-F238E27FC236}">
                <a16:creationId xmlns:a16="http://schemas.microsoft.com/office/drawing/2014/main" id="{FBFE7EA4-1164-48BE-AF16-09E66E141B52}"/>
              </a:ext>
            </a:extLst>
          </p:cNvPr>
          <p:cNvSpPr/>
          <p:nvPr/>
        </p:nvSpPr>
        <p:spPr>
          <a:xfrm>
            <a:off x="244841" y="2526603"/>
            <a:ext cx="1975480" cy="1475173"/>
          </a:xfrm>
          <a:prstGeom prst="stripedRightArrow">
            <a:avLst/>
          </a:prstGeom>
          <a:solidFill>
            <a:schemeClr val="bg2">
              <a:lumMod val="7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Hans" dirty="0">
                <a:solidFill>
                  <a:schemeClr val="tx1">
                    <a:lumMod val="95000"/>
                    <a:lumOff val="5000"/>
                  </a:schemeClr>
                </a:solidFill>
              </a:rPr>
              <a:t>Data</a:t>
            </a:r>
            <a:r>
              <a:rPr lang="zh-Hans" altLang="en-US" dirty="0">
                <a:solidFill>
                  <a:schemeClr val="tx1">
                    <a:lumMod val="95000"/>
                    <a:lumOff val="5000"/>
                  </a:schemeClr>
                </a:solidFill>
              </a:rPr>
              <a:t> </a:t>
            </a:r>
            <a:r>
              <a:rPr lang="en-US" altLang="zh-Hans" dirty="0">
                <a:solidFill>
                  <a:schemeClr val="tx1">
                    <a:lumMod val="95000"/>
                    <a:lumOff val="5000"/>
                  </a:schemeClr>
                </a:solidFill>
              </a:rPr>
              <a:t>Ingestion</a:t>
            </a:r>
            <a:endParaRPr lang="en-US" dirty="0">
              <a:solidFill>
                <a:schemeClr val="tx1">
                  <a:lumMod val="95000"/>
                  <a:lumOff val="5000"/>
                </a:schemeClr>
              </a:solidFill>
            </a:endParaRPr>
          </a:p>
        </p:txBody>
      </p:sp>
      <p:sp>
        <p:nvSpPr>
          <p:cNvPr id="10" name="Striped Right Arrow 24">
            <a:extLst>
              <a:ext uri="{FF2B5EF4-FFF2-40B4-BE49-F238E27FC236}">
                <a16:creationId xmlns:a16="http://schemas.microsoft.com/office/drawing/2014/main" id="{09C5A9AE-C7AA-4306-998A-B320B8B5CE51}"/>
              </a:ext>
            </a:extLst>
          </p:cNvPr>
          <p:cNvSpPr/>
          <p:nvPr/>
        </p:nvSpPr>
        <p:spPr>
          <a:xfrm>
            <a:off x="3808608" y="3010427"/>
            <a:ext cx="452294" cy="483572"/>
          </a:xfrm>
          <a:prstGeom prst="stripedRightArrow">
            <a:avLst/>
          </a:prstGeom>
          <a:solidFill>
            <a:schemeClr val="bg2">
              <a:lumMod val="7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w="3175">
                <a:solidFill>
                  <a:schemeClr val="accent1">
                    <a:lumMod val="75000"/>
                  </a:schemeClr>
                </a:solidFill>
              </a:ln>
              <a:effectLst>
                <a:outerShdw blurRad="50800" dist="38100" dir="2700000" algn="tl" rotWithShape="0">
                  <a:prstClr val="black">
                    <a:alpha val="40000"/>
                  </a:prstClr>
                </a:outerShdw>
              </a:effectLst>
            </a:endParaRPr>
          </a:p>
        </p:txBody>
      </p:sp>
      <p:sp>
        <p:nvSpPr>
          <p:cNvPr id="11" name="Striped Right Arrow 25">
            <a:extLst>
              <a:ext uri="{FF2B5EF4-FFF2-40B4-BE49-F238E27FC236}">
                <a16:creationId xmlns:a16="http://schemas.microsoft.com/office/drawing/2014/main" id="{BCFAC068-DB7F-4464-8E03-6D9651B5828A}"/>
              </a:ext>
            </a:extLst>
          </p:cNvPr>
          <p:cNvSpPr/>
          <p:nvPr/>
        </p:nvSpPr>
        <p:spPr>
          <a:xfrm>
            <a:off x="5861964" y="3010427"/>
            <a:ext cx="452294" cy="483572"/>
          </a:xfrm>
          <a:prstGeom prst="stripedRightArrow">
            <a:avLst/>
          </a:prstGeom>
          <a:solidFill>
            <a:schemeClr val="bg2">
              <a:lumMod val="7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w="3175">
                <a:solidFill>
                  <a:schemeClr val="accent1">
                    <a:lumMod val="75000"/>
                  </a:schemeClr>
                </a:solidFill>
              </a:ln>
              <a:effectLst>
                <a:outerShdw blurRad="50800" dist="38100" dir="2700000" algn="tl" rotWithShape="0">
                  <a:prstClr val="black">
                    <a:alpha val="40000"/>
                  </a:prstClr>
                </a:outerShdw>
              </a:effectLst>
            </a:endParaRPr>
          </a:p>
        </p:txBody>
      </p:sp>
      <p:sp>
        <p:nvSpPr>
          <p:cNvPr id="12" name="Striped Right Arrow 26">
            <a:extLst>
              <a:ext uri="{FF2B5EF4-FFF2-40B4-BE49-F238E27FC236}">
                <a16:creationId xmlns:a16="http://schemas.microsoft.com/office/drawing/2014/main" id="{90A735EC-7EDE-41B5-BFC4-3DE63617FA37}"/>
              </a:ext>
            </a:extLst>
          </p:cNvPr>
          <p:cNvSpPr/>
          <p:nvPr/>
        </p:nvSpPr>
        <p:spPr>
          <a:xfrm>
            <a:off x="7914079" y="3010427"/>
            <a:ext cx="452294" cy="483572"/>
          </a:xfrm>
          <a:prstGeom prst="stripedRightArrow">
            <a:avLst/>
          </a:prstGeom>
          <a:solidFill>
            <a:schemeClr val="bg2">
              <a:lumMod val="7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w="3175">
                <a:solidFill>
                  <a:schemeClr val="accent1">
                    <a:lumMod val="75000"/>
                  </a:schemeClr>
                </a:solidFill>
              </a:ln>
              <a:effectLst>
                <a:outerShdw blurRad="50800" dist="38100" dir="2700000" algn="tl" rotWithShape="0">
                  <a:prstClr val="black">
                    <a:alpha val="40000"/>
                  </a:prstClr>
                </a:outerShdw>
              </a:effectLst>
            </a:endParaRPr>
          </a:p>
        </p:txBody>
      </p:sp>
      <p:sp>
        <p:nvSpPr>
          <p:cNvPr id="13" name="Striped Right Arrow 27">
            <a:extLst>
              <a:ext uri="{FF2B5EF4-FFF2-40B4-BE49-F238E27FC236}">
                <a16:creationId xmlns:a16="http://schemas.microsoft.com/office/drawing/2014/main" id="{07BFB53A-670D-4643-8F46-8A1147652FDE}"/>
              </a:ext>
            </a:extLst>
          </p:cNvPr>
          <p:cNvSpPr/>
          <p:nvPr/>
        </p:nvSpPr>
        <p:spPr>
          <a:xfrm>
            <a:off x="9942319" y="3004654"/>
            <a:ext cx="452294" cy="483572"/>
          </a:xfrm>
          <a:prstGeom prst="stripedRightArrow">
            <a:avLst/>
          </a:prstGeom>
          <a:solidFill>
            <a:schemeClr val="bg2">
              <a:lumMod val="7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w="3175">
                <a:solidFill>
                  <a:schemeClr val="accent1">
                    <a:lumMod val="75000"/>
                  </a:schemeClr>
                </a:solidFill>
              </a:ln>
              <a:effectLst>
                <a:outerShdw blurRad="50800" dist="38100" dir="2700000" algn="tl" rotWithShape="0">
                  <a:prstClr val="black">
                    <a:alpha val="40000"/>
                  </a:prstClr>
                </a:outerShdw>
              </a:effectLst>
            </a:endParaRPr>
          </a:p>
        </p:txBody>
      </p:sp>
      <p:sp>
        <p:nvSpPr>
          <p:cNvPr id="14" name="Curved Down Arrow 6">
            <a:extLst>
              <a:ext uri="{FF2B5EF4-FFF2-40B4-BE49-F238E27FC236}">
                <a16:creationId xmlns:a16="http://schemas.microsoft.com/office/drawing/2014/main" id="{509E9DD4-DFD1-428D-8AC1-F7F62C788782}"/>
              </a:ext>
            </a:extLst>
          </p:cNvPr>
          <p:cNvSpPr/>
          <p:nvPr/>
        </p:nvSpPr>
        <p:spPr>
          <a:xfrm rot="10800000">
            <a:off x="5029998" y="3891946"/>
            <a:ext cx="1963314" cy="743542"/>
          </a:xfrm>
          <a:prstGeom prst="curved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5" name="Curved Down Arrow 28">
            <a:extLst>
              <a:ext uri="{FF2B5EF4-FFF2-40B4-BE49-F238E27FC236}">
                <a16:creationId xmlns:a16="http://schemas.microsoft.com/office/drawing/2014/main" id="{2E073740-563D-46F5-9B1A-725429E7F831}"/>
              </a:ext>
            </a:extLst>
          </p:cNvPr>
          <p:cNvSpPr/>
          <p:nvPr/>
        </p:nvSpPr>
        <p:spPr>
          <a:xfrm rot="10800000">
            <a:off x="7344867" y="3891947"/>
            <a:ext cx="1963314" cy="743542"/>
          </a:xfrm>
          <a:prstGeom prst="curved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6" name="Curved Up Arrow 7">
            <a:extLst>
              <a:ext uri="{FF2B5EF4-FFF2-40B4-BE49-F238E27FC236}">
                <a16:creationId xmlns:a16="http://schemas.microsoft.com/office/drawing/2014/main" id="{084FB320-C509-453E-8DF2-07B21CFBFAA7}"/>
              </a:ext>
            </a:extLst>
          </p:cNvPr>
          <p:cNvSpPr/>
          <p:nvPr/>
        </p:nvSpPr>
        <p:spPr>
          <a:xfrm rot="10800000">
            <a:off x="4898909" y="1468849"/>
            <a:ext cx="4300954" cy="1183136"/>
          </a:xfrm>
          <a:prstGeom prst="curvedUp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9" name="Curved Up Arrow 7">
            <a:extLst>
              <a:ext uri="{FF2B5EF4-FFF2-40B4-BE49-F238E27FC236}">
                <a16:creationId xmlns:a16="http://schemas.microsoft.com/office/drawing/2014/main" id="{640E8143-9FB2-47E3-8B4A-50A657D6EB43}"/>
              </a:ext>
            </a:extLst>
          </p:cNvPr>
          <p:cNvSpPr/>
          <p:nvPr/>
        </p:nvSpPr>
        <p:spPr>
          <a:xfrm rot="10800000" flipV="1">
            <a:off x="666750" y="4223012"/>
            <a:ext cx="10754017" cy="2371295"/>
          </a:xfrm>
          <a:prstGeom prst="curvedUpArrow">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F720DEDF-7224-47CC-AB80-FD771D3A2215}"/>
              </a:ext>
            </a:extLst>
          </p:cNvPr>
          <p:cNvSpPr txBox="1"/>
          <p:nvPr/>
        </p:nvSpPr>
        <p:spPr>
          <a:xfrm>
            <a:off x="5350101" y="6026323"/>
            <a:ext cx="2057679" cy="369332"/>
          </a:xfrm>
          <a:prstGeom prst="rect">
            <a:avLst/>
          </a:prstGeom>
          <a:noFill/>
        </p:spPr>
        <p:txBody>
          <a:bodyPr wrap="none" rtlCol="0">
            <a:spAutoFit/>
          </a:bodyPr>
          <a:lstStyle/>
          <a:p>
            <a:r>
              <a:rPr lang="en-US" dirty="0"/>
              <a:t>New data collected!</a:t>
            </a:r>
            <a:endParaRPr lang="cs-CZ" dirty="0"/>
          </a:p>
        </p:txBody>
      </p:sp>
    </p:spTree>
    <p:extLst>
      <p:ext uri="{BB962C8B-B14F-4D97-AF65-F5344CB8AC3E}">
        <p14:creationId xmlns:p14="http://schemas.microsoft.com/office/powerpoint/2010/main" val="200967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B1F1-0556-4317-BB0B-DA6E86010F88}"/>
              </a:ext>
            </a:extLst>
          </p:cNvPr>
          <p:cNvSpPr>
            <a:spLocks noGrp="1"/>
          </p:cNvSpPr>
          <p:nvPr>
            <p:ph type="title"/>
          </p:nvPr>
        </p:nvSpPr>
        <p:spPr/>
        <p:txBody>
          <a:bodyPr/>
          <a:lstStyle/>
          <a:p>
            <a:r>
              <a:rPr lang="en-US" dirty="0"/>
              <a:t>ML in Production</a:t>
            </a:r>
            <a:endParaRPr lang="cs-CZ" dirty="0"/>
          </a:p>
        </p:txBody>
      </p:sp>
      <p:sp>
        <p:nvSpPr>
          <p:cNvPr id="3" name="Content Placeholder 2">
            <a:extLst>
              <a:ext uri="{FF2B5EF4-FFF2-40B4-BE49-F238E27FC236}">
                <a16:creationId xmlns:a16="http://schemas.microsoft.com/office/drawing/2014/main" id="{6C5F96B4-E3FB-47FF-8AFE-56437E34C920}"/>
              </a:ext>
            </a:extLst>
          </p:cNvPr>
          <p:cNvSpPr>
            <a:spLocks noGrp="1"/>
          </p:cNvSpPr>
          <p:nvPr>
            <p:ph idx="1"/>
          </p:nvPr>
        </p:nvSpPr>
        <p:spPr/>
        <p:txBody>
          <a:bodyPr>
            <a:normAutofit/>
          </a:bodyPr>
          <a:lstStyle/>
          <a:p>
            <a:r>
              <a:rPr lang="en-US" b="1" dirty="0"/>
              <a:t>Train</a:t>
            </a:r>
            <a:r>
              <a:rPr lang="en-US" dirty="0"/>
              <a:t>: one-off, batch and real-time/online training</a:t>
            </a:r>
          </a:p>
          <a:p>
            <a:endParaRPr lang="en-US" dirty="0"/>
          </a:p>
          <a:p>
            <a:r>
              <a:rPr lang="en-US" b="1" dirty="0"/>
              <a:t>Serve: </a:t>
            </a:r>
          </a:p>
          <a:p>
            <a:pPr lvl="1"/>
            <a:r>
              <a:rPr lang="en-US" sz="2800" dirty="0"/>
              <a:t>Batch</a:t>
            </a:r>
          </a:p>
          <a:p>
            <a:pPr lvl="1"/>
            <a:r>
              <a:rPr lang="en-US" sz="2800" dirty="0"/>
              <a:t>Real-time </a:t>
            </a:r>
          </a:p>
          <a:p>
            <a:pPr lvl="2"/>
            <a:r>
              <a:rPr lang="en-US" sz="2800" dirty="0"/>
              <a:t>Database Trigger</a:t>
            </a:r>
          </a:p>
          <a:p>
            <a:pPr lvl="2"/>
            <a:r>
              <a:rPr lang="en-US" sz="2800" dirty="0"/>
              <a:t>Web service (REST API)</a:t>
            </a:r>
          </a:p>
          <a:p>
            <a:pPr lvl="2"/>
            <a:r>
              <a:rPr lang="en-US" sz="2800" dirty="0"/>
              <a:t>In-app / Embedded</a:t>
            </a:r>
          </a:p>
          <a:p>
            <a:endParaRPr lang="cs-CZ" dirty="0"/>
          </a:p>
        </p:txBody>
      </p:sp>
    </p:spTree>
    <p:extLst>
      <p:ext uri="{BB962C8B-B14F-4D97-AF65-F5344CB8AC3E}">
        <p14:creationId xmlns:p14="http://schemas.microsoft.com/office/powerpoint/2010/main" val="167794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A844-145F-4A5D-831F-B051A35756B3}"/>
              </a:ext>
            </a:extLst>
          </p:cNvPr>
          <p:cNvSpPr>
            <a:spLocks noGrp="1"/>
          </p:cNvSpPr>
          <p:nvPr>
            <p:ph type="title"/>
          </p:nvPr>
        </p:nvSpPr>
        <p:spPr/>
        <p:txBody>
          <a:bodyPr/>
          <a:lstStyle/>
          <a:p>
            <a:r>
              <a:rPr lang="en-US" dirty="0"/>
              <a:t>One-off training</a:t>
            </a:r>
            <a:endParaRPr lang="cs-CZ" dirty="0"/>
          </a:p>
        </p:txBody>
      </p:sp>
      <p:sp>
        <p:nvSpPr>
          <p:cNvPr id="3" name="Content Placeholder 2">
            <a:extLst>
              <a:ext uri="{FF2B5EF4-FFF2-40B4-BE49-F238E27FC236}">
                <a16:creationId xmlns:a16="http://schemas.microsoft.com/office/drawing/2014/main" id="{71EAB067-AF7C-4FF2-B990-E0E1B07EF294}"/>
              </a:ext>
            </a:extLst>
          </p:cNvPr>
          <p:cNvSpPr>
            <a:spLocks noGrp="1"/>
          </p:cNvSpPr>
          <p:nvPr>
            <p:ph idx="1"/>
          </p:nvPr>
        </p:nvSpPr>
        <p:spPr/>
        <p:txBody>
          <a:bodyPr/>
          <a:lstStyle/>
          <a:p>
            <a:r>
              <a:rPr lang="en-US" dirty="0"/>
              <a:t>Ad-hoc training by a data scientist.</a:t>
            </a:r>
          </a:p>
          <a:p>
            <a:endParaRPr lang="en-US" dirty="0"/>
          </a:p>
          <a:p>
            <a:r>
              <a:rPr lang="en-US" dirty="0"/>
              <a:t>Model can be refreshed every 3-6 months.</a:t>
            </a:r>
          </a:p>
          <a:p>
            <a:endParaRPr lang="en-US" dirty="0"/>
          </a:p>
          <a:p>
            <a:r>
              <a:rPr lang="en-US" dirty="0"/>
              <a:t>Workflow:</a:t>
            </a:r>
          </a:p>
          <a:p>
            <a:pPr lvl="1"/>
            <a:r>
              <a:rPr lang="en-US" dirty="0"/>
              <a:t>Run an ETL job to get train/test data.</a:t>
            </a:r>
          </a:p>
          <a:p>
            <a:pPr lvl="1"/>
            <a:r>
              <a:rPr lang="en-US" dirty="0"/>
              <a:t>Score new data after model is refreshed (usually model parameters only).</a:t>
            </a:r>
          </a:p>
          <a:p>
            <a:pPr lvl="1"/>
            <a:r>
              <a:rPr lang="en-US" b="1" dirty="0"/>
              <a:t>Typical example:</a:t>
            </a:r>
            <a:r>
              <a:rPr lang="en-US" dirty="0"/>
              <a:t> Churn/credit risk models.</a:t>
            </a:r>
          </a:p>
          <a:p>
            <a:pPr marL="457200" lvl="1" indent="0">
              <a:buNone/>
            </a:pPr>
            <a:r>
              <a:rPr lang="en-US" dirty="0"/>
              <a:t> </a:t>
            </a:r>
            <a:endParaRPr lang="cs-CZ" dirty="0"/>
          </a:p>
        </p:txBody>
      </p:sp>
    </p:spTree>
    <p:extLst>
      <p:ext uri="{BB962C8B-B14F-4D97-AF65-F5344CB8AC3E}">
        <p14:creationId xmlns:p14="http://schemas.microsoft.com/office/powerpoint/2010/main" val="21238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165DB-5A78-4BA8-9ED8-E0385F134E76}"/>
              </a:ext>
            </a:extLst>
          </p:cNvPr>
          <p:cNvSpPr>
            <a:spLocks noGrp="1"/>
          </p:cNvSpPr>
          <p:nvPr>
            <p:ph type="title"/>
          </p:nvPr>
        </p:nvSpPr>
        <p:spPr/>
        <p:txBody>
          <a:bodyPr/>
          <a:lstStyle/>
          <a:p>
            <a:r>
              <a:rPr lang="en-US" dirty="0"/>
              <a:t>Saving one-off trained models</a:t>
            </a:r>
            <a:endParaRPr lang="cs-CZ" dirty="0"/>
          </a:p>
        </p:txBody>
      </p:sp>
      <p:sp>
        <p:nvSpPr>
          <p:cNvPr id="3" name="Content Placeholder 2">
            <a:extLst>
              <a:ext uri="{FF2B5EF4-FFF2-40B4-BE49-F238E27FC236}">
                <a16:creationId xmlns:a16="http://schemas.microsoft.com/office/drawing/2014/main" id="{3E38BAC0-21B2-410F-BC9A-EDCCDE969859}"/>
              </a:ext>
            </a:extLst>
          </p:cNvPr>
          <p:cNvSpPr>
            <a:spLocks noGrp="1"/>
          </p:cNvSpPr>
          <p:nvPr>
            <p:ph idx="1"/>
          </p:nvPr>
        </p:nvSpPr>
        <p:spPr/>
        <p:txBody>
          <a:bodyPr>
            <a:normAutofit lnSpcReduction="10000"/>
          </a:bodyPr>
          <a:lstStyle/>
          <a:p>
            <a:r>
              <a:rPr lang="en-US" dirty="0"/>
              <a:t>Pickle/</a:t>
            </a:r>
            <a:r>
              <a:rPr lang="en-US" dirty="0" err="1"/>
              <a:t>cPickle</a:t>
            </a:r>
            <a:r>
              <a:rPr lang="en-US" dirty="0"/>
              <a:t>/</a:t>
            </a:r>
            <a:r>
              <a:rPr lang="en-US" dirty="0" err="1"/>
              <a:t>joblib</a:t>
            </a:r>
            <a:r>
              <a:rPr lang="en-US" dirty="0"/>
              <a:t> </a:t>
            </a:r>
          </a:p>
          <a:p>
            <a:pPr lvl="1"/>
            <a:r>
              <a:rPr lang="en-US" dirty="0"/>
              <a:t>Not portable across programming languages, some issues across platforms.</a:t>
            </a:r>
          </a:p>
          <a:p>
            <a:r>
              <a:rPr lang="en-US" dirty="0"/>
              <a:t>ONNX</a:t>
            </a:r>
          </a:p>
          <a:p>
            <a:pPr lvl="1"/>
            <a:r>
              <a:rPr lang="en-US" dirty="0"/>
              <a:t>Open Neural Network Exchange format. </a:t>
            </a:r>
          </a:p>
          <a:p>
            <a:r>
              <a:rPr lang="en-US" dirty="0"/>
              <a:t>PMML</a:t>
            </a:r>
          </a:p>
          <a:p>
            <a:pPr lvl="1"/>
            <a:r>
              <a:rPr lang="en-US" dirty="0"/>
              <a:t>Predictive Model Markup Language. Around since 1997, supported by SAP.</a:t>
            </a:r>
          </a:p>
          <a:p>
            <a:r>
              <a:rPr lang="en-US" dirty="0"/>
              <a:t>POJO/MOJO</a:t>
            </a:r>
          </a:p>
          <a:p>
            <a:pPr lvl="1"/>
            <a:r>
              <a:rPr lang="en-US" dirty="0"/>
              <a:t>Export directly Java objects from H2O</a:t>
            </a:r>
          </a:p>
          <a:p>
            <a:pPr lvl="1"/>
            <a:r>
              <a:rPr lang="en-US" dirty="0"/>
              <a:t>POJOs are older and are size-restricted. Found to be around 10% faster for binomial and regression models, but 50% slower for multinomial.</a:t>
            </a:r>
          </a:p>
          <a:p>
            <a:pPr lvl="1"/>
            <a:r>
              <a:rPr lang="cs-CZ" dirty="0">
                <a:hlinkClick r:id="rId2"/>
              </a:rPr>
              <a:t>http://docs.h2o.ai/h2o/latest-stable/h2o-docs/productionizing.html</a:t>
            </a:r>
            <a:endParaRPr lang="en-US" dirty="0"/>
          </a:p>
        </p:txBody>
      </p:sp>
    </p:spTree>
    <p:extLst>
      <p:ext uri="{BB962C8B-B14F-4D97-AF65-F5344CB8AC3E}">
        <p14:creationId xmlns:p14="http://schemas.microsoft.com/office/powerpoint/2010/main" val="1471073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33FD-E583-4D1B-9411-EC7FBC2AC109}"/>
              </a:ext>
            </a:extLst>
          </p:cNvPr>
          <p:cNvSpPr>
            <a:spLocks noGrp="1"/>
          </p:cNvSpPr>
          <p:nvPr>
            <p:ph type="title"/>
          </p:nvPr>
        </p:nvSpPr>
        <p:spPr/>
        <p:txBody>
          <a:bodyPr/>
          <a:lstStyle/>
          <a:p>
            <a:r>
              <a:rPr lang="en-US" dirty="0"/>
              <a:t>Batch Training</a:t>
            </a:r>
            <a:endParaRPr lang="cs-CZ" dirty="0"/>
          </a:p>
        </p:txBody>
      </p:sp>
      <p:sp>
        <p:nvSpPr>
          <p:cNvPr id="3" name="Content Placeholder 2">
            <a:extLst>
              <a:ext uri="{FF2B5EF4-FFF2-40B4-BE49-F238E27FC236}">
                <a16:creationId xmlns:a16="http://schemas.microsoft.com/office/drawing/2014/main" id="{C61DA0FA-677E-44A2-BD2F-B08F50961AC6}"/>
              </a:ext>
            </a:extLst>
          </p:cNvPr>
          <p:cNvSpPr>
            <a:spLocks noGrp="1"/>
          </p:cNvSpPr>
          <p:nvPr>
            <p:ph idx="1"/>
          </p:nvPr>
        </p:nvSpPr>
        <p:spPr/>
        <p:txBody>
          <a:bodyPr/>
          <a:lstStyle/>
          <a:p>
            <a:r>
              <a:rPr lang="en-US" dirty="0"/>
              <a:t>All data is trained at once.</a:t>
            </a:r>
          </a:p>
          <a:p>
            <a:endParaRPr lang="en-US" dirty="0"/>
          </a:p>
          <a:p>
            <a:r>
              <a:rPr lang="en-US" dirty="0"/>
              <a:t>Might be not a one-off task, but could be even scheduled as a daily job.</a:t>
            </a:r>
          </a:p>
          <a:p>
            <a:endParaRPr lang="en-US" dirty="0"/>
          </a:p>
          <a:p>
            <a:r>
              <a:rPr lang="en-US" dirty="0" err="1"/>
              <a:t>AutoML</a:t>
            </a:r>
            <a:r>
              <a:rPr lang="en-US" dirty="0"/>
              <a:t> frameworks can be very useful here:</a:t>
            </a:r>
          </a:p>
          <a:p>
            <a:pPr lvl="1"/>
            <a:r>
              <a:rPr lang="en-US" dirty="0"/>
              <a:t>Thanks to hyperparameter optimization subroutines, the model can squeeze more juice out of the data, faster than any data scientist could.</a:t>
            </a:r>
          </a:p>
          <a:p>
            <a:pPr lvl="1"/>
            <a:r>
              <a:rPr lang="en-US" b="1" dirty="0"/>
              <a:t>Typical example: </a:t>
            </a:r>
            <a:r>
              <a:rPr lang="en-US" dirty="0"/>
              <a:t>advertising, retargeting.</a:t>
            </a:r>
            <a:endParaRPr lang="cs-CZ" b="1" dirty="0"/>
          </a:p>
        </p:txBody>
      </p:sp>
    </p:spTree>
    <p:extLst>
      <p:ext uri="{BB962C8B-B14F-4D97-AF65-F5344CB8AC3E}">
        <p14:creationId xmlns:p14="http://schemas.microsoft.com/office/powerpoint/2010/main" val="2184011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BC10-8B66-4E66-80E2-76539D5EB055}"/>
              </a:ext>
            </a:extLst>
          </p:cNvPr>
          <p:cNvSpPr>
            <a:spLocks noGrp="1"/>
          </p:cNvSpPr>
          <p:nvPr>
            <p:ph type="title"/>
          </p:nvPr>
        </p:nvSpPr>
        <p:spPr/>
        <p:txBody>
          <a:bodyPr/>
          <a:lstStyle/>
          <a:p>
            <a:r>
              <a:rPr lang="en-US" dirty="0"/>
              <a:t>Example: Azure Data Factory</a:t>
            </a:r>
            <a:endParaRPr lang="cs-CZ" dirty="0"/>
          </a:p>
        </p:txBody>
      </p:sp>
      <p:pic>
        <p:nvPicPr>
          <p:cNvPr id="4098" name="Picture 2">
            <a:extLst>
              <a:ext uri="{FF2B5EF4-FFF2-40B4-BE49-F238E27FC236}">
                <a16:creationId xmlns:a16="http://schemas.microsoft.com/office/drawing/2014/main" id="{80A12903-79D6-4228-8BB3-EF6484E78F5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908951" y="1825625"/>
            <a:ext cx="5040097"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891740E9-3A0A-4775-8F3B-B500308B1EB3}"/>
              </a:ext>
            </a:extLst>
          </p:cNvPr>
          <p:cNvSpPr>
            <a:spLocks noGrp="1"/>
          </p:cNvSpPr>
          <p:nvPr>
            <p:ph sz="half" idx="2"/>
          </p:nvPr>
        </p:nvSpPr>
        <p:spPr>
          <a:xfrm>
            <a:off x="6172200" y="1825625"/>
            <a:ext cx="5181600" cy="4351338"/>
          </a:xfrm>
        </p:spPr>
        <p:txBody>
          <a:bodyPr>
            <a:normAutofit fontScale="77500" lnSpcReduction="20000"/>
          </a:bodyPr>
          <a:lstStyle/>
          <a:p>
            <a:r>
              <a:rPr lang="en-US" dirty="0"/>
              <a:t>Create your experiment in </a:t>
            </a:r>
            <a:r>
              <a:rPr lang="en-US" u="sng" dirty="0">
                <a:hlinkClick r:id="rId3"/>
              </a:rPr>
              <a:t>Azure ML Studio</a:t>
            </a:r>
            <a:r>
              <a:rPr lang="en-US" dirty="0"/>
              <a:t>.</a:t>
            </a:r>
          </a:p>
          <a:p>
            <a:r>
              <a:rPr lang="en-US" dirty="0"/>
              <a:t>When you are satisfied with your model, use Azure ML Studio to publish web services for both the training experiment and the scoring experiment.</a:t>
            </a:r>
          </a:p>
          <a:p>
            <a:r>
              <a:rPr lang="en-US" dirty="0"/>
              <a:t>The scoring web service endpoint is used to make predictions about new data examples. The output of prediction could have various forms, such as a .csv file or rows in Azure SQL databases, depending on the configuration of the experiment.</a:t>
            </a:r>
          </a:p>
          <a:p>
            <a:r>
              <a:rPr lang="en-US" dirty="0"/>
              <a:t>The training web service is used to generate new, trained models from new training data. The output of retraining is a .</a:t>
            </a:r>
            <a:r>
              <a:rPr lang="en-US" dirty="0" err="1"/>
              <a:t>ilearner</a:t>
            </a:r>
            <a:r>
              <a:rPr lang="en-US" dirty="0"/>
              <a:t> file in Azure Blob storage.</a:t>
            </a:r>
          </a:p>
          <a:p>
            <a:endParaRPr lang="cs-CZ" dirty="0"/>
          </a:p>
        </p:txBody>
      </p:sp>
      <p:sp>
        <p:nvSpPr>
          <p:cNvPr id="5" name="Rectangle 4">
            <a:extLst>
              <a:ext uri="{FF2B5EF4-FFF2-40B4-BE49-F238E27FC236}">
                <a16:creationId xmlns:a16="http://schemas.microsoft.com/office/drawing/2014/main" id="{A0563FDD-10F5-479B-893D-85DE409100C9}"/>
              </a:ext>
            </a:extLst>
          </p:cNvPr>
          <p:cNvSpPr/>
          <p:nvPr/>
        </p:nvSpPr>
        <p:spPr>
          <a:xfrm>
            <a:off x="363988" y="6311900"/>
            <a:ext cx="11616423" cy="369332"/>
          </a:xfrm>
          <a:prstGeom prst="rect">
            <a:avLst/>
          </a:prstGeom>
        </p:spPr>
        <p:txBody>
          <a:bodyPr wrap="square">
            <a:spAutoFit/>
          </a:bodyPr>
          <a:lstStyle/>
          <a:p>
            <a:r>
              <a:rPr lang="cs-CZ" dirty="0">
                <a:hlinkClick r:id="rId4"/>
              </a:rPr>
              <a:t>https://azure.microsoft.com/es-es/blog/retraining-and-updating-azure-machine-learning-models-with-azure-data-factory/</a:t>
            </a:r>
            <a:endParaRPr lang="cs-CZ" dirty="0"/>
          </a:p>
        </p:txBody>
      </p:sp>
    </p:spTree>
    <p:extLst>
      <p:ext uri="{BB962C8B-B14F-4D97-AF65-F5344CB8AC3E}">
        <p14:creationId xmlns:p14="http://schemas.microsoft.com/office/powerpoint/2010/main" val="3412444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1924</Words>
  <Application>Microsoft Office PowerPoint</Application>
  <PresentationFormat>Širokoúhlá obrazovka</PresentationFormat>
  <Paragraphs>200</Paragraphs>
  <Slides>36</Slides>
  <Notes>3</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36</vt:i4>
      </vt:variant>
    </vt:vector>
  </HeadingPairs>
  <TitlesOfParts>
    <vt:vector size="40" baseType="lpstr">
      <vt:lpstr>Arial</vt:lpstr>
      <vt:lpstr>Calibri</vt:lpstr>
      <vt:lpstr>Calibri Light</vt:lpstr>
      <vt:lpstr>Office Theme</vt:lpstr>
      <vt:lpstr>Model Lifecycle</vt:lpstr>
      <vt:lpstr>Motivation</vt:lpstr>
      <vt:lpstr>Data Science Lifecycle</vt:lpstr>
      <vt:lpstr>Model Lifecycle</vt:lpstr>
      <vt:lpstr>ML in Production</vt:lpstr>
      <vt:lpstr>One-off training</vt:lpstr>
      <vt:lpstr>Saving one-off trained models</vt:lpstr>
      <vt:lpstr>Batch Training</vt:lpstr>
      <vt:lpstr>Example: Azure Data Factory</vt:lpstr>
      <vt:lpstr>Example: Driverless AI</vt:lpstr>
      <vt:lpstr>Example: Driverless AI</vt:lpstr>
      <vt:lpstr>Real-Time Training</vt:lpstr>
      <vt:lpstr>“Hybrid”: Bandit Model Selection</vt:lpstr>
      <vt:lpstr>Exploration vs Exploitation</vt:lpstr>
      <vt:lpstr>Strategies: Epsilon-greedy/decreasing</vt:lpstr>
      <vt:lpstr>Strategies: UCB1</vt:lpstr>
      <vt:lpstr>Strategies: Thompson Sampling</vt:lpstr>
      <vt:lpstr>Some examples</vt:lpstr>
      <vt:lpstr>Tools and Services</vt:lpstr>
      <vt:lpstr>Seldon Core</vt:lpstr>
      <vt:lpstr>Machine Learning Ops (MLOps)</vt:lpstr>
      <vt:lpstr>What is MLOps? </vt:lpstr>
      <vt:lpstr>The 3 axis of a ML application</vt:lpstr>
      <vt:lpstr>DevOps vs MLOps</vt:lpstr>
      <vt:lpstr>DevOps vs MLOps (cont.)</vt:lpstr>
      <vt:lpstr>MLOps</vt:lpstr>
      <vt:lpstr>Manual ML step</vt:lpstr>
      <vt:lpstr>ML CI/CD Pipeline</vt:lpstr>
      <vt:lpstr>Example: Azure CI/CD pipeline for ML</vt:lpstr>
      <vt:lpstr>Example: CD4ML</vt:lpstr>
      <vt:lpstr>End-to-End CD for ML</vt:lpstr>
      <vt:lpstr>Other Considerations</vt:lpstr>
      <vt:lpstr>Fairness and Bias</vt:lpstr>
      <vt:lpstr>3 rules for useful ML models</vt:lpstr>
      <vt:lpstr>Wrap-up</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Lifecycle</dc:title>
  <dc:creator>Pablo Maldonado</dc:creator>
  <cp:lastModifiedBy>Pablo Maldonado</cp:lastModifiedBy>
  <cp:revision>30</cp:revision>
  <dcterms:created xsi:type="dcterms:W3CDTF">2020-06-04T17:20:10Z</dcterms:created>
  <dcterms:modified xsi:type="dcterms:W3CDTF">2020-06-05T12:38:01Z</dcterms:modified>
</cp:coreProperties>
</file>