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98270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0350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523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05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895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4196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023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246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892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2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473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9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Washington: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the course of the 2014-2015 academic year, a total number of 2,920 students (in 110 courses) enrolled into service-learning opportunities in 375 community partner organizations, completed over 58,400 hours of service, and the estimated net worth of these student service hours totals $1,608,336.</a:t>
            </a: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09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20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40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104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7156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3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Shape 28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0" t="0" r="0" b="0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Shape 2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Shape 3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Shape 3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625918" y="2022148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Educationary Leap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961803" y="3837972"/>
            <a:ext cx="6780185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 better solution for service-learning opportunity management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3130452" y="5104393"/>
            <a:ext cx="44428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©Team Educationary Leap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Opportunities Info Card / Details</a:t>
            </a:r>
            <a:endParaRPr/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96" y="1582058"/>
            <a:ext cx="3017408" cy="478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0866" y="1582059"/>
            <a:ext cx="4011763" cy="4937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An Opportunity</a:t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38" y="1523998"/>
            <a:ext cx="7224191" cy="478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Edit / Join / Leave Opportunity</a:t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9445" y="3258589"/>
            <a:ext cx="5821944" cy="3090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4" y="1695797"/>
            <a:ext cx="5604311" cy="3427753"/>
          </a:xfrm>
          <a:prstGeom prst="rect">
            <a:avLst/>
          </a:prstGeom>
          <a:gradFill>
            <a:gsLst>
              <a:gs pos="0">
                <a:srgbClr val="478BC6"/>
              </a:gs>
              <a:gs pos="78000">
                <a:srgbClr val="2977B1"/>
              </a:gs>
              <a:gs pos="100000">
                <a:srgbClr val="2977B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4901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10034209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Design: Instructor / Account Settings</a:t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3937" y="1712686"/>
            <a:ext cx="5150195" cy="30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3" y="1712686"/>
            <a:ext cx="4309961" cy="449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Tech highlight</a:t>
            </a:r>
            <a:endParaRPr/>
          </a:p>
        </p:txBody>
      </p:sp>
      <p:grpSp>
        <p:nvGrpSpPr>
          <p:cNvPr id="266" name="Shape 266"/>
          <p:cNvGrpSpPr/>
          <p:nvPr/>
        </p:nvGrpSpPr>
        <p:grpSpPr>
          <a:xfrm>
            <a:off x="677333" y="1472852"/>
            <a:ext cx="8317037" cy="4990222"/>
            <a:chOff x="0" y="120604"/>
            <a:chExt cx="8317037" cy="4990222"/>
          </a:xfrm>
        </p:grpSpPr>
        <p:sp>
          <p:nvSpPr>
            <p:cNvPr id="267" name="Shape 267"/>
            <p:cNvSpPr/>
            <p:nvPr/>
          </p:nvSpPr>
          <p:spPr>
            <a:xfrm>
              <a:off x="0" y="120604"/>
              <a:ext cx="4990222" cy="499022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495111" y="120604"/>
              <a:ext cx="5821926" cy="499022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2495111" y="120604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rebuchet MS"/>
                <a:buNone/>
              </a:pPr>
              <a:r>
                <a:rPr lang="en-US" sz="3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Frontend</a:t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54966" y="1181026"/>
              <a:ext cx="3680289" cy="3680289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495111" y="1181026"/>
              <a:ext cx="5821926" cy="368028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2495111" y="1181026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ebuchet MS"/>
                <a:buNone/>
              </a:pPr>
              <a:r>
                <a:rPr lang="en-US" sz="2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Coding Language</a:t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309933" y="2241449"/>
              <a:ext cx="2370355" cy="2370355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495111" y="2241449"/>
              <a:ext cx="5821926" cy="237035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2495111" y="2241449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ebuchet MS"/>
                <a:buNone/>
              </a:pPr>
              <a:r>
                <a:rPr lang="en-US" sz="2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Framework</a:t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964900" y="3301871"/>
              <a:ext cx="1060422" cy="106042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495111" y="3301871"/>
              <a:ext cx="5821926" cy="106042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2495111" y="3301871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ebuchet MS"/>
                <a:buNone/>
              </a:pPr>
              <a:r>
                <a:rPr lang="en-US" sz="2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Infrastructure</a:t>
              </a:r>
              <a:endParaRPr sz="3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5406074" y="120604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5406074" y="120604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Responsive Design</a:t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5406074" y="1181026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5406074" y="1181026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JS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CSS3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HTML5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SQL</a:t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5406074" y="2241449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5406074" y="2241449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Backbone.js</a:t>
              </a: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Bootstrap</a:t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406074" y="3301871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5406074" y="3301871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AWS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SQL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Team</a:t>
            </a: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77334" y="1679171"/>
            <a:ext cx="6122477" cy="436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Maricel Medina-Mora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Manger: Leo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 Engineering: JP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DBA: Ar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Design/UI: Sunny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Test: Belete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5107" y="2848495"/>
            <a:ext cx="5120990" cy="2764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Live 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ctrTitle"/>
          </p:nvPr>
        </p:nvSpPr>
        <p:spPr>
          <a:xfrm>
            <a:off x="884009" y="4389117"/>
            <a:ext cx="7766936" cy="97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ubTitle" idx="1"/>
          </p:nvPr>
        </p:nvSpPr>
        <p:spPr>
          <a:xfrm>
            <a:off x="884009" y="5744008"/>
            <a:ext cx="7766936" cy="6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©Team Educationary Leap 2018</a:t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814" y="547306"/>
            <a:ext cx="6357325" cy="3442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Service-learning?</a:t>
            </a: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857011" y="1524278"/>
            <a:ext cx="4218014" cy="469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Service-learning is an educational approach that combines learning objectives with community service in order to provide a pragmatic, progressive learning experience while meeting societal needs.</a:t>
            </a:r>
            <a:endParaRPr dirty="0"/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000" y="1930400"/>
            <a:ext cx="5179677" cy="388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Service-learning at Bellevue College</a:t>
            </a: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975668" y="1695797"/>
            <a:ext cx="4339243" cy="473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Service-Learning curriculum takes advantage of volunteer positions both on- and off-campus. Volunteer responsibilities apply concepts or skills pertinent to course outcomes. Students learn while engaging with the community, and the community benefits from student participation.</a:t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3251200"/>
            <a:ext cx="426720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demand is growing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2459182"/>
            <a:ext cx="70866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6033083" y="1274933"/>
            <a:ext cx="1510068" cy="1413164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2920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7171460" y="2410979"/>
            <a:ext cx="1175484" cy="1100051"/>
          </a:xfrm>
          <a:prstGeom prst="ellipse">
            <a:avLst/>
          </a:prstGeom>
          <a:solidFill>
            <a:schemeClr val="accent2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375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096832" y="1193825"/>
            <a:ext cx="1785532" cy="1670951"/>
          </a:xfrm>
          <a:prstGeom prst="ellipse">
            <a:avLst/>
          </a:prstGeom>
          <a:solidFill>
            <a:schemeClr val="lt2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58400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436501" y="3338890"/>
            <a:ext cx="2627814" cy="2459182"/>
          </a:xfrm>
          <a:prstGeom prst="ellipse">
            <a:avLst/>
          </a:prstGeom>
          <a:solidFill>
            <a:schemeClr val="accent5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$1,608,336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858" y="1641717"/>
            <a:ext cx="3601286" cy="86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677334" y="6438495"/>
            <a:ext cx="78349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*Source: https://www.washington.edu/carlson/files/2015/08/2014-15-Carlson-Center-Annual-Service-Learning-Report.pdf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eLeap: The right solution</a:t>
            </a:r>
            <a:endParaRPr/>
          </a:p>
        </p:txBody>
      </p:sp>
      <p:grpSp>
        <p:nvGrpSpPr>
          <p:cNvPr id="182" name="Shape 182"/>
          <p:cNvGrpSpPr/>
          <p:nvPr/>
        </p:nvGrpSpPr>
        <p:grpSpPr>
          <a:xfrm>
            <a:off x="-3787822" y="1012032"/>
            <a:ext cx="12721734" cy="5921363"/>
            <a:chOff x="-4971924" y="-761811"/>
            <a:chExt cx="12721734" cy="5921363"/>
          </a:xfrm>
        </p:grpSpPr>
        <p:sp>
          <p:nvSpPr>
            <p:cNvPr id="183" name="Shape 183"/>
            <p:cNvSpPr/>
            <p:nvPr/>
          </p:nvSpPr>
          <p:spPr>
            <a:xfrm>
              <a:off x="-4971924" y="-761811"/>
              <a:ext cx="5921363" cy="5921363"/>
            </a:xfrm>
            <a:prstGeom prst="blockArc">
              <a:avLst>
                <a:gd name="adj1" fmla="val 18900000"/>
                <a:gd name="adj2" fmla="val 2700000"/>
                <a:gd name="adj3" fmla="val 365"/>
              </a:avLst>
            </a:prstGeom>
            <a:noFill/>
            <a:ln w="19050" cap="rnd" cmpd="sng">
              <a:solidFill>
                <a:srgbClr val="4BA0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97175" y="338098"/>
              <a:ext cx="7252635" cy="676548"/>
            </a:xfrm>
            <a:prstGeom prst="rect">
              <a:avLst/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497175" y="338098"/>
              <a:ext cx="7252635" cy="676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7000" tIns="101600" rIns="101600" bIns="1016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Trebuchet MS"/>
                <a:buNone/>
              </a:pPr>
              <a:r>
                <a:rPr lang="en-US" sz="4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Create Opportunities</a:t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74333" y="253529"/>
              <a:ext cx="845685" cy="845685"/>
            </a:xfrm>
            <a:prstGeom prst="ellipse">
              <a:avLst/>
            </a:prstGeom>
            <a:solidFill>
              <a:schemeClr val="lt1"/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885056" y="1353096"/>
              <a:ext cx="6864754" cy="676548"/>
            </a:xfrm>
            <a:prstGeom prst="rect">
              <a:avLst/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885056" y="1353096"/>
              <a:ext cx="6864754" cy="676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7000" tIns="101600" rIns="101600" bIns="1016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Trebuchet MS"/>
                <a:buNone/>
              </a:pPr>
              <a:r>
                <a:rPr lang="en-US" sz="4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Manage Opportunities</a:t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62213" y="1268528"/>
              <a:ext cx="845685" cy="845685"/>
            </a:xfrm>
            <a:prstGeom prst="ellipse">
              <a:avLst/>
            </a:prstGeom>
            <a:solidFill>
              <a:schemeClr val="lt1"/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885056" y="2368095"/>
              <a:ext cx="6864754" cy="676548"/>
            </a:xfrm>
            <a:prstGeom prst="rect">
              <a:avLst/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885056" y="2368095"/>
              <a:ext cx="6864754" cy="676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7000" tIns="101600" rIns="101600" bIns="1016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Trebuchet MS"/>
                <a:buNone/>
              </a:pPr>
              <a:r>
                <a:rPr lang="en-US" sz="4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Apply for Opportunities</a:t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62213" y="2283527"/>
              <a:ext cx="845685" cy="845685"/>
            </a:xfrm>
            <a:prstGeom prst="ellipse">
              <a:avLst/>
            </a:prstGeom>
            <a:solidFill>
              <a:schemeClr val="lt1"/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97175" y="3383094"/>
              <a:ext cx="7252635" cy="676548"/>
            </a:xfrm>
            <a:prstGeom prst="rect">
              <a:avLst/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497175" y="3383094"/>
              <a:ext cx="7252635" cy="676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7000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lang="en-US" sz="2600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Connecting Faculty, Instructor and </a:t>
              </a:r>
              <a:r>
                <a:rPr lang="en-US" sz="2600" dirty="0" smtClean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Students</a:t>
              </a:r>
              <a:endParaRPr sz="26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74333" y="3298525"/>
              <a:ext cx="845685" cy="845685"/>
            </a:xfrm>
            <a:prstGeom prst="ellipse">
              <a:avLst/>
            </a:prstGeom>
            <a:solidFill>
              <a:schemeClr val="lt1"/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Main Features</a:t>
            </a:r>
            <a:endParaRPr/>
          </a:p>
        </p:txBody>
      </p:sp>
      <p:grpSp>
        <p:nvGrpSpPr>
          <p:cNvPr id="201" name="Shape 201"/>
          <p:cNvGrpSpPr/>
          <p:nvPr/>
        </p:nvGrpSpPr>
        <p:grpSpPr>
          <a:xfrm>
            <a:off x="680020" y="2063788"/>
            <a:ext cx="8591295" cy="3902519"/>
            <a:chOff x="2686" y="617372"/>
            <a:chExt cx="8591295" cy="3902519"/>
          </a:xfrm>
        </p:grpSpPr>
        <p:sp>
          <p:nvSpPr>
            <p:cNvPr id="202" name="Shape 202"/>
            <p:cNvSpPr/>
            <p:nvPr/>
          </p:nvSpPr>
          <p:spPr>
            <a:xfrm>
              <a:off x="2686" y="617372"/>
              <a:ext cx="2619297" cy="1047718"/>
            </a:xfrm>
            <a:prstGeom prst="rect">
              <a:avLst/>
            </a:prstGeom>
            <a:solidFill>
              <a:srgbClr val="5ECBEE"/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2686" y="617372"/>
              <a:ext cx="2619297" cy="104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97525" rIns="170675" bIns="97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lang="en-US" sz="2400" b="1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User Management</a:t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686" y="1665091"/>
              <a:ext cx="2619297" cy="2854800"/>
            </a:xfrm>
            <a:prstGeom prst="rect">
              <a:avLst/>
            </a:prstGeom>
            <a:solidFill>
              <a:srgbClr val="D1ECF7">
                <a:alpha val="89803"/>
              </a:srgbClr>
            </a:solidFill>
            <a:ln w="19050" cap="rnd" cmpd="sng">
              <a:solidFill>
                <a:srgbClr val="D1ECF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2686" y="1665091"/>
              <a:ext cx="2619297" cy="28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42225" bIns="160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 Up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 In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Profile</a:t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988685" y="617372"/>
              <a:ext cx="2619297" cy="1047718"/>
            </a:xfrm>
            <a:prstGeom prst="rect">
              <a:avLst/>
            </a:prstGeom>
            <a:solidFill>
              <a:srgbClr val="5ECBEE"/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2988685" y="617372"/>
              <a:ext cx="2619297" cy="104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97525" rIns="170675" bIns="97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lang="en-US" sz="2400" b="1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Opportunity Management</a:t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988685" y="1665091"/>
              <a:ext cx="2619297" cy="2854800"/>
            </a:xfrm>
            <a:prstGeom prst="rect">
              <a:avLst/>
            </a:prstGeom>
            <a:solidFill>
              <a:srgbClr val="D1ECF7">
                <a:alpha val="89803"/>
              </a:srgbClr>
            </a:solidFill>
            <a:ln w="19050" cap="rnd" cmpd="sng">
              <a:solidFill>
                <a:srgbClr val="D1ECF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2988685" y="1665091"/>
              <a:ext cx="2619297" cy="28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42225" bIns="160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List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Filter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Create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Edit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Delete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Approve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Reject</a:t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974684" y="617372"/>
              <a:ext cx="2619297" cy="1047718"/>
            </a:xfrm>
            <a:prstGeom prst="rect">
              <a:avLst/>
            </a:prstGeom>
            <a:solidFill>
              <a:srgbClr val="5ECBEE"/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5974684" y="617372"/>
              <a:ext cx="2619297" cy="104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97525" rIns="170675" bIns="97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lang="en-US" sz="2400" b="1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Privileges Management</a:t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974684" y="1665091"/>
              <a:ext cx="2619297" cy="2854800"/>
            </a:xfrm>
            <a:prstGeom prst="rect">
              <a:avLst/>
            </a:prstGeom>
            <a:solidFill>
              <a:srgbClr val="D1ECF7">
                <a:alpha val="89803"/>
              </a:srgbClr>
            </a:solidFill>
            <a:ln w="19050" cap="rnd" cmpd="sng">
              <a:solidFill>
                <a:srgbClr val="D1ECF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5974684" y="1665091"/>
              <a:ext cx="2619297" cy="28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42225" bIns="160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User roles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User privileges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Design: Homepage</a:t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734" y="1560286"/>
            <a:ext cx="7726437" cy="418406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3473752" y="6074228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Homepage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Sign In / Sign Up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7400" y="1451429"/>
            <a:ext cx="5454563" cy="450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4" y="1451429"/>
            <a:ext cx="4545827" cy="278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Opportunities Listing</a:t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458686"/>
            <a:ext cx="8314266" cy="492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282</Words>
  <Application>Microsoft Office PowerPoint</Application>
  <PresentationFormat>Widescreen</PresentationFormat>
  <Paragraphs>69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Noto Sans Symbols</vt:lpstr>
      <vt:lpstr>Trebuchet MS</vt:lpstr>
      <vt:lpstr>Facet</vt:lpstr>
      <vt:lpstr>Educationary Leap</vt:lpstr>
      <vt:lpstr>What is Service-learning?</vt:lpstr>
      <vt:lpstr>Service-learning at Bellevue College</vt:lpstr>
      <vt:lpstr>The demand is growing</vt:lpstr>
      <vt:lpstr>eLeap: The right solution</vt:lpstr>
      <vt:lpstr>Main Features</vt:lpstr>
      <vt:lpstr>Design: Homepage</vt:lpstr>
      <vt:lpstr>Sign In / Sign Up</vt:lpstr>
      <vt:lpstr>Opportunities Listing</vt:lpstr>
      <vt:lpstr>Opportunities Info Card / Details</vt:lpstr>
      <vt:lpstr>Create An Opportunity</vt:lpstr>
      <vt:lpstr>Edit / Join / Leave Opportunity</vt:lpstr>
      <vt:lpstr>Design: Instructor / Account Settings</vt:lpstr>
      <vt:lpstr>Tech highlight</vt:lpstr>
      <vt:lpstr>The Team</vt:lpstr>
      <vt:lpstr>Live Demo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Educationary Leap</dc:title>
  <dc:creator>JP</dc:creator>
  <cp:lastModifiedBy>JP Marinacci</cp:lastModifiedBy>
  <cp:revision>2</cp:revision>
  <dcterms:modified xsi:type="dcterms:W3CDTF">2018-06-08T14:40:10Z</dcterms:modified>
</cp:coreProperties>
</file>