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4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6982700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503507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Shape 236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535230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Shape 24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160521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Shape 249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078953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Shape 256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941967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Shape 26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570239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Shape 289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8724639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Shape 296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768926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Shape 30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3622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447381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Shape 159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76929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University of Washington: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Over the course of the 2014-2015 academic year, a total number of 2,920 students (in 110 courses) enrolled into service-learning opportunities in 375 community partner organizations, completed over 58,400 hours of service, and the estimated net worth of these student service hours totals $1,608,336.</a:t>
            </a:r>
            <a:endParaRPr/>
          </a:p>
        </p:txBody>
      </p:sp>
      <p:sp>
        <p:nvSpPr>
          <p:cNvPr id="167" name="Shape 16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80930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Shape 179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142060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Shape 198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384065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Shape 216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701041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Shape 22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471565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Shape 23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16396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Shape 2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28" name="Shape 28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0" t="0" r="0" b="0"/>
              <a:pathLst>
                <a:path w="863600" h="5698067" extrusionOk="0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69803"/>
              </a:schemeClr>
            </a:solidFill>
            <a:ln>
              <a:noFill/>
            </a:ln>
          </p:spPr>
        </p:sp>
        <p:cxnSp>
          <p:nvCxnSpPr>
            <p:cNvPr id="29" name="Shape 29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chemeClr val="accent1">
                  <a:alpha val="69803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0" name="Shape 30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w="9525" cap="flat" cmpd="sng">
              <a:solidFill>
                <a:schemeClr val="accent1">
                  <a:alpha val="69803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1" name="Shape 31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0" t="0" r="0" b="0"/>
              <a:pathLst>
                <a:path w="3007349" h="6866467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5686"/>
              </a:schemeClr>
            </a:solidFill>
            <a:ln>
              <a:noFill/>
            </a:ln>
          </p:spPr>
        </p:sp>
        <p:sp>
          <p:nvSpPr>
            <p:cNvPr id="32" name="Shape 32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0" t="0" r="0" b="0"/>
              <a:pathLst>
                <a:path w="2573311" h="6866467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33" name="Shape 3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0" t="0" r="0" b="0"/>
              <a:pathLst>
                <a:path w="2858013" h="6866467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6B0E3">
                <a:alpha val="49803"/>
              </a:srgbClr>
            </a:solidFill>
            <a:ln>
              <a:noFill/>
            </a:ln>
          </p:spPr>
        </p:sp>
        <p:sp>
          <p:nvSpPr>
            <p:cNvPr id="35" name="Shape 35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0" t="0" r="0" b="0"/>
              <a:pathLst>
                <a:path w="1290094" h="6858000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69803"/>
              </a:schemeClr>
            </a:solidFill>
            <a:ln>
              <a:noFill/>
            </a:ln>
          </p:spPr>
        </p:sp>
        <p:sp>
          <p:nvSpPr>
            <p:cNvPr id="36" name="Shape 36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0" t="0" r="0" b="0"/>
              <a:pathLst>
                <a:path w="1249825" h="6858000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6292">
                <a:alpha val="80000"/>
              </a:srgbClr>
            </a:solidFill>
            <a:ln>
              <a:noFill/>
            </a:ln>
          </p:spPr>
        </p:sp>
        <p:sp>
          <p:nvSpPr>
            <p:cNvPr id="37" name="Shape 3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" name="Shape 38"/>
          <p:cNvSpPr txBox="1"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  <a:defRPr sz="5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18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1366139" y="3632200"/>
            <a:ext cx="7224524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body" idx="2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06" name="Shape 106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7" name="Shape 107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08" name="Shape 108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13" name="Shape 113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14" name="Shape 114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Name Card">
  <p:cSld name="Quote Name Card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  <a:defRPr sz="2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18" name="Shape 118"/>
          <p:cNvSpPr txBox="1">
            <a:spLocks noGrp="1"/>
          </p:cNvSpPr>
          <p:nvPr>
            <p:ph type="body" idx="2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18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19" name="Shape 119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20" name="Shape 120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2" name="Shape 122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23" name="Shape 123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ue or False">
  <p:cSld name="True or False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  <a:defRPr sz="2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27" name="Shape 127"/>
          <p:cNvSpPr txBox="1">
            <a:spLocks noGrp="1"/>
          </p:cNvSpPr>
          <p:nvPr>
            <p:ph type="body" idx="2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18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28" name="Shape 128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29" name="Shape 129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30" name="Shape 130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 rot="5400000">
            <a:off x="3035282" y="-197358"/>
            <a:ext cx="3880773" cy="8596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34" name="Shape 134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35" name="Shape 135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36" name="Shape 136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>
            <a:spLocks noGrp="1"/>
          </p:cNvSpPr>
          <p:nvPr>
            <p:ph type="title"/>
          </p:nvPr>
        </p:nvSpPr>
        <p:spPr>
          <a:xfrm rot="5400000">
            <a:off x="5994319" y="2582953"/>
            <a:ext cx="5251451" cy="13047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 rot="5400000">
            <a:off x="1581685" y="-294750"/>
            <a:ext cx="5251450" cy="706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40" name="Shape 140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41" name="Shape 141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42" name="Shape 142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  <a:defRPr sz="40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20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2"/>
          </p:nvPr>
        </p:nvSpPr>
        <p:spPr>
          <a:xfrm>
            <a:off x="5089970" y="2160589"/>
            <a:ext cx="4184034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  <a:defRPr sz="2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20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18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body" idx="2"/>
          </p:nvPr>
        </p:nvSpPr>
        <p:spPr>
          <a:xfrm>
            <a:off x="675745" y="2737245"/>
            <a:ext cx="4185623" cy="3304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body" idx="3"/>
          </p:nvPr>
        </p:nvSpPr>
        <p:spPr>
          <a:xfrm>
            <a:off x="5088383" y="2160983"/>
            <a:ext cx="4185618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  <a:defRPr sz="2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20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18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4"/>
          </p:nvPr>
        </p:nvSpPr>
        <p:spPr>
          <a:xfrm>
            <a:off x="5088384" y="2737245"/>
            <a:ext cx="4185617" cy="3304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rebuchet MS"/>
              <a:buNone/>
              <a:defRPr sz="20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4760461" y="514924"/>
            <a:ext cx="4513541" cy="5526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body" idx="2"/>
          </p:nvPr>
        </p:nvSpPr>
        <p:spPr>
          <a:xfrm>
            <a:off x="677334" y="2777069"/>
            <a:ext cx="3854528" cy="2584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sz="1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sz="1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sz="1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sz="1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sz="1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sz="1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rebuchet MS"/>
              <a:buNone/>
              <a:defRPr sz="2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9" name="Shape 89"/>
          <p:cNvSpPr>
            <a:spLocks noGrp="1"/>
          </p:cNvSpPr>
          <p:nvPr>
            <p:ph type="pic" idx="2"/>
          </p:nvPr>
        </p:nvSpPr>
        <p:spPr>
          <a:xfrm>
            <a:off x="677334" y="609600"/>
            <a:ext cx="8596668" cy="3845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77334" y="5367338"/>
            <a:ext cx="8596667" cy="674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sz="1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hape 11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chemeClr val="accent1">
                  <a:alpha val="69803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" name="Shape 12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w="9525" cap="flat" cmpd="sng">
              <a:solidFill>
                <a:schemeClr val="accent1">
                  <a:alpha val="69803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3" name="Shape 1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0" t="0" r="0" b="0"/>
              <a:pathLst>
                <a:path w="3007349" h="6866467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5686"/>
              </a:schemeClr>
            </a:solidFill>
            <a:ln>
              <a:noFill/>
            </a:ln>
          </p:spPr>
        </p:sp>
        <p:sp>
          <p:nvSpPr>
            <p:cNvPr id="14" name="Shape 14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0" t="0" r="0" b="0"/>
              <a:pathLst>
                <a:path w="2573311" h="6866467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5" name="Shape 15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0" t="0" r="0" b="0"/>
              <a:pathLst>
                <a:path w="2858013" h="6866467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6B0E3">
                <a:alpha val="49803"/>
              </a:srgbClr>
            </a:solidFill>
            <a:ln>
              <a:noFill/>
            </a:ln>
          </p:spPr>
        </p:sp>
        <p:sp>
          <p:nvSpPr>
            <p:cNvPr id="17" name="Shape 17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0" t="0" r="0" b="0"/>
              <a:pathLst>
                <a:path w="1290094" h="6858000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69803"/>
              </a:schemeClr>
            </a:solidFill>
            <a:ln>
              <a:noFill/>
            </a:ln>
          </p:spPr>
        </p:sp>
        <p:sp>
          <p:nvSpPr>
            <p:cNvPr id="18" name="Shape 18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0" t="0" r="0" b="0"/>
              <a:pathLst>
                <a:path w="1249825" h="6858000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6292">
                <a:alpha val="80000"/>
              </a:srgbClr>
            </a:solidFill>
            <a:ln>
              <a:noFill/>
            </a:ln>
          </p:spPr>
        </p:sp>
        <p:sp>
          <p:nvSpPr>
            <p:cNvPr id="19" name="Shape 19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69803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ctrTitle"/>
          </p:nvPr>
        </p:nvSpPr>
        <p:spPr>
          <a:xfrm>
            <a:off x="625918" y="2022148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</a:pPr>
            <a:r>
              <a:rPr lang="en-US" sz="5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Educationary Leap</a:t>
            </a:r>
            <a:endParaRPr/>
          </a:p>
        </p:txBody>
      </p:sp>
      <p:sp>
        <p:nvSpPr>
          <p:cNvPr id="148" name="Shape 148"/>
          <p:cNvSpPr txBox="1">
            <a:spLocks noGrp="1"/>
          </p:cNvSpPr>
          <p:nvPr>
            <p:ph type="subTitle" idx="1"/>
          </p:nvPr>
        </p:nvSpPr>
        <p:spPr>
          <a:xfrm>
            <a:off x="1961803" y="3837972"/>
            <a:ext cx="6780185" cy="1096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rPr lang="en-US" sz="1800" b="0" i="0" u="none" strike="noStrike" cap="none" dirty="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A better solution for service-learning opportunity management</a:t>
            </a:r>
            <a:endParaRPr dirty="0"/>
          </a:p>
        </p:txBody>
      </p:sp>
      <p:sp>
        <p:nvSpPr>
          <p:cNvPr id="149" name="Shape 149"/>
          <p:cNvSpPr txBox="1"/>
          <p:nvPr/>
        </p:nvSpPr>
        <p:spPr>
          <a:xfrm>
            <a:off x="3130452" y="5104393"/>
            <a:ext cx="444288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©Team Educationary Leap 2018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Opportunities Info Card / Details</a:t>
            </a:r>
            <a:endParaRPr/>
          </a:p>
        </p:txBody>
      </p:sp>
      <p:pic>
        <p:nvPicPr>
          <p:cNvPr id="239" name="Shape 2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0396" y="1582058"/>
            <a:ext cx="3017408" cy="478971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Shape 24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00866" y="1582059"/>
            <a:ext cx="4011763" cy="49375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Create An Opportunity</a:t>
            </a:r>
            <a:endParaRPr/>
          </a:p>
        </p:txBody>
      </p:sp>
      <p:pic>
        <p:nvPicPr>
          <p:cNvPr id="246" name="Shape 2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1238" y="1523998"/>
            <a:ext cx="7224191" cy="47843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Edit / Join / Leave Opportunity</a:t>
            </a:r>
            <a:endParaRPr/>
          </a:p>
        </p:txBody>
      </p:sp>
      <p:pic>
        <p:nvPicPr>
          <p:cNvPr id="252" name="Shape 25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79445" y="3258589"/>
            <a:ext cx="5821944" cy="3090397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Shape 25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7334" y="1695797"/>
            <a:ext cx="5604311" cy="3427753"/>
          </a:xfrm>
          <a:prstGeom prst="rect">
            <a:avLst/>
          </a:prstGeom>
          <a:gradFill>
            <a:gsLst>
              <a:gs pos="0">
                <a:srgbClr val="478BC6"/>
              </a:gs>
              <a:gs pos="78000">
                <a:srgbClr val="2977B1"/>
              </a:gs>
              <a:gs pos="100000">
                <a:srgbClr val="2977B1"/>
              </a:gs>
            </a:gsLst>
            <a:lin ang="5400000" scaled="0"/>
          </a:gradFill>
          <a:ln>
            <a:noFill/>
          </a:ln>
          <a:effectLst>
            <a:outerShdw blurRad="50800" dist="38100" dir="5400000" rotWithShape="0">
              <a:srgbClr val="000000">
                <a:alpha val="34901"/>
              </a:srgbClr>
            </a:outerShdw>
          </a:effec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10034209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Design: Instructor / Account Settings</a:t>
            </a:r>
            <a:endParaRPr/>
          </a:p>
        </p:txBody>
      </p:sp>
      <p:pic>
        <p:nvPicPr>
          <p:cNvPr id="259" name="Shape 25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83937" y="1712686"/>
            <a:ext cx="5150195" cy="309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Shape 26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7333" y="1712686"/>
            <a:ext cx="4309961" cy="44921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Tech highlight</a:t>
            </a:r>
            <a:endParaRPr/>
          </a:p>
        </p:txBody>
      </p:sp>
      <p:grpSp>
        <p:nvGrpSpPr>
          <p:cNvPr id="266" name="Shape 266"/>
          <p:cNvGrpSpPr/>
          <p:nvPr/>
        </p:nvGrpSpPr>
        <p:grpSpPr>
          <a:xfrm>
            <a:off x="677333" y="1472852"/>
            <a:ext cx="8317037" cy="4990222"/>
            <a:chOff x="0" y="120604"/>
            <a:chExt cx="8317037" cy="4990222"/>
          </a:xfrm>
        </p:grpSpPr>
        <p:sp>
          <p:nvSpPr>
            <p:cNvPr id="267" name="Shape 267"/>
            <p:cNvSpPr/>
            <p:nvPr/>
          </p:nvSpPr>
          <p:spPr>
            <a:xfrm>
              <a:off x="0" y="120604"/>
              <a:ext cx="4990222" cy="4990222"/>
            </a:xfrm>
            <a:prstGeom prst="pie">
              <a:avLst>
                <a:gd name="adj1" fmla="val 5400000"/>
                <a:gd name="adj2" fmla="val 16200000"/>
              </a:avLst>
            </a:prstGeom>
            <a:solidFill>
              <a:srgbClr val="5ECBEE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Shape 268"/>
            <p:cNvSpPr/>
            <p:nvPr/>
          </p:nvSpPr>
          <p:spPr>
            <a:xfrm>
              <a:off x="2495111" y="120604"/>
              <a:ext cx="5821926" cy="4990222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w="19050" cap="rnd" cmpd="sng">
              <a:solidFill>
                <a:srgbClr val="5ECB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Shape 269"/>
            <p:cNvSpPr txBox="1"/>
            <p:nvPr/>
          </p:nvSpPr>
          <p:spPr>
            <a:xfrm>
              <a:off x="2495111" y="120604"/>
              <a:ext cx="2910963" cy="106042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200"/>
                <a:buFont typeface="Trebuchet MS"/>
                <a:buNone/>
              </a:pPr>
              <a:r>
                <a:rPr lang="en-US" sz="320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Frontend</a:t>
              </a:r>
              <a:endParaRPr/>
            </a:p>
          </p:txBody>
        </p:sp>
        <p:sp>
          <p:nvSpPr>
            <p:cNvPr id="270" name="Shape 270"/>
            <p:cNvSpPr/>
            <p:nvPr/>
          </p:nvSpPr>
          <p:spPr>
            <a:xfrm>
              <a:off x="654966" y="1181026"/>
              <a:ext cx="3680289" cy="3680289"/>
            </a:xfrm>
            <a:prstGeom prst="pie">
              <a:avLst>
                <a:gd name="adj1" fmla="val 5400000"/>
                <a:gd name="adj2" fmla="val 16200000"/>
              </a:avLst>
            </a:prstGeom>
            <a:solidFill>
              <a:srgbClr val="5ECBEE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Shape 271"/>
            <p:cNvSpPr/>
            <p:nvPr/>
          </p:nvSpPr>
          <p:spPr>
            <a:xfrm>
              <a:off x="2495111" y="1181026"/>
              <a:ext cx="5821926" cy="3680289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w="19050" cap="rnd" cmpd="sng">
              <a:solidFill>
                <a:srgbClr val="5ECB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Shape 272"/>
            <p:cNvSpPr txBox="1"/>
            <p:nvPr/>
          </p:nvSpPr>
          <p:spPr>
            <a:xfrm>
              <a:off x="2495111" y="1181026"/>
              <a:ext cx="2910963" cy="106042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6675" tIns="106675" rIns="106675" bIns="1066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Trebuchet MS"/>
                <a:buNone/>
              </a:pPr>
              <a:r>
                <a:rPr lang="en-US" sz="280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Coding Language</a:t>
              </a:r>
              <a:endParaRPr/>
            </a:p>
          </p:txBody>
        </p:sp>
        <p:sp>
          <p:nvSpPr>
            <p:cNvPr id="273" name="Shape 273"/>
            <p:cNvSpPr/>
            <p:nvPr/>
          </p:nvSpPr>
          <p:spPr>
            <a:xfrm>
              <a:off x="1309933" y="2241449"/>
              <a:ext cx="2370355" cy="2370355"/>
            </a:xfrm>
            <a:prstGeom prst="pie">
              <a:avLst>
                <a:gd name="adj1" fmla="val 5400000"/>
                <a:gd name="adj2" fmla="val 16200000"/>
              </a:avLst>
            </a:prstGeom>
            <a:solidFill>
              <a:srgbClr val="5ECBEE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Shape 274"/>
            <p:cNvSpPr/>
            <p:nvPr/>
          </p:nvSpPr>
          <p:spPr>
            <a:xfrm>
              <a:off x="2495111" y="2241449"/>
              <a:ext cx="5821926" cy="2370355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w="19050" cap="rnd" cmpd="sng">
              <a:solidFill>
                <a:srgbClr val="5ECB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Shape 275"/>
            <p:cNvSpPr txBox="1"/>
            <p:nvPr/>
          </p:nvSpPr>
          <p:spPr>
            <a:xfrm>
              <a:off x="2495111" y="2241449"/>
              <a:ext cx="2910963" cy="106042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6675" tIns="106675" rIns="106675" bIns="1066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Trebuchet MS"/>
                <a:buNone/>
              </a:pPr>
              <a:r>
                <a:rPr lang="en-US" sz="280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Framework</a:t>
              </a:r>
              <a:endParaRPr/>
            </a:p>
          </p:txBody>
        </p:sp>
        <p:sp>
          <p:nvSpPr>
            <p:cNvPr id="276" name="Shape 276"/>
            <p:cNvSpPr/>
            <p:nvPr/>
          </p:nvSpPr>
          <p:spPr>
            <a:xfrm>
              <a:off x="1964900" y="3301871"/>
              <a:ext cx="1060422" cy="1060422"/>
            </a:xfrm>
            <a:prstGeom prst="pie">
              <a:avLst>
                <a:gd name="adj1" fmla="val 5400000"/>
                <a:gd name="adj2" fmla="val 16200000"/>
              </a:avLst>
            </a:prstGeom>
            <a:solidFill>
              <a:srgbClr val="5ECBEE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Shape 277"/>
            <p:cNvSpPr/>
            <p:nvPr/>
          </p:nvSpPr>
          <p:spPr>
            <a:xfrm>
              <a:off x="2495111" y="3301871"/>
              <a:ext cx="5821926" cy="1060422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w="19050" cap="rnd" cmpd="sng">
              <a:solidFill>
                <a:srgbClr val="5ECB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Shape 278"/>
            <p:cNvSpPr txBox="1"/>
            <p:nvPr/>
          </p:nvSpPr>
          <p:spPr>
            <a:xfrm>
              <a:off x="2495111" y="3301871"/>
              <a:ext cx="2910963" cy="106042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6675" tIns="106675" rIns="106675" bIns="1066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Trebuchet MS"/>
                <a:buNone/>
              </a:pPr>
              <a:r>
                <a:rPr lang="en-US" sz="280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Infrastructure</a:t>
              </a:r>
              <a:endParaRPr sz="33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79" name="Shape 279"/>
            <p:cNvSpPr/>
            <p:nvPr/>
          </p:nvSpPr>
          <p:spPr>
            <a:xfrm>
              <a:off x="5406074" y="120604"/>
              <a:ext cx="2910963" cy="106042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Shape 280"/>
            <p:cNvSpPr txBox="1"/>
            <p:nvPr/>
          </p:nvSpPr>
          <p:spPr>
            <a:xfrm>
              <a:off x="5406074" y="120604"/>
              <a:ext cx="2910963" cy="106042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7150" tIns="57150" rIns="57150" bIns="57150" anchor="ctr" anchorCtr="0">
              <a:noAutofit/>
            </a:bodyPr>
            <a:lstStyle/>
            <a:p>
              <a:pPr marL="114300" marR="0" lvl="1" indent="-11430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Trebuchet MS"/>
                <a:buChar char="•"/>
              </a:pPr>
              <a:r>
                <a:rPr lang="en-US" sz="1500" b="0" i="0" u="none" strike="noStrike" cap="non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Responsive Design</a:t>
              </a:r>
              <a:endParaRPr/>
            </a:p>
          </p:txBody>
        </p:sp>
        <p:sp>
          <p:nvSpPr>
            <p:cNvPr id="281" name="Shape 281"/>
            <p:cNvSpPr/>
            <p:nvPr/>
          </p:nvSpPr>
          <p:spPr>
            <a:xfrm>
              <a:off x="5406074" y="1181026"/>
              <a:ext cx="2910963" cy="106042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Shape 282"/>
            <p:cNvSpPr txBox="1"/>
            <p:nvPr/>
          </p:nvSpPr>
          <p:spPr>
            <a:xfrm>
              <a:off x="5406074" y="1181026"/>
              <a:ext cx="2910963" cy="106042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7150" tIns="57150" rIns="57150" bIns="57150" anchor="ctr" anchorCtr="0">
              <a:noAutofit/>
            </a:bodyPr>
            <a:lstStyle/>
            <a:p>
              <a:pPr marL="114300" marR="0" lvl="1" indent="-11430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Trebuchet MS"/>
                <a:buChar char="•"/>
              </a:pPr>
              <a:r>
                <a:rPr lang="en-US" sz="1500" b="0" i="0" u="none" strike="noStrike" cap="non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JS</a:t>
              </a:r>
              <a:endParaRPr/>
            </a:p>
            <a:p>
              <a:pPr marL="114300" marR="0" lvl="1" indent="-114300" algn="l" rtl="0">
                <a:lnSpc>
                  <a:spcPct val="90000"/>
                </a:lnSpc>
                <a:spcBef>
                  <a:spcPts val="225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Trebuchet MS"/>
                <a:buChar char="•"/>
              </a:pPr>
              <a:r>
                <a:rPr lang="en-US" sz="1500" b="0" i="0" u="none" strike="noStrike" cap="non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CSS3</a:t>
              </a:r>
              <a:endParaRPr/>
            </a:p>
            <a:p>
              <a:pPr marL="114300" marR="0" lvl="1" indent="-114300" algn="l" rtl="0">
                <a:lnSpc>
                  <a:spcPct val="90000"/>
                </a:lnSpc>
                <a:spcBef>
                  <a:spcPts val="225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Trebuchet MS"/>
                <a:buChar char="•"/>
              </a:pPr>
              <a:r>
                <a:rPr lang="en-US" sz="1500" b="0" i="0" u="none" strike="noStrike" cap="non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HTML5</a:t>
              </a:r>
              <a:endParaRPr/>
            </a:p>
            <a:p>
              <a:pPr marL="114300" marR="0" lvl="1" indent="-114300" algn="l" rtl="0">
                <a:lnSpc>
                  <a:spcPct val="90000"/>
                </a:lnSpc>
                <a:spcBef>
                  <a:spcPts val="225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Trebuchet MS"/>
                <a:buChar char="•"/>
              </a:pPr>
              <a:r>
                <a:rPr lang="en-US" sz="1500" b="0" i="0" u="none" strike="noStrike" cap="non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SQL</a:t>
              </a:r>
              <a:endParaRPr/>
            </a:p>
          </p:txBody>
        </p:sp>
        <p:sp>
          <p:nvSpPr>
            <p:cNvPr id="283" name="Shape 283"/>
            <p:cNvSpPr/>
            <p:nvPr/>
          </p:nvSpPr>
          <p:spPr>
            <a:xfrm>
              <a:off x="5406074" y="2241449"/>
              <a:ext cx="2910963" cy="106042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Shape 284"/>
            <p:cNvSpPr txBox="1"/>
            <p:nvPr/>
          </p:nvSpPr>
          <p:spPr>
            <a:xfrm>
              <a:off x="5406074" y="2241449"/>
              <a:ext cx="2910963" cy="106042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7150" tIns="57150" rIns="57150" bIns="57150" anchor="ctr" anchorCtr="0">
              <a:noAutofit/>
            </a:bodyPr>
            <a:lstStyle/>
            <a:p>
              <a:pPr marL="114300" marR="0" lvl="1" indent="-11430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Trebuchet MS"/>
                <a:buChar char="•"/>
              </a:pPr>
              <a:r>
                <a:rPr lang="en-US" sz="1500" b="0" i="0" u="none" strike="noStrike" cap="non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Backbone.js</a:t>
              </a:r>
              <a:endParaRPr sz="15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  <a:p>
              <a:pPr marL="114300" marR="0" lvl="1" indent="-114300" algn="l" rtl="0">
                <a:lnSpc>
                  <a:spcPct val="90000"/>
                </a:lnSpc>
                <a:spcBef>
                  <a:spcPts val="225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Trebuchet MS"/>
                <a:buChar char="•"/>
              </a:pPr>
              <a:r>
                <a:rPr lang="en-US" sz="1500" b="0" i="0" u="none" strike="noStrike" cap="non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Bootstrap</a:t>
              </a:r>
              <a:endParaRPr/>
            </a:p>
          </p:txBody>
        </p:sp>
        <p:sp>
          <p:nvSpPr>
            <p:cNvPr id="285" name="Shape 285"/>
            <p:cNvSpPr/>
            <p:nvPr/>
          </p:nvSpPr>
          <p:spPr>
            <a:xfrm>
              <a:off x="5406074" y="3301871"/>
              <a:ext cx="2910963" cy="106042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Shape 286"/>
            <p:cNvSpPr txBox="1"/>
            <p:nvPr/>
          </p:nvSpPr>
          <p:spPr>
            <a:xfrm>
              <a:off x="5406074" y="3301871"/>
              <a:ext cx="2910963" cy="106042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7150" tIns="57150" rIns="57150" bIns="57150" anchor="ctr" anchorCtr="0">
              <a:noAutofit/>
            </a:bodyPr>
            <a:lstStyle/>
            <a:p>
              <a:pPr marL="114300" marR="0" lvl="1" indent="-11430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Trebuchet MS"/>
                <a:buChar char="•"/>
              </a:pPr>
              <a:r>
                <a:rPr lang="en-US" sz="1500" b="0" i="0" u="none" strike="noStrike" cap="non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AWS</a:t>
              </a:r>
              <a:endParaRPr/>
            </a:p>
            <a:p>
              <a:pPr marL="114300" marR="0" lvl="1" indent="-114300" algn="l" rtl="0">
                <a:lnSpc>
                  <a:spcPct val="90000"/>
                </a:lnSpc>
                <a:spcBef>
                  <a:spcPts val="225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Trebuchet MS"/>
                <a:buChar char="•"/>
              </a:pPr>
              <a:r>
                <a:rPr lang="en-US" sz="1500" b="0" i="0" u="none" strike="noStrike" cap="non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SQL</a:t>
              </a:r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The Team</a:t>
            </a:r>
            <a:endParaRPr/>
          </a:p>
        </p:txBody>
      </p:sp>
      <p:sp>
        <p:nvSpPr>
          <p:cNvPr id="292" name="Shape 292"/>
          <p:cNvSpPr txBox="1">
            <a:spLocks noGrp="1"/>
          </p:cNvSpPr>
          <p:nvPr>
            <p:ph type="body" idx="1"/>
          </p:nvPr>
        </p:nvSpPr>
        <p:spPr>
          <a:xfrm>
            <a:off x="677334" y="1679171"/>
            <a:ext cx="6122477" cy="43621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Instructor: Maricel Medina-Mora</a:t>
            </a:r>
            <a:endParaRPr/>
          </a:p>
          <a:p>
            <a:pPr marL="342900" marR="0" lvl="0" indent="-3429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▶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Project Manger: Leo</a:t>
            </a:r>
            <a:endParaRPr/>
          </a:p>
          <a:p>
            <a:pPr marL="342900" marR="0" lvl="0" indent="-3429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▶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Lead Engineering: JP</a:t>
            </a:r>
            <a:endParaRPr/>
          </a:p>
          <a:p>
            <a:pPr marL="342900" marR="0" lvl="0" indent="-3429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▶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DBA: Ar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▶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Design/UI: Sunny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▶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Test: Belete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3" name="Shape 29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05107" y="2848495"/>
            <a:ext cx="5120990" cy="27649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</a:pPr>
            <a:r>
              <a:rPr lang="en-US" sz="5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Live Demo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 txBox="1">
            <a:spLocks noGrp="1"/>
          </p:cNvSpPr>
          <p:nvPr>
            <p:ph type="ctrTitle"/>
          </p:nvPr>
        </p:nvSpPr>
        <p:spPr>
          <a:xfrm>
            <a:off x="884009" y="4389117"/>
            <a:ext cx="7766936" cy="972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</a:pPr>
            <a:r>
              <a:rPr lang="en-US" sz="5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Thank you!</a:t>
            </a:r>
            <a:endParaRPr/>
          </a:p>
        </p:txBody>
      </p:sp>
      <p:sp>
        <p:nvSpPr>
          <p:cNvPr id="304" name="Shape 304"/>
          <p:cNvSpPr txBox="1">
            <a:spLocks noGrp="1"/>
          </p:cNvSpPr>
          <p:nvPr>
            <p:ph type="subTitle" idx="1"/>
          </p:nvPr>
        </p:nvSpPr>
        <p:spPr>
          <a:xfrm>
            <a:off x="884009" y="5744008"/>
            <a:ext cx="7766936" cy="647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rPr lang="en-US" sz="18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©Team Educationary Leap 2018</a:t>
            </a:r>
            <a:endParaRPr/>
          </a:p>
        </p:txBody>
      </p:sp>
      <p:pic>
        <p:nvPicPr>
          <p:cNvPr id="305" name="Shape 30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88814" y="547306"/>
            <a:ext cx="6357325" cy="34426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 sz="3600" b="0" i="0" u="none" strike="noStrike" cap="none" dirty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What is Service-learning?</a:t>
            </a:r>
            <a:endParaRPr dirty="0"/>
          </a:p>
        </p:txBody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5857011" y="1524278"/>
            <a:ext cx="4218014" cy="4693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</a:pPr>
            <a:r>
              <a:rPr lang="en-US" sz="24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Service-learning is an educational approach that combines learning objectives with community service in order to provide a pragmatic, progressive learning experience while meeting societal needs.</a:t>
            </a:r>
            <a:endParaRPr dirty="0"/>
          </a:p>
        </p:txBody>
      </p:sp>
      <p:pic>
        <p:nvPicPr>
          <p:cNvPr id="156" name="Shape 15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2000" y="1930400"/>
            <a:ext cx="5179677" cy="38807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Service-learning at Bellevue College</a:t>
            </a:r>
            <a:endParaRPr/>
          </a:p>
        </p:txBody>
      </p:sp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4975668" y="1695797"/>
            <a:ext cx="4339243" cy="47382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lang="en-US" sz="20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Service-Learning curriculum takes advantage of volunteer positions both </a:t>
            </a:r>
            <a:r>
              <a:rPr lang="en-US" sz="2000" b="0" i="0" u="none" strike="noStrike" cap="none" dirty="0" smtClean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on </a:t>
            </a:r>
            <a:r>
              <a:rPr lang="en-US" sz="20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and off-campus. Volunteer responsibilities apply concepts or skills pertinent to course outcomes. Students learn while engaging with the community, and the community benefits from student participation.</a:t>
            </a:r>
            <a:endParaRPr dirty="0"/>
          </a:p>
        </p:txBody>
      </p:sp>
      <p:pic>
        <p:nvPicPr>
          <p:cNvPr id="163" name="Shape 16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34" y="3251200"/>
            <a:ext cx="4267200" cy="127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The demand is growing</a:t>
            </a:r>
            <a:endParaRPr/>
          </a:p>
        </p:txBody>
      </p:sp>
      <p:pic>
        <p:nvPicPr>
          <p:cNvPr id="170" name="Shape 17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34" y="2459182"/>
            <a:ext cx="7086600" cy="3505200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Shape 171"/>
          <p:cNvSpPr/>
          <p:nvPr/>
        </p:nvSpPr>
        <p:spPr>
          <a:xfrm>
            <a:off x="6033083" y="1274933"/>
            <a:ext cx="1510068" cy="1413164"/>
          </a:xfrm>
          <a:prstGeom prst="ellipse">
            <a:avLst/>
          </a:prstGeom>
          <a:solidFill>
            <a:schemeClr val="accent1"/>
          </a:solidFill>
          <a:ln w="19050" cap="rnd" cmpd="sng">
            <a:solidFill>
              <a:srgbClr val="4594A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2920</a:t>
            </a:r>
            <a:endParaRPr/>
          </a:p>
        </p:txBody>
      </p:sp>
      <p:sp>
        <p:nvSpPr>
          <p:cNvPr id="172" name="Shape 172"/>
          <p:cNvSpPr/>
          <p:nvPr/>
        </p:nvSpPr>
        <p:spPr>
          <a:xfrm>
            <a:off x="7171460" y="2410979"/>
            <a:ext cx="1175484" cy="1100051"/>
          </a:xfrm>
          <a:prstGeom prst="ellipse">
            <a:avLst/>
          </a:prstGeom>
          <a:solidFill>
            <a:schemeClr val="accent2"/>
          </a:solidFill>
          <a:ln w="19050" cap="rnd" cmpd="sng">
            <a:solidFill>
              <a:srgbClr val="4594A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375</a:t>
            </a:r>
            <a:endParaRPr/>
          </a:p>
        </p:txBody>
      </p:sp>
      <p:sp>
        <p:nvSpPr>
          <p:cNvPr id="173" name="Shape 173"/>
          <p:cNvSpPr/>
          <p:nvPr/>
        </p:nvSpPr>
        <p:spPr>
          <a:xfrm>
            <a:off x="8096832" y="1193825"/>
            <a:ext cx="1785532" cy="1670951"/>
          </a:xfrm>
          <a:prstGeom prst="ellipse">
            <a:avLst/>
          </a:prstGeom>
          <a:solidFill>
            <a:schemeClr val="lt2"/>
          </a:solidFill>
          <a:ln w="19050" cap="rnd" cmpd="sng">
            <a:solidFill>
              <a:srgbClr val="4594A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58400</a:t>
            </a:r>
            <a:endParaRPr/>
          </a:p>
        </p:txBody>
      </p:sp>
      <p:sp>
        <p:nvSpPr>
          <p:cNvPr id="174" name="Shape 174"/>
          <p:cNvSpPr/>
          <p:nvPr/>
        </p:nvSpPr>
        <p:spPr>
          <a:xfrm>
            <a:off x="7436501" y="3338890"/>
            <a:ext cx="2627814" cy="2459182"/>
          </a:xfrm>
          <a:prstGeom prst="ellipse">
            <a:avLst/>
          </a:prstGeom>
          <a:solidFill>
            <a:schemeClr val="accent5"/>
          </a:solidFill>
          <a:ln w="19050" cap="rnd" cmpd="sng">
            <a:solidFill>
              <a:srgbClr val="4594A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$1,608,336</a:t>
            </a:r>
            <a:endParaRPr/>
          </a:p>
        </p:txBody>
      </p:sp>
      <p:pic>
        <p:nvPicPr>
          <p:cNvPr id="175" name="Shape 17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61858" y="1641717"/>
            <a:ext cx="3601286" cy="861626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Shape 176"/>
          <p:cNvSpPr txBox="1"/>
          <p:nvPr/>
        </p:nvSpPr>
        <p:spPr>
          <a:xfrm>
            <a:off x="677334" y="6438495"/>
            <a:ext cx="7834900" cy="253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*Source: https://www.washington.edu/carlson/files/2015/08/2014-15-Carlson-Center-Annual-Service-Learning-Report.pdf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 sz="3600" b="0" i="0" u="none" strike="noStrike" cap="none" dirty="0" err="1" smtClean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Educationary</a:t>
            </a:r>
            <a:r>
              <a:rPr lang="en-US" sz="3600" b="0" i="0" u="none" strike="noStrike" cap="none" smtClean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 Leap</a:t>
            </a:r>
            <a:r>
              <a:rPr lang="en-US" sz="3600" b="0" i="0" u="none" strike="noStrike" cap="none" dirty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: The right solution</a:t>
            </a:r>
            <a:endParaRPr dirty="0"/>
          </a:p>
        </p:txBody>
      </p:sp>
      <p:grpSp>
        <p:nvGrpSpPr>
          <p:cNvPr id="182" name="Shape 182"/>
          <p:cNvGrpSpPr/>
          <p:nvPr/>
        </p:nvGrpSpPr>
        <p:grpSpPr>
          <a:xfrm>
            <a:off x="-3787822" y="1012032"/>
            <a:ext cx="12721734" cy="5921363"/>
            <a:chOff x="-4971924" y="-761811"/>
            <a:chExt cx="12721734" cy="5921363"/>
          </a:xfrm>
        </p:grpSpPr>
        <p:sp>
          <p:nvSpPr>
            <p:cNvPr id="183" name="Shape 183"/>
            <p:cNvSpPr/>
            <p:nvPr/>
          </p:nvSpPr>
          <p:spPr>
            <a:xfrm>
              <a:off x="-4971924" y="-761811"/>
              <a:ext cx="5921363" cy="5921363"/>
            </a:xfrm>
            <a:prstGeom prst="blockArc">
              <a:avLst>
                <a:gd name="adj1" fmla="val 18900000"/>
                <a:gd name="adj2" fmla="val 2700000"/>
                <a:gd name="adj3" fmla="val 365"/>
              </a:avLst>
            </a:prstGeom>
            <a:noFill/>
            <a:ln w="19050" cap="rnd" cmpd="sng">
              <a:solidFill>
                <a:srgbClr val="4BA0B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Shape 184"/>
            <p:cNvSpPr/>
            <p:nvPr/>
          </p:nvSpPr>
          <p:spPr>
            <a:xfrm>
              <a:off x="497175" y="338098"/>
              <a:ext cx="7252635" cy="676548"/>
            </a:xfrm>
            <a:prstGeom prst="rect">
              <a:avLst/>
            </a:prstGeom>
            <a:solidFill>
              <a:srgbClr val="5ECBEE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Shape 185"/>
            <p:cNvSpPr txBox="1"/>
            <p:nvPr/>
          </p:nvSpPr>
          <p:spPr>
            <a:xfrm>
              <a:off x="497175" y="338098"/>
              <a:ext cx="7252635" cy="67654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37000" tIns="101600" rIns="101600" bIns="1016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4000"/>
                <a:buFont typeface="Trebuchet MS"/>
                <a:buNone/>
              </a:pPr>
              <a:r>
                <a:rPr lang="en-US" sz="4000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Create Opportunities</a:t>
              </a:r>
              <a:endParaRPr/>
            </a:p>
          </p:txBody>
        </p:sp>
        <p:sp>
          <p:nvSpPr>
            <p:cNvPr id="186" name="Shape 186"/>
            <p:cNvSpPr/>
            <p:nvPr/>
          </p:nvSpPr>
          <p:spPr>
            <a:xfrm>
              <a:off x="74333" y="253529"/>
              <a:ext cx="845685" cy="845685"/>
            </a:xfrm>
            <a:prstGeom prst="ellipse">
              <a:avLst/>
            </a:prstGeom>
            <a:solidFill>
              <a:schemeClr val="lt1"/>
            </a:solidFill>
            <a:ln w="19050" cap="rnd" cmpd="sng">
              <a:solidFill>
                <a:srgbClr val="5ECB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Shape 187"/>
            <p:cNvSpPr/>
            <p:nvPr/>
          </p:nvSpPr>
          <p:spPr>
            <a:xfrm>
              <a:off x="885056" y="1353096"/>
              <a:ext cx="6864754" cy="676548"/>
            </a:xfrm>
            <a:prstGeom prst="rect">
              <a:avLst/>
            </a:prstGeom>
            <a:solidFill>
              <a:srgbClr val="5ECBEE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Shape 188"/>
            <p:cNvSpPr txBox="1"/>
            <p:nvPr/>
          </p:nvSpPr>
          <p:spPr>
            <a:xfrm>
              <a:off x="885056" y="1353096"/>
              <a:ext cx="6864754" cy="67654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37000" tIns="101600" rIns="101600" bIns="1016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4000"/>
                <a:buFont typeface="Trebuchet MS"/>
                <a:buNone/>
              </a:pPr>
              <a:r>
                <a:rPr lang="en-US" sz="4000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Manage Opportunities</a:t>
              </a:r>
              <a:endParaRPr/>
            </a:p>
          </p:txBody>
        </p:sp>
        <p:sp>
          <p:nvSpPr>
            <p:cNvPr id="189" name="Shape 189"/>
            <p:cNvSpPr/>
            <p:nvPr/>
          </p:nvSpPr>
          <p:spPr>
            <a:xfrm>
              <a:off x="462213" y="1268528"/>
              <a:ext cx="845685" cy="845685"/>
            </a:xfrm>
            <a:prstGeom prst="ellipse">
              <a:avLst/>
            </a:prstGeom>
            <a:solidFill>
              <a:schemeClr val="lt1"/>
            </a:solidFill>
            <a:ln w="19050" cap="rnd" cmpd="sng">
              <a:solidFill>
                <a:srgbClr val="5ECB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Shape 190"/>
            <p:cNvSpPr/>
            <p:nvPr/>
          </p:nvSpPr>
          <p:spPr>
            <a:xfrm>
              <a:off x="885056" y="2368095"/>
              <a:ext cx="6864754" cy="676548"/>
            </a:xfrm>
            <a:prstGeom prst="rect">
              <a:avLst/>
            </a:prstGeom>
            <a:solidFill>
              <a:srgbClr val="5ECBEE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Shape 191"/>
            <p:cNvSpPr txBox="1"/>
            <p:nvPr/>
          </p:nvSpPr>
          <p:spPr>
            <a:xfrm>
              <a:off x="885056" y="2368095"/>
              <a:ext cx="6864754" cy="67654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37000" tIns="101600" rIns="101600" bIns="1016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4000"/>
                <a:buFont typeface="Trebuchet MS"/>
                <a:buNone/>
              </a:pPr>
              <a:r>
                <a:rPr lang="en-US" sz="4000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Apply for Opportunities</a:t>
              </a:r>
              <a:endParaRPr/>
            </a:p>
          </p:txBody>
        </p:sp>
        <p:sp>
          <p:nvSpPr>
            <p:cNvPr id="192" name="Shape 192"/>
            <p:cNvSpPr/>
            <p:nvPr/>
          </p:nvSpPr>
          <p:spPr>
            <a:xfrm>
              <a:off x="462213" y="2283527"/>
              <a:ext cx="845685" cy="845685"/>
            </a:xfrm>
            <a:prstGeom prst="ellipse">
              <a:avLst/>
            </a:prstGeom>
            <a:solidFill>
              <a:schemeClr val="lt1"/>
            </a:solidFill>
            <a:ln w="19050" cap="rnd" cmpd="sng">
              <a:solidFill>
                <a:srgbClr val="5ECB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Shape 193"/>
            <p:cNvSpPr/>
            <p:nvPr/>
          </p:nvSpPr>
          <p:spPr>
            <a:xfrm>
              <a:off x="497175" y="3383094"/>
              <a:ext cx="7252635" cy="676548"/>
            </a:xfrm>
            <a:prstGeom prst="rect">
              <a:avLst/>
            </a:prstGeom>
            <a:solidFill>
              <a:srgbClr val="5ECBEE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Shape 194"/>
            <p:cNvSpPr txBox="1"/>
            <p:nvPr/>
          </p:nvSpPr>
          <p:spPr>
            <a:xfrm>
              <a:off x="497175" y="3383094"/>
              <a:ext cx="7252635" cy="67654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37000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700"/>
                <a:buFont typeface="Trebuchet MS"/>
                <a:buNone/>
              </a:pPr>
              <a:r>
                <a:rPr lang="en-US" sz="2600" dirty="0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Connecting Faculty, </a:t>
              </a:r>
              <a:r>
                <a:rPr lang="en-US" sz="2600" dirty="0" smtClean="0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Instructors </a:t>
              </a:r>
              <a:r>
                <a:rPr lang="en-US" sz="2600" dirty="0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and </a:t>
              </a:r>
              <a:r>
                <a:rPr lang="en-US" sz="2600" dirty="0" smtClean="0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Students</a:t>
              </a:r>
              <a:endParaRPr sz="2600" dirty="0"/>
            </a:p>
          </p:txBody>
        </p:sp>
        <p:sp>
          <p:nvSpPr>
            <p:cNvPr id="195" name="Shape 195"/>
            <p:cNvSpPr/>
            <p:nvPr/>
          </p:nvSpPr>
          <p:spPr>
            <a:xfrm>
              <a:off x="74333" y="3298525"/>
              <a:ext cx="845685" cy="845685"/>
            </a:xfrm>
            <a:prstGeom prst="ellipse">
              <a:avLst/>
            </a:prstGeom>
            <a:solidFill>
              <a:schemeClr val="lt1"/>
            </a:solidFill>
            <a:ln w="19050" cap="rnd" cmpd="sng">
              <a:solidFill>
                <a:srgbClr val="5ECB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Main Features</a:t>
            </a:r>
            <a:endParaRPr/>
          </a:p>
        </p:txBody>
      </p:sp>
      <p:grpSp>
        <p:nvGrpSpPr>
          <p:cNvPr id="201" name="Shape 201"/>
          <p:cNvGrpSpPr/>
          <p:nvPr/>
        </p:nvGrpSpPr>
        <p:grpSpPr>
          <a:xfrm>
            <a:off x="680020" y="2063788"/>
            <a:ext cx="8591295" cy="3902519"/>
            <a:chOff x="2686" y="617372"/>
            <a:chExt cx="8591295" cy="3902519"/>
          </a:xfrm>
        </p:grpSpPr>
        <p:sp>
          <p:nvSpPr>
            <p:cNvPr id="202" name="Shape 202"/>
            <p:cNvSpPr/>
            <p:nvPr/>
          </p:nvSpPr>
          <p:spPr>
            <a:xfrm>
              <a:off x="2686" y="617372"/>
              <a:ext cx="2619297" cy="1047718"/>
            </a:xfrm>
            <a:prstGeom prst="rect">
              <a:avLst/>
            </a:prstGeom>
            <a:solidFill>
              <a:srgbClr val="5ECBEE"/>
            </a:solidFill>
            <a:ln w="19050" cap="rnd" cmpd="sng">
              <a:solidFill>
                <a:srgbClr val="5ECB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Shape 203"/>
            <p:cNvSpPr txBox="1"/>
            <p:nvPr/>
          </p:nvSpPr>
          <p:spPr>
            <a:xfrm>
              <a:off x="2686" y="617372"/>
              <a:ext cx="2619297" cy="10477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70675" tIns="97525" rIns="170675" bIns="975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Trebuchet MS"/>
                <a:buNone/>
              </a:pPr>
              <a:r>
                <a:rPr lang="en-US" sz="2400" b="1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User Management</a:t>
              </a:r>
              <a:endParaRPr/>
            </a:p>
          </p:txBody>
        </p:sp>
        <p:sp>
          <p:nvSpPr>
            <p:cNvPr id="204" name="Shape 204"/>
            <p:cNvSpPr/>
            <p:nvPr/>
          </p:nvSpPr>
          <p:spPr>
            <a:xfrm>
              <a:off x="2686" y="1665091"/>
              <a:ext cx="2619297" cy="2854800"/>
            </a:xfrm>
            <a:prstGeom prst="rect">
              <a:avLst/>
            </a:prstGeom>
            <a:solidFill>
              <a:srgbClr val="D1ECF7">
                <a:alpha val="89803"/>
              </a:srgbClr>
            </a:solidFill>
            <a:ln w="19050" cap="rnd" cmpd="sng">
              <a:solidFill>
                <a:srgbClr val="D1ECF7">
                  <a:alpha val="8980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Shape 205"/>
            <p:cNvSpPr txBox="1"/>
            <p:nvPr/>
          </p:nvSpPr>
          <p:spPr>
            <a:xfrm>
              <a:off x="2686" y="1665091"/>
              <a:ext cx="2619297" cy="285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6675" tIns="106675" rIns="142225" bIns="160000" anchor="t" anchorCtr="0">
              <a:noAutofit/>
            </a:bodyPr>
            <a:lstStyle/>
            <a:p>
              <a:pPr marL="228600" marR="0" lvl="1" indent="-22860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rebuchet MS"/>
                <a:buChar char="•"/>
              </a:pPr>
              <a:r>
                <a:rPr lang="en-US" sz="2000" b="0" i="0" u="none" strike="noStrike" cap="none" dirty="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Sign Up</a:t>
              </a:r>
              <a:endParaRPr dirty="0"/>
            </a:p>
            <a:p>
              <a:pPr marL="228600" marR="0" lvl="1" indent="-228600" algn="l" rtl="0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rebuchet MS"/>
                <a:buChar char="•"/>
              </a:pPr>
              <a:r>
                <a:rPr lang="en-US" sz="2000" b="0" i="0" u="none" strike="noStrike" cap="none" dirty="0" smtClean="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Log </a:t>
              </a:r>
              <a:r>
                <a:rPr lang="en-US" sz="2000" b="0" i="0" u="none" strike="noStrike" cap="none" dirty="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In</a:t>
              </a:r>
              <a:endParaRPr dirty="0"/>
            </a:p>
            <a:p>
              <a:pPr marL="228600" marR="0" lvl="1" indent="-228600" algn="l" rtl="0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rebuchet MS"/>
                <a:buChar char="•"/>
              </a:pPr>
              <a:r>
                <a:rPr lang="en-US" sz="2000" b="0" i="0" u="none" strike="noStrike" cap="none" dirty="0" smtClean="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Profile</a:t>
              </a:r>
            </a:p>
            <a:p>
              <a:pPr marL="228600" marR="0" lvl="1" indent="-228600" algn="l" rtl="0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rebuchet MS"/>
                <a:buChar char="•"/>
              </a:pPr>
              <a:r>
                <a:rPr lang="en-US" sz="2000" dirty="0" smtClean="0">
                  <a:solidFill>
                    <a:schemeClr val="dk1"/>
                  </a:solidFill>
                  <a:latin typeface="Trebuchet MS"/>
                  <a:sym typeface="Trebuchet MS"/>
                </a:rPr>
                <a:t>Join</a:t>
              </a:r>
            </a:p>
          </p:txBody>
        </p:sp>
        <p:sp>
          <p:nvSpPr>
            <p:cNvPr id="206" name="Shape 206"/>
            <p:cNvSpPr/>
            <p:nvPr/>
          </p:nvSpPr>
          <p:spPr>
            <a:xfrm>
              <a:off x="2988685" y="617372"/>
              <a:ext cx="2619297" cy="1047718"/>
            </a:xfrm>
            <a:prstGeom prst="rect">
              <a:avLst/>
            </a:prstGeom>
            <a:solidFill>
              <a:srgbClr val="5ECBEE"/>
            </a:solidFill>
            <a:ln w="19050" cap="rnd" cmpd="sng">
              <a:solidFill>
                <a:srgbClr val="5ECB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Shape 207"/>
            <p:cNvSpPr txBox="1"/>
            <p:nvPr/>
          </p:nvSpPr>
          <p:spPr>
            <a:xfrm>
              <a:off x="2988685" y="617372"/>
              <a:ext cx="2619297" cy="10477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70675" tIns="97525" rIns="170675" bIns="975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Trebuchet MS"/>
                <a:buNone/>
              </a:pPr>
              <a:r>
                <a:rPr lang="en-US" sz="2400" b="1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Opportunity Management</a:t>
              </a:r>
              <a:endParaRPr/>
            </a:p>
          </p:txBody>
        </p:sp>
        <p:sp>
          <p:nvSpPr>
            <p:cNvPr id="208" name="Shape 208"/>
            <p:cNvSpPr/>
            <p:nvPr/>
          </p:nvSpPr>
          <p:spPr>
            <a:xfrm>
              <a:off x="2988685" y="1665091"/>
              <a:ext cx="2619297" cy="2854800"/>
            </a:xfrm>
            <a:prstGeom prst="rect">
              <a:avLst/>
            </a:prstGeom>
            <a:solidFill>
              <a:srgbClr val="D1ECF7">
                <a:alpha val="89803"/>
              </a:srgbClr>
            </a:solidFill>
            <a:ln w="19050" cap="rnd" cmpd="sng">
              <a:solidFill>
                <a:srgbClr val="D1ECF7">
                  <a:alpha val="8980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Shape 209"/>
            <p:cNvSpPr txBox="1"/>
            <p:nvPr/>
          </p:nvSpPr>
          <p:spPr>
            <a:xfrm>
              <a:off x="2988685" y="1665091"/>
              <a:ext cx="2619297" cy="285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6675" tIns="106675" rIns="142225" bIns="160000" anchor="t" anchorCtr="0">
              <a:noAutofit/>
            </a:bodyPr>
            <a:lstStyle/>
            <a:p>
              <a:pPr marL="228600" marR="0" lvl="1" indent="-22860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rebuchet MS"/>
                <a:buChar char="•"/>
              </a:pPr>
              <a:r>
                <a:rPr lang="en-US" sz="2000" b="0" i="0" u="none" strike="noStrike" cap="none" dirty="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List</a:t>
              </a:r>
              <a:endParaRPr dirty="0"/>
            </a:p>
            <a:p>
              <a:pPr marL="228600" marR="0" lvl="1" indent="-228600" algn="l" rtl="0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rebuchet MS"/>
                <a:buChar char="•"/>
              </a:pPr>
              <a:r>
                <a:rPr lang="en-US" sz="2000" b="0" i="0" u="none" strike="noStrike" cap="none" dirty="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Filter</a:t>
              </a:r>
              <a:endParaRPr dirty="0"/>
            </a:p>
            <a:p>
              <a:pPr marL="228600" marR="0" lvl="1" indent="-228600" algn="l" rtl="0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rebuchet MS"/>
                <a:buChar char="•"/>
              </a:pPr>
              <a:r>
                <a:rPr lang="en-US" sz="2000" b="0" i="0" u="none" strike="noStrike" cap="none" dirty="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Create</a:t>
              </a:r>
              <a:endParaRPr dirty="0"/>
            </a:p>
            <a:p>
              <a:pPr marL="228600" marR="0" lvl="1" indent="-228600" algn="l" rtl="0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rebuchet MS"/>
                <a:buChar char="•"/>
              </a:pPr>
              <a:r>
                <a:rPr lang="en-US" sz="2000" b="0" i="0" u="none" strike="noStrike" cap="none" dirty="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Edit</a:t>
              </a:r>
              <a:endParaRPr dirty="0"/>
            </a:p>
            <a:p>
              <a:pPr marL="228600" marR="0" lvl="1" indent="-228600" algn="l" rtl="0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rebuchet MS"/>
                <a:buChar char="•"/>
              </a:pPr>
              <a:r>
                <a:rPr lang="en-US" sz="2000" b="0" i="0" u="none" strike="noStrike" cap="none" dirty="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Delete</a:t>
              </a:r>
              <a:endParaRPr dirty="0"/>
            </a:p>
            <a:p>
              <a:pPr marL="228600" marR="0" lvl="1" indent="-228600" algn="l" rtl="0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rebuchet MS"/>
                <a:buChar char="•"/>
              </a:pPr>
              <a:r>
                <a:rPr lang="en-US" sz="2000" b="0" i="0" u="none" strike="noStrike" cap="none" dirty="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Approve</a:t>
              </a:r>
              <a:endParaRPr dirty="0"/>
            </a:p>
            <a:p>
              <a:pPr marL="228600" marR="0" lvl="1" indent="-228600" algn="l" rtl="0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rebuchet MS"/>
                <a:buChar char="•"/>
              </a:pPr>
              <a:r>
                <a:rPr lang="en-US" sz="2000" b="0" i="0" u="none" strike="noStrike" cap="none" dirty="0" smtClean="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Deny</a:t>
              </a:r>
              <a:endParaRPr dirty="0"/>
            </a:p>
          </p:txBody>
        </p:sp>
        <p:sp>
          <p:nvSpPr>
            <p:cNvPr id="210" name="Shape 210"/>
            <p:cNvSpPr/>
            <p:nvPr/>
          </p:nvSpPr>
          <p:spPr>
            <a:xfrm>
              <a:off x="5974684" y="617372"/>
              <a:ext cx="2619297" cy="1047718"/>
            </a:xfrm>
            <a:prstGeom prst="rect">
              <a:avLst/>
            </a:prstGeom>
            <a:solidFill>
              <a:srgbClr val="5ECBEE"/>
            </a:solidFill>
            <a:ln w="19050" cap="rnd" cmpd="sng">
              <a:solidFill>
                <a:srgbClr val="5ECB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Shape 211"/>
            <p:cNvSpPr txBox="1"/>
            <p:nvPr/>
          </p:nvSpPr>
          <p:spPr>
            <a:xfrm>
              <a:off x="5974684" y="617372"/>
              <a:ext cx="2619297" cy="10477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70675" tIns="97525" rIns="170675" bIns="975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Trebuchet MS"/>
                <a:buNone/>
              </a:pPr>
              <a:r>
                <a:rPr lang="en-US" sz="2400" b="1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Privileges Management</a:t>
              </a:r>
              <a:endParaRPr/>
            </a:p>
          </p:txBody>
        </p:sp>
        <p:sp>
          <p:nvSpPr>
            <p:cNvPr id="212" name="Shape 212"/>
            <p:cNvSpPr/>
            <p:nvPr/>
          </p:nvSpPr>
          <p:spPr>
            <a:xfrm>
              <a:off x="5974684" y="1665091"/>
              <a:ext cx="2619297" cy="2854800"/>
            </a:xfrm>
            <a:prstGeom prst="rect">
              <a:avLst/>
            </a:prstGeom>
            <a:solidFill>
              <a:srgbClr val="D1ECF7">
                <a:alpha val="89803"/>
              </a:srgbClr>
            </a:solidFill>
            <a:ln w="19050" cap="rnd" cmpd="sng">
              <a:solidFill>
                <a:srgbClr val="D1ECF7">
                  <a:alpha val="8980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Shape 213"/>
            <p:cNvSpPr txBox="1"/>
            <p:nvPr/>
          </p:nvSpPr>
          <p:spPr>
            <a:xfrm>
              <a:off x="5974684" y="1665091"/>
              <a:ext cx="2619297" cy="285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6675" tIns="106675" rIns="142225" bIns="160000" anchor="t" anchorCtr="0">
              <a:noAutofit/>
            </a:bodyPr>
            <a:lstStyle/>
            <a:p>
              <a:pPr marL="228600" marR="0" lvl="1" indent="-22860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rebuchet MS"/>
                <a:buChar char="•"/>
              </a:pPr>
              <a:r>
                <a:rPr lang="en-US" sz="2000" b="0" i="0" u="none" strike="noStrike" cap="non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User roles</a:t>
              </a:r>
              <a:endParaRPr/>
            </a:p>
            <a:p>
              <a:pPr marL="228600" marR="0" lvl="1" indent="-228600" algn="l" rtl="0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rebuchet MS"/>
                <a:buChar char="•"/>
              </a:pPr>
              <a:r>
                <a:rPr lang="en-US" sz="2000" b="0" i="0" u="none" strike="noStrike" cap="non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User privileges</a:t>
              </a: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Design: Homepage</a:t>
            </a:r>
            <a:endParaRPr/>
          </a:p>
        </p:txBody>
      </p:sp>
      <p:pic>
        <p:nvPicPr>
          <p:cNvPr id="219" name="Shape 2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9734" y="1560286"/>
            <a:ext cx="7726437" cy="4184062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Shape 220"/>
          <p:cNvSpPr txBox="1"/>
          <p:nvPr/>
        </p:nvSpPr>
        <p:spPr>
          <a:xfrm>
            <a:off x="3473752" y="6074228"/>
            <a:ext cx="24384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Homepage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Sign In / Sign Up</a:t>
            </a:r>
            <a:endParaRPr/>
          </a:p>
        </p:txBody>
      </p:sp>
      <p:pic>
        <p:nvPicPr>
          <p:cNvPr id="226" name="Shape 2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07400" y="1451429"/>
            <a:ext cx="5454563" cy="45000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Shape 22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7334" y="1451429"/>
            <a:ext cx="4545827" cy="27873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Opportunities Listing</a:t>
            </a:r>
            <a:endParaRPr/>
          </a:p>
        </p:txBody>
      </p:sp>
      <p:pic>
        <p:nvPicPr>
          <p:cNvPr id="233" name="Shape 2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34" y="1458686"/>
            <a:ext cx="8314266" cy="4925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631</TotalTime>
  <Words>284</Words>
  <Application>Microsoft Office PowerPoint</Application>
  <PresentationFormat>Widescreen</PresentationFormat>
  <Paragraphs>70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Noto Sans Symbols</vt:lpstr>
      <vt:lpstr>Trebuchet MS</vt:lpstr>
      <vt:lpstr>Facet</vt:lpstr>
      <vt:lpstr>Educationary Leap</vt:lpstr>
      <vt:lpstr>What is Service-learning?</vt:lpstr>
      <vt:lpstr>Service-learning at Bellevue College</vt:lpstr>
      <vt:lpstr>The demand is growing</vt:lpstr>
      <vt:lpstr>Educationary Leap: The right solution</vt:lpstr>
      <vt:lpstr>Main Features</vt:lpstr>
      <vt:lpstr>Design: Homepage</vt:lpstr>
      <vt:lpstr>Sign In / Sign Up</vt:lpstr>
      <vt:lpstr>Opportunities Listing</vt:lpstr>
      <vt:lpstr>Opportunities Info Card / Details</vt:lpstr>
      <vt:lpstr>Create An Opportunity</vt:lpstr>
      <vt:lpstr>Edit / Join / Leave Opportunity</vt:lpstr>
      <vt:lpstr>Design: Instructor / Account Settings</vt:lpstr>
      <vt:lpstr>Tech highlight</vt:lpstr>
      <vt:lpstr>The Team</vt:lpstr>
      <vt:lpstr>Live Demo</vt:lpstr>
      <vt:lpstr>Thank you!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Educationary Leap</dc:title>
  <dc:creator>JP</dc:creator>
  <cp:lastModifiedBy>JP Marinacci</cp:lastModifiedBy>
  <cp:revision>4</cp:revision>
  <dcterms:modified xsi:type="dcterms:W3CDTF">2018-06-08T14:54:22Z</dcterms:modified>
</cp:coreProperties>
</file>