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8" r:id="rId9"/>
    <p:sldId id="269" r:id="rId10"/>
    <p:sldId id="270" r:id="rId11"/>
    <p:sldId id="271" r:id="rId12"/>
    <p:sldId id="264" r:id="rId13"/>
    <p:sldId id="272" r:id="rId14"/>
    <p:sldId id="275" r:id="rId15"/>
    <p:sldId id="278" r:id="rId16"/>
    <p:sldId id="276" r:id="rId17"/>
    <p:sldId id="277" r:id="rId18"/>
    <p:sldId id="266" r:id="rId19"/>
    <p:sldId id="267" r:id="rId20"/>
    <p:sldId id="279" r:id="rId21"/>
    <p:sldId id="273"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AB66E-6716-4634-B063-1B6667BB3527}"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1DC15-2398-4B9F-BFCD-7B65FC92E9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F1DC15-2398-4B9F-BFCD-7B65FC92E94F}" type="slidenum">
              <a:rPr lang="en-US" smtClean="0"/>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6C46B3-326D-4ED8-B3E3-ACBCAE86B82F}"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6C46B3-326D-4ED8-B3E3-ACBCAE86B82F}"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6C46B3-326D-4ED8-B3E3-ACBCAE86B82F}"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6C46B3-326D-4ED8-B3E3-ACBCAE86B82F}"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C46B3-326D-4ED8-B3E3-ACBCAE86B82F}"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76C46B3-326D-4ED8-B3E3-ACBCAE86B82F}"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76C46B3-326D-4ED8-B3E3-ACBCAE86B82F}"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6C46B3-326D-4ED8-B3E3-ACBCAE86B82F}" type="datetimeFigureOut">
              <a:rPr lang="en-IN" smtClean="0"/>
              <a:t>07-04-2022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C46B3-326D-4ED8-B3E3-ACBCAE86B82F}" type="datetimeFigureOut">
              <a:rPr lang="en-IN" smtClean="0"/>
              <a:t>07-04-2022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6C46B3-326D-4ED8-B3E3-ACBCAE86B82F}"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6C46B3-326D-4ED8-B3E3-ACBCAE86B82F}"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C2A0E-DBA9-4592-9A03-BB15E8B7AE2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C46B3-326D-4ED8-B3E3-ACBCAE86B82F}" type="datetimeFigureOut">
              <a:rPr lang="en-IN" smtClean="0"/>
              <a:t>07-04-2022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C2A0E-DBA9-4592-9A03-BB15E8B7AE2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0" y="3227127"/>
            <a:ext cx="6096000" cy="369332"/>
          </a:xfrm>
          <a:prstGeom prst="rect">
            <a:avLst/>
          </a:prstGeom>
          <a:noFill/>
        </p:spPr>
        <p:txBody>
          <a:bodyPr wrap="square">
            <a:spAutoFit/>
          </a:bodyPr>
          <a:lstStyle/>
          <a:p>
            <a:r>
              <a:rPr lang="en-IN" b="0" dirty="0">
                <a:effectLst/>
              </a:rPr>
              <a:t> </a:t>
            </a:r>
            <a:endParaRPr lang="en-IN" dirty="0"/>
          </a:p>
        </p:txBody>
      </p:sp>
      <p:sp>
        <p:nvSpPr>
          <p:cNvPr id="10" name="TextBox 9"/>
          <p:cNvSpPr txBox="1"/>
          <p:nvPr/>
        </p:nvSpPr>
        <p:spPr>
          <a:xfrm>
            <a:off x="176982" y="80860"/>
            <a:ext cx="11621728" cy="1015663"/>
          </a:xfrm>
          <a:prstGeom prst="rect">
            <a:avLst/>
          </a:prstGeom>
          <a:noFill/>
        </p:spPr>
        <p:txBody>
          <a:bodyPr wrap="square">
            <a:spAutoFit/>
          </a:bodyPr>
          <a:lstStyle/>
          <a:p>
            <a:pPr algn="ctr" rtl="0">
              <a:spcBef>
                <a:spcPts val="0"/>
              </a:spcBef>
              <a:spcAft>
                <a:spcPts val="0"/>
              </a:spcAft>
            </a:pPr>
            <a:r>
              <a:rPr lang="en-US" sz="3000" b="1" i="0" u="none" strike="noStrike" dirty="0">
                <a:solidFill>
                  <a:srgbClr val="FF0000"/>
                </a:solidFill>
                <a:effectLst/>
                <a:latin typeface="Tahoma" panose="020B0604030504040204" pitchFamily="34" charset="0"/>
              </a:rPr>
              <a:t>SIDDHARTH INSTITUTE OF ENGINEERING &amp; TECHNOLOGY (AUTONOMOUS)</a:t>
            </a:r>
            <a:endParaRPr lang="en-IN" dirty="0"/>
          </a:p>
        </p:txBody>
      </p:sp>
      <p:sp>
        <p:nvSpPr>
          <p:cNvPr id="13" name="Rectangle 1"/>
          <p:cNvSpPr>
            <a:spLocks noChangeArrowheads="1"/>
          </p:cNvSpPr>
          <p:nvPr/>
        </p:nvSpPr>
        <p:spPr bwMode="auto">
          <a:xfrm>
            <a:off x="1794696" y="2270130"/>
            <a:ext cx="9457364" cy="132343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sz="4000" b="1" dirty="0"/>
              <a:t>STEPHEN HAWKING WHEELCHAIR MODEL CONTROLLED BY MEMS MOTION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8" y="706772"/>
            <a:ext cx="1438458" cy="145563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94696" y="1065257"/>
            <a:ext cx="911352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70AD47"/>
                </a:solidFill>
                <a:effectLst/>
                <a:latin typeface="Tahoma" panose="020B0604030504040204" pitchFamily="34" charset="0"/>
                <a:cs typeface="Tahoma" panose="020B0604030504040204" pitchFamily="34" charset="0"/>
              </a:rPr>
              <a:t>DEPARTMENT OF ELECTRONICS AND COMMUNICATION ENGINEERING</a:t>
            </a:r>
            <a:endParaRPr kumimoji="0" lang="en-US" altLang="en-US" sz="700" b="0" i="0" u="none" strike="noStrike" cap="none" normalizeH="0" baseline="0" dirty="0">
              <a:ln>
                <a:noFill/>
              </a:ln>
              <a:solidFill>
                <a:schemeClr val="tx1"/>
              </a:solidFill>
              <a:effectLst/>
            </a:endParaRPr>
          </a:p>
        </p:txBody>
      </p:sp>
      <p:sp>
        <p:nvSpPr>
          <p:cNvPr id="18" name="TextBox 17"/>
          <p:cNvSpPr txBox="1"/>
          <p:nvPr/>
        </p:nvSpPr>
        <p:spPr>
          <a:xfrm>
            <a:off x="356091" y="4187014"/>
            <a:ext cx="6345353" cy="1913344"/>
          </a:xfrm>
          <a:prstGeom prst="rect">
            <a:avLst/>
          </a:prstGeom>
          <a:noFill/>
          <a:ln>
            <a:solidFill>
              <a:schemeClr val="accent1"/>
            </a:solidFill>
          </a:ln>
        </p:spPr>
        <p:txBody>
          <a:bodyPr wrap="square">
            <a:spAutoFit/>
          </a:bodyPr>
          <a:lstStyle/>
          <a:p>
            <a:pPr algn="just" rtl="0" fontAlgn="base">
              <a:spcBef>
                <a:spcPts val="0"/>
              </a:spcBef>
              <a:spcAft>
                <a:spcPts val="0"/>
              </a:spcAft>
            </a:pPr>
            <a:r>
              <a:rPr lang="en-IN" sz="1700" b="1" i="0" u="sng" strike="noStrike" dirty="0">
                <a:solidFill>
                  <a:srgbClr val="000000"/>
                </a:solidFill>
                <a:effectLst/>
                <a:latin typeface="Times New Roman" panose="02020603050405020304" pitchFamily="18" charset="0"/>
                <a:cs typeface="Times New Roman" panose="02020603050405020304" pitchFamily="18" charset="0"/>
              </a:rPr>
              <a:t>TEAM MEMBERS</a:t>
            </a:r>
            <a:r>
              <a:rPr lang="en-IN" sz="1700" b="1" i="0" u="none" strike="noStrike" dirty="0">
                <a:solidFill>
                  <a:srgbClr val="000000"/>
                </a:solidFill>
                <a:effectLst/>
                <a:latin typeface="Times New Roman" panose="02020603050405020304" pitchFamily="18" charset="0"/>
                <a:cs typeface="Times New Roman" panose="02020603050405020304" pitchFamily="18" charset="0"/>
              </a:rPr>
              <a:t>:</a:t>
            </a:r>
          </a:p>
          <a:p>
            <a:pPr algn="just" rtl="0">
              <a:spcBef>
                <a:spcPts val="1000"/>
              </a:spcBef>
              <a:spcAft>
                <a:spcPts val="0"/>
              </a:spcAft>
            </a:pPr>
            <a:r>
              <a:rPr lang="en-IN" sz="1700" b="0" dirty="0">
                <a:solidFill>
                  <a:srgbClr val="000000"/>
                </a:solidFill>
                <a:effectLst/>
                <a:latin typeface="Times New Roman" panose="02020603050405020304" pitchFamily="18" charset="0"/>
                <a:cs typeface="Times New Roman" panose="02020603050405020304" pitchFamily="18" charset="0"/>
              </a:rPr>
              <a:t>KALAKADA KETHAVARDHAN REDDY : 18F61A0499</a:t>
            </a:r>
          </a:p>
          <a:p>
            <a:pPr algn="just" rtl="0">
              <a:spcBef>
                <a:spcPts val="1000"/>
              </a:spcBef>
              <a:spcAft>
                <a:spcPts val="0"/>
              </a:spcAft>
            </a:pPr>
            <a:r>
              <a:rPr lang="en-IN" sz="1700" dirty="0">
                <a:solidFill>
                  <a:srgbClr val="000000"/>
                </a:solidFill>
                <a:latin typeface="Times New Roman" panose="02020603050405020304" pitchFamily="18" charset="0"/>
                <a:cs typeface="Times New Roman" panose="02020603050405020304" pitchFamily="18" charset="0"/>
              </a:rPr>
              <a:t>KUPPALA KISHORE                                   : 18F61A04A1</a:t>
            </a:r>
          </a:p>
          <a:p>
            <a:pPr algn="just" rtl="0">
              <a:spcBef>
                <a:spcPts val="1000"/>
              </a:spcBef>
              <a:spcAft>
                <a:spcPts val="0"/>
              </a:spcAft>
            </a:pPr>
            <a:r>
              <a:rPr lang="en-IN" sz="1700" b="0" dirty="0">
                <a:solidFill>
                  <a:srgbClr val="000000"/>
                </a:solidFill>
                <a:effectLst/>
                <a:latin typeface="Times New Roman" panose="02020603050405020304" pitchFamily="18" charset="0"/>
                <a:cs typeface="Times New Roman" panose="02020603050405020304" pitchFamily="18" charset="0"/>
              </a:rPr>
              <a:t>KONDETI LAVAKUMAR                            </a:t>
            </a:r>
            <a:r>
              <a:rPr lang="en-IN" sz="1700" dirty="0">
                <a:solidFill>
                  <a:srgbClr val="000000"/>
                </a:solidFill>
                <a:latin typeface="Times New Roman" panose="02020603050405020304" pitchFamily="18" charset="0"/>
                <a:cs typeface="Times New Roman" panose="02020603050405020304" pitchFamily="18" charset="0"/>
              </a:rPr>
              <a:t>: 18F61A04A7</a:t>
            </a:r>
          </a:p>
          <a:p>
            <a:pPr algn="just" rtl="0">
              <a:spcBef>
                <a:spcPts val="1000"/>
              </a:spcBef>
              <a:spcAft>
                <a:spcPts val="0"/>
              </a:spcAft>
            </a:pPr>
            <a:r>
              <a:rPr lang="en-IN" sz="1700" b="0" dirty="0">
                <a:solidFill>
                  <a:srgbClr val="000000"/>
                </a:solidFill>
                <a:effectLst/>
                <a:latin typeface="Times New Roman" panose="02020603050405020304" pitchFamily="18" charset="0"/>
                <a:cs typeface="Times New Roman" panose="02020603050405020304" pitchFamily="18" charset="0"/>
              </a:rPr>
              <a:t>GORLA JAYA PRAKASH YADAV              </a:t>
            </a:r>
            <a:r>
              <a:rPr lang="en-IN" sz="1700" dirty="0">
                <a:solidFill>
                  <a:srgbClr val="000000"/>
                </a:solidFill>
                <a:latin typeface="Times New Roman" panose="02020603050405020304" pitchFamily="18" charset="0"/>
                <a:cs typeface="Times New Roman" panose="02020603050405020304" pitchFamily="18" charset="0"/>
              </a:rPr>
              <a:t>: 18F61A0484</a:t>
            </a:r>
            <a:endParaRPr lang="en-IN" sz="1700" b="0" dirty="0">
              <a:effectLst/>
              <a:latin typeface="Times New Roman" panose="02020603050405020304" pitchFamily="18" charset="0"/>
              <a:cs typeface="Times New Roman" panose="02020603050405020304" pitchFamily="18" charset="0"/>
            </a:endParaRPr>
          </a:p>
        </p:txBody>
      </p:sp>
      <p:sp>
        <p:nvSpPr>
          <p:cNvPr id="20" name="TextBox 19"/>
          <p:cNvSpPr txBox="1"/>
          <p:nvPr/>
        </p:nvSpPr>
        <p:spPr>
          <a:xfrm>
            <a:off x="2207260" y="1645920"/>
            <a:ext cx="2501265" cy="368300"/>
          </a:xfrm>
          <a:prstGeom prst="rect">
            <a:avLst/>
          </a:prstGeom>
          <a:noFill/>
        </p:spPr>
        <p:txBody>
          <a:bodyPr wrap="square">
            <a:spAutoFit/>
          </a:bodyPr>
          <a:lstStyle/>
          <a:p>
            <a:pPr algn="just" rtl="0" fontAlgn="base">
              <a:spcBef>
                <a:spcPts val="0"/>
              </a:spcBef>
              <a:spcAft>
                <a:spcPts val="0"/>
              </a:spcAft>
            </a:pPr>
            <a:r>
              <a:rPr lang="en-IN" sz="1800" b="1" i="0" u="none" strike="noStrike" dirty="0">
                <a:solidFill>
                  <a:srgbClr val="000000"/>
                </a:solidFill>
                <a:effectLst/>
                <a:latin typeface="Quattrocento Sans"/>
              </a:rPr>
              <a:t>SECTION NO - 2</a:t>
            </a:r>
          </a:p>
        </p:txBody>
      </p:sp>
      <p:sp>
        <p:nvSpPr>
          <p:cNvPr id="21" name="TextBox 20"/>
          <p:cNvSpPr txBox="1"/>
          <p:nvPr/>
        </p:nvSpPr>
        <p:spPr>
          <a:xfrm>
            <a:off x="8893095" y="1646117"/>
            <a:ext cx="2148676" cy="369332"/>
          </a:xfrm>
          <a:prstGeom prst="rect">
            <a:avLst/>
          </a:prstGeom>
          <a:noFill/>
        </p:spPr>
        <p:txBody>
          <a:bodyPr wrap="square">
            <a:spAutoFit/>
          </a:bodyPr>
          <a:lstStyle/>
          <a:p>
            <a:pPr algn="just" rtl="0" fontAlgn="base">
              <a:spcBef>
                <a:spcPts val="0"/>
              </a:spcBef>
              <a:spcAft>
                <a:spcPts val="0"/>
              </a:spcAft>
            </a:pPr>
            <a:r>
              <a:rPr lang="en-IN" sz="1800" b="1" i="0" u="none" strike="noStrike" dirty="0">
                <a:solidFill>
                  <a:srgbClr val="000000"/>
                </a:solidFill>
                <a:effectLst/>
                <a:latin typeface="Quattrocento Sans"/>
              </a:rPr>
              <a:t>BATCH NO - 12</a:t>
            </a:r>
          </a:p>
        </p:txBody>
      </p:sp>
      <p:sp>
        <p:nvSpPr>
          <p:cNvPr id="25" name="TextBox 24"/>
          <p:cNvSpPr txBox="1"/>
          <p:nvPr/>
        </p:nvSpPr>
        <p:spPr>
          <a:xfrm>
            <a:off x="6843252" y="4227400"/>
            <a:ext cx="4721830" cy="1400383"/>
          </a:xfrm>
          <a:prstGeom prst="rect">
            <a:avLst/>
          </a:prstGeom>
          <a:noFill/>
          <a:ln>
            <a:solidFill>
              <a:schemeClr val="accent6"/>
            </a:solidFill>
          </a:ln>
        </p:spPr>
        <p:txBody>
          <a:bodyPr wrap="square">
            <a:spAutoFit/>
          </a:bodyPr>
          <a:lstStyle/>
          <a:p>
            <a:r>
              <a:rPr lang="en-US" sz="1700" b="1" u="sng" dirty="0">
                <a:latin typeface="Times New Roman" panose="02020603050405020304" pitchFamily="18" charset="0"/>
                <a:cs typeface="Times New Roman" panose="02020603050405020304" pitchFamily="18" charset="0"/>
              </a:rPr>
              <a:t>Under the esteemed guidance of : </a:t>
            </a:r>
          </a:p>
          <a:p>
            <a:endParaRPr lang="en-US" sz="1700" b="1"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K.D.MOHANA SUNDARAM </a:t>
            </a:r>
            <a:r>
              <a:rPr lang="en-US" sz="1700" dirty="0" err="1">
                <a:latin typeface="Times New Roman" panose="02020603050405020304" pitchFamily="18" charset="0"/>
                <a:cs typeface="Times New Roman" panose="02020603050405020304" pitchFamily="18" charset="0"/>
              </a:rPr>
              <a:t>M.Tech</a:t>
            </a:r>
            <a:r>
              <a:rPr lang="en-US" sz="1700" dirty="0">
                <a:latin typeface="Times New Roman" panose="02020603050405020304" pitchFamily="18" charset="0"/>
                <a:cs typeface="Times New Roman" panose="02020603050405020304" pitchFamily="18" charset="0"/>
              </a:rPr>
              <a:t>., MIETE., MISTE., (</a:t>
            </a:r>
            <a:r>
              <a:rPr lang="en-US" sz="1700" dirty="0" err="1">
                <a:latin typeface="Times New Roman" panose="02020603050405020304" pitchFamily="18" charset="0"/>
                <a:cs typeface="Times New Roman" panose="02020603050405020304" pitchFamily="18" charset="0"/>
              </a:rPr>
              <a:t>Ph.D</a:t>
            </a:r>
            <a:r>
              <a:rPr lang="en-US" sz="1700" dirty="0">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4.DC Motor</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1690686"/>
            <a:ext cx="6435436" cy="475425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 machine that converts D.C power into mechanical power is known as a DC motor. Its operation is based on the principle that when a current carrying conductor is placed in a magnetic field, the conductor experiences a mechanical force. The direction of this force is given by Fleming’s left hand rule and magnitude is given by F = BIL (Newtons)</a:t>
            </a:r>
          </a:p>
          <a:p>
            <a:pPr algn="just">
              <a:lnSpc>
                <a:spcPct val="150000"/>
              </a:lnSpc>
            </a:pPr>
            <a:r>
              <a:rPr lang="en-US" sz="1700" dirty="0">
                <a:latin typeface="Times New Roman" panose="02020603050405020304" pitchFamily="18" charset="0"/>
                <a:cs typeface="Times New Roman" panose="02020603050405020304" pitchFamily="18" charset="0"/>
              </a:rPr>
              <a:t>     B=Magnetic Field</a:t>
            </a:r>
          </a:p>
          <a:p>
            <a:pPr algn="just">
              <a:lnSpc>
                <a:spcPct val="150000"/>
              </a:lnSpc>
            </a:pPr>
            <a:r>
              <a:rPr lang="en-US" sz="1700" dirty="0">
                <a:latin typeface="Times New Roman" panose="02020603050405020304" pitchFamily="18" charset="0"/>
                <a:cs typeface="Times New Roman" panose="02020603050405020304" pitchFamily="18" charset="0"/>
              </a:rPr>
              <a:t>     I=Current</a:t>
            </a:r>
          </a:p>
          <a:p>
            <a:pPr algn="just">
              <a:lnSpc>
                <a:spcPct val="150000"/>
              </a:lnSpc>
            </a:pPr>
            <a:r>
              <a:rPr lang="en-US" sz="1700" dirty="0">
                <a:latin typeface="Times New Roman" panose="02020603050405020304" pitchFamily="18" charset="0"/>
                <a:cs typeface="Times New Roman" panose="02020603050405020304" pitchFamily="18" charset="0"/>
              </a:rPr>
              <a:t>     L=Length of wire</a:t>
            </a:r>
          </a:p>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Basically, there is no constructional difference between a  D.C. motor and a D.C. generator. The same D.C. machine can be run as a generator or motor.</a:t>
            </a:r>
          </a:p>
        </p:txBody>
      </p:sp>
      <p:pic>
        <p:nvPicPr>
          <p:cNvPr id="5" name="Content Placeholder 7" descr="C:\Users\khajamoddint\Downloads\dc motor.jpg"/>
          <p:cNvPicPr/>
          <p:nvPr/>
        </p:nvPicPr>
        <p:blipFill>
          <a:blip r:embed="rId2">
            <a:extLst>
              <a:ext uri="{28A0092B-C50C-407E-A947-70E740481C1C}">
                <a14:useLocalDpi xmlns:a14="http://schemas.microsoft.com/office/drawing/2010/main" val="0"/>
              </a:ext>
            </a:extLst>
          </a:blip>
          <a:stretch>
            <a:fillRect/>
          </a:stretch>
        </p:blipFill>
        <p:spPr bwMode="auto">
          <a:xfrm>
            <a:off x="7498372" y="1797069"/>
            <a:ext cx="4059028" cy="3309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848"/>
            <a:ext cx="10515600" cy="1065004"/>
          </a:xfrm>
        </p:spPr>
        <p:txBody>
          <a:bodyPr>
            <a:normAutofit/>
          </a:bodyPr>
          <a:lstStyle/>
          <a:p>
            <a:r>
              <a:rPr lang="en-US" sz="3600" b="1" dirty="0">
                <a:latin typeface="Times New Roman" panose="02020603050405020304" pitchFamily="18" charset="0"/>
                <a:cs typeface="Times New Roman" panose="02020603050405020304" pitchFamily="18" charset="0"/>
              </a:rPr>
              <a:t>5. 12V Battery</a:t>
            </a:r>
          </a:p>
        </p:txBody>
      </p:sp>
      <p:sp>
        <p:nvSpPr>
          <p:cNvPr id="4" name="TextBox 3"/>
          <p:cNvSpPr txBox="1"/>
          <p:nvPr/>
        </p:nvSpPr>
        <p:spPr>
          <a:xfrm>
            <a:off x="838200" y="1443841"/>
            <a:ext cx="6094268" cy="553908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 rechargeable battery is an energy storage device that can be charged again after being discharged by applying </a:t>
            </a:r>
            <a:r>
              <a:rPr lang="en-US" sz="1700" u="sng" dirty="0">
                <a:latin typeface="Times New Roman" panose="02020603050405020304" pitchFamily="18" charset="0"/>
                <a:cs typeface="Times New Roman" panose="02020603050405020304" pitchFamily="18" charset="0"/>
              </a:rPr>
              <a:t>DC</a:t>
            </a:r>
            <a:r>
              <a:rPr lang="en-US" sz="1700" dirty="0">
                <a:latin typeface="Times New Roman" panose="02020603050405020304" pitchFamily="18" charset="0"/>
                <a:cs typeface="Times New Roman" panose="02020603050405020304" pitchFamily="18" charset="0"/>
              </a:rPr>
              <a:t> current to its terminals.</a:t>
            </a:r>
          </a:p>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Rechargeable </a:t>
            </a:r>
            <a:r>
              <a:rPr lang="en-US" sz="1700" u="sng" dirty="0">
                <a:latin typeface="Times New Roman" panose="02020603050405020304" pitchFamily="18" charset="0"/>
                <a:cs typeface="Times New Roman" panose="02020603050405020304" pitchFamily="18" charset="0"/>
              </a:rPr>
              <a:t>batteries</a:t>
            </a:r>
            <a:r>
              <a:rPr lang="en-US" sz="1700" dirty="0">
                <a:latin typeface="Times New Roman" panose="02020603050405020304" pitchFamily="18" charset="0"/>
                <a:cs typeface="Times New Roman" panose="02020603050405020304" pitchFamily="18" charset="0"/>
              </a:rPr>
              <a:t> allow for multiple usages from a cell, reducing waste and generally providing a better long-term investment in terms of dollars spent for usable device time. This is true even factoring in the higher purchase price of rechargeable and the requirement for a charger.</a:t>
            </a:r>
          </a:p>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 rechargeable battery is generally a more sensible and sustainable replacement to one-time use batteries, which generate current through a chemical reaction in which a reactive anode is consumed. The anode in a rechargeable battery gets consumed as well but at a slower rate, allowing for many charges and discharges.</a:t>
            </a:r>
          </a:p>
        </p:txBody>
      </p:sp>
      <p:pic>
        <p:nvPicPr>
          <p:cNvPr id="5" name="Content Placeholder 5" descr="Z:\pictures\battery.jpg"/>
          <p:cNvPicPr/>
          <p:nvPr/>
        </p:nvPicPr>
        <p:blipFill rotWithShape="1">
          <a:blip r:embed="rId2">
            <a:extLst>
              <a:ext uri="{28A0092B-C50C-407E-A947-70E740481C1C}">
                <a14:useLocalDpi xmlns:a14="http://schemas.microsoft.com/office/drawing/2010/main" val="0"/>
              </a:ext>
            </a:extLst>
          </a:blip>
          <a:srcRect t="14502" b="12991"/>
          <a:stretch>
            <a:fillRect/>
          </a:stretch>
        </p:blipFill>
        <p:spPr bwMode="auto">
          <a:xfrm>
            <a:off x="6932468" y="2363211"/>
            <a:ext cx="4564989" cy="3309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Details</a:t>
            </a:r>
          </a:p>
        </p:txBody>
      </p:sp>
      <p:sp>
        <p:nvSpPr>
          <p:cNvPr id="4" name="TextBox 3"/>
          <p:cNvSpPr txBox="1"/>
          <p:nvPr/>
        </p:nvSpPr>
        <p:spPr>
          <a:xfrm>
            <a:off x="772391" y="1389352"/>
            <a:ext cx="10193482" cy="834524"/>
          </a:xfrm>
          <a:prstGeom prst="rect">
            <a:avLst/>
          </a:prstGeom>
          <a:noFill/>
        </p:spPr>
        <p:txBody>
          <a:bodyPr wrap="square">
            <a:spAutoFit/>
          </a:bodyPr>
          <a:lstStyle/>
          <a:p>
            <a:pPr marR="0" lvl="0" algn="just">
              <a:lnSpc>
                <a:spcPct val="150000"/>
              </a:lnSpc>
              <a:spcBef>
                <a:spcPts val="0"/>
              </a:spcBef>
              <a:spcAft>
                <a:spcPts val="0"/>
              </a:spcAft>
              <a:buSzPts val="1200"/>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Arduino IDE</a:t>
            </a:r>
            <a:endParaRPr lang="en-US" sz="3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38199" y="2370938"/>
            <a:ext cx="6518565" cy="2054409"/>
          </a:xfrm>
          <a:prstGeom prst="rect">
            <a:avLst/>
          </a:prstGeom>
          <a:noFill/>
        </p:spPr>
        <p:txBody>
          <a:bodyPr wrap="square">
            <a:spAutoFit/>
          </a:bodyPr>
          <a:lstStyle/>
          <a:p>
            <a:pPr marL="285750" indent="-285750" algn="just" fontAlgn="t">
              <a:lnSpc>
                <a:spcPct val="150000"/>
              </a:lnSpc>
              <a:buFont typeface="Wingdings" panose="05000000000000000000" pitchFamily="2" charset="2"/>
              <a:buChar char="Ø"/>
            </a:pPr>
            <a:r>
              <a:rPr lang="en-US" sz="1700" b="0" i="0" dirty="0">
                <a:solidFill>
                  <a:srgbClr val="4D5156"/>
                </a:solidFill>
                <a:effectLst/>
                <a:latin typeface="Times New Roman" panose="02020603050405020304" pitchFamily="18" charset="0"/>
                <a:cs typeface="Times New Roman" panose="02020603050405020304" pitchFamily="18" charset="0"/>
              </a:rPr>
              <a:t>The open-source Arduino Software (IDE) makes it easy to write code and upload it to the board. It runs on Windows, Mac OS X, and Linux. The environment is written in </a:t>
            </a:r>
            <a:r>
              <a:rPr lang="en-US" sz="1700" dirty="0">
                <a:solidFill>
                  <a:srgbClr val="4D5156"/>
                </a:solidFill>
                <a:latin typeface="Times New Roman" panose="02020603050405020304" pitchFamily="18" charset="0"/>
                <a:cs typeface="Times New Roman" panose="02020603050405020304" pitchFamily="18" charset="0"/>
              </a:rPr>
              <a:t>C</a:t>
            </a:r>
            <a:r>
              <a:rPr lang="en-US" sz="1700" b="0" i="0" dirty="0">
                <a:solidFill>
                  <a:srgbClr val="4D5156"/>
                </a:solidFill>
                <a:effectLst/>
                <a:latin typeface="Times New Roman" panose="02020603050405020304" pitchFamily="18" charset="0"/>
                <a:cs typeface="Times New Roman" panose="02020603050405020304" pitchFamily="18" charset="0"/>
              </a:rPr>
              <a:t> and based on Processing and other open-source software. This software can be used with any Arduino board.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367"/>
            <a:ext cx="10515600" cy="1325563"/>
          </a:xfrm>
        </p:spPr>
        <p:txBody>
          <a:bodyPr>
            <a:normAutofit/>
          </a:bodyPr>
          <a:lstStyle/>
          <a:p>
            <a:pPr algn="just"/>
            <a:r>
              <a:rPr lang="en-US" sz="3600" b="1" dirty="0">
                <a:latin typeface="Times New Roman" panose="02020603050405020304" pitchFamily="18" charset="0"/>
                <a:cs typeface="Times New Roman" panose="02020603050405020304" pitchFamily="18" charset="0"/>
              </a:rPr>
              <a:t>Embedded  C</a:t>
            </a:r>
          </a:p>
        </p:txBody>
      </p:sp>
      <p:sp>
        <p:nvSpPr>
          <p:cNvPr id="4" name="TextBox 3"/>
          <p:cNvSpPr txBox="1"/>
          <p:nvPr/>
        </p:nvSpPr>
        <p:spPr>
          <a:xfrm>
            <a:off x="750743" y="1796718"/>
            <a:ext cx="7395730" cy="1661993"/>
          </a:xfrm>
          <a:prstGeom prst="rect">
            <a:avLst/>
          </a:prstGeom>
          <a:noFill/>
        </p:spPr>
        <p:txBody>
          <a:bodyPr wrap="square">
            <a:spAutoFit/>
          </a:bodyPr>
          <a:lstStyle/>
          <a:p>
            <a:pPr marL="285750" indent="-285750" algn="just" fontAlgn="t">
              <a:lnSpc>
                <a:spcPct val="150000"/>
              </a:lnSpc>
              <a:buFont typeface="Wingdings" panose="05000000000000000000" pitchFamily="2" charset="2"/>
              <a:buChar char="Ø"/>
            </a:pPr>
            <a:r>
              <a:rPr lang="en-US" sz="1700" b="0" i="0" dirty="0">
                <a:solidFill>
                  <a:srgbClr val="4D5156"/>
                </a:solidFill>
                <a:effectLst/>
                <a:latin typeface="Times New Roman" panose="02020603050405020304" pitchFamily="18" charset="0"/>
                <a:cs typeface="Times New Roman" panose="02020603050405020304" pitchFamily="18" charset="0"/>
              </a:rPr>
              <a:t>The C language programming is designed for function with variables, character set, data types, keywords, expression and so on are used for writing a C program. The extension in C language is known as embedded C programming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Working Principle</a:t>
            </a:r>
          </a:p>
        </p:txBody>
      </p:sp>
      <p:sp>
        <p:nvSpPr>
          <p:cNvPr id="4" name="TextBox 3"/>
          <p:cNvSpPr txBox="1"/>
          <p:nvPr/>
        </p:nvSpPr>
        <p:spPr>
          <a:xfrm>
            <a:off x="938254" y="2134351"/>
            <a:ext cx="8203758" cy="318459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Wheelchair Model Controlled by Mems Motion moves according to hand movement as we place transmitter in our hand. When we tilt hand in front side, robot start to moving forward and continues moving forward until next command is given. </a:t>
            </a:r>
          </a:p>
          <a:p>
            <a:pPr marL="285750" indent="-285750">
              <a:lnSpc>
                <a:spcPct val="15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When we tilt hand in backward side, robot change its state and start moving in backwards direction until other command is given. When we tilt it in left side Robot get turn left till next command. </a:t>
            </a:r>
          </a:p>
          <a:p>
            <a:pPr marL="285750" indent="-285750">
              <a:lnSpc>
                <a:spcPct val="15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When we tilt hand in right side robot turned to right. And for stopping robot we keep hand in stable.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TextBox 37"/>
          <p:cNvSpPr txBox="1"/>
          <p:nvPr/>
        </p:nvSpPr>
        <p:spPr>
          <a:xfrm>
            <a:off x="342900" y="384464"/>
            <a:ext cx="869719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Connection Diagram</a:t>
            </a:r>
          </a:p>
        </p:txBody>
      </p:sp>
      <p:pic>
        <p:nvPicPr>
          <p:cNvPr id="1026" name="Picture 2">
            <a:extLst>
              <a:ext uri="{FF2B5EF4-FFF2-40B4-BE49-F238E27FC236}">
                <a16:creationId xmlns:a16="http://schemas.microsoft.com/office/drawing/2014/main" id="{71086F4D-7913-4165-BBE9-8F85DBDF5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963" y="1286811"/>
            <a:ext cx="2223901" cy="1667928"/>
          </a:xfrm>
          <a:prstGeom prst="rect">
            <a:avLst/>
          </a:prstGeom>
          <a:solidFill>
            <a:schemeClr val="tx1"/>
          </a:solidFill>
          <a:ln>
            <a:solidFill>
              <a:schemeClr val="tx1"/>
            </a:solidFill>
          </a:ln>
        </p:spPr>
      </p:pic>
      <p:pic>
        <p:nvPicPr>
          <p:cNvPr id="1028" name="Picture 4" descr="Arduino Uno Rev3">
            <a:extLst>
              <a:ext uri="{FF2B5EF4-FFF2-40B4-BE49-F238E27FC236}">
                <a16:creationId xmlns:a16="http://schemas.microsoft.com/office/drawing/2014/main" id="{474910EF-2D52-4269-8766-9F13CD863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528291"/>
            <a:ext cx="4257963" cy="294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DC MOTOR/ STEPPER MOTOR DRIVER BOARD with L293D IC : ...">
            <a:extLst>
              <a:ext uri="{FF2B5EF4-FFF2-40B4-BE49-F238E27FC236}">
                <a16:creationId xmlns:a16="http://schemas.microsoft.com/office/drawing/2014/main" id="{6B5AE816-5FE5-4481-89A6-F7CA3C51C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163" y="656088"/>
            <a:ext cx="3075710" cy="23368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00 rpm dc motor">
            <a:extLst>
              <a:ext uri="{FF2B5EF4-FFF2-40B4-BE49-F238E27FC236}">
                <a16:creationId xmlns:a16="http://schemas.microsoft.com/office/drawing/2014/main" id="{278AD73B-684D-4EB6-BC64-0F7E40E622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6800" y="3713659"/>
            <a:ext cx="1600487" cy="12185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100 rpm dc motor">
            <a:extLst>
              <a:ext uri="{FF2B5EF4-FFF2-40B4-BE49-F238E27FC236}">
                <a16:creationId xmlns:a16="http://schemas.microsoft.com/office/drawing/2014/main" id="{79E3803F-CFAF-429E-90FA-CA095A6961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9563" y="3856820"/>
            <a:ext cx="1600487" cy="121856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D13949C-1494-4B27-9822-0D07E8C047DC}"/>
              </a:ext>
            </a:extLst>
          </p:cNvPr>
          <p:cNvCxnSpPr/>
          <p:nvPr/>
        </p:nvCxnSpPr>
        <p:spPr>
          <a:xfrm>
            <a:off x="2503055" y="2660073"/>
            <a:ext cx="0" cy="535709"/>
          </a:xfrm>
          <a:prstGeom prst="line">
            <a:avLst/>
          </a:prstGeom>
          <a:ln w="34925"/>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1474E305-9DD3-46B2-866F-E1EED35666A5}"/>
              </a:ext>
            </a:extLst>
          </p:cNvPr>
          <p:cNvCxnSpPr/>
          <p:nvPr/>
        </p:nvCxnSpPr>
        <p:spPr>
          <a:xfrm>
            <a:off x="2503055" y="3195782"/>
            <a:ext cx="2142836" cy="0"/>
          </a:xfrm>
          <a:prstGeom prst="line">
            <a:avLst/>
          </a:prstGeom>
          <a:ln w="34925"/>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7E8D741E-4BE9-48B3-9B99-63E2D5FA3F3D}"/>
              </a:ext>
            </a:extLst>
          </p:cNvPr>
          <p:cNvCxnSpPr/>
          <p:nvPr/>
        </p:nvCxnSpPr>
        <p:spPr>
          <a:xfrm flipV="1">
            <a:off x="4645891" y="3195782"/>
            <a:ext cx="0" cy="661038"/>
          </a:xfrm>
          <a:prstGeom prst="line">
            <a:avLst/>
          </a:prstGeom>
          <a:ln w="34925"/>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0C0DDF43-F90A-4A84-8408-7E19E83B221C}"/>
              </a:ext>
            </a:extLst>
          </p:cNvPr>
          <p:cNvCxnSpPr>
            <a:endCxn id="1028" idx="2"/>
          </p:cNvCxnSpPr>
          <p:nvPr/>
        </p:nvCxnSpPr>
        <p:spPr>
          <a:xfrm flipH="1">
            <a:off x="4872182" y="6123709"/>
            <a:ext cx="4618" cy="349827"/>
          </a:xfrm>
          <a:prstGeom prst="line">
            <a:avLst/>
          </a:prstGeom>
          <a:ln w="34925"/>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id="{751FF061-261F-4BC3-8603-101CD328EDA8}"/>
              </a:ext>
            </a:extLst>
          </p:cNvPr>
          <p:cNvCxnSpPr>
            <a:stCxn id="1028" idx="2"/>
          </p:cNvCxnSpPr>
          <p:nvPr/>
        </p:nvCxnSpPr>
        <p:spPr>
          <a:xfrm flipH="1">
            <a:off x="2318327" y="6473536"/>
            <a:ext cx="2553855" cy="0"/>
          </a:xfrm>
          <a:prstGeom prst="line">
            <a:avLst/>
          </a:prstGeom>
          <a:ln w="34925"/>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3667BEFC-60A3-4355-A07C-411CD84D97A4}"/>
              </a:ext>
            </a:extLst>
          </p:cNvPr>
          <p:cNvCxnSpPr/>
          <p:nvPr/>
        </p:nvCxnSpPr>
        <p:spPr>
          <a:xfrm flipV="1">
            <a:off x="2318327" y="2770909"/>
            <a:ext cx="0" cy="3702627"/>
          </a:xfrm>
          <a:prstGeom prst="line">
            <a:avLst/>
          </a:prstGeom>
          <a:ln w="34925"/>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4DE085D8-39EA-414D-85F5-EE3AB9EC3463}"/>
              </a:ext>
            </a:extLst>
          </p:cNvPr>
          <p:cNvCxnSpPr/>
          <p:nvPr/>
        </p:nvCxnSpPr>
        <p:spPr>
          <a:xfrm>
            <a:off x="4987636" y="6123709"/>
            <a:ext cx="0" cy="203200"/>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20" name="Straight Connector 19">
            <a:extLst>
              <a:ext uri="{FF2B5EF4-FFF2-40B4-BE49-F238E27FC236}">
                <a16:creationId xmlns:a16="http://schemas.microsoft.com/office/drawing/2014/main" id="{EB349017-26D3-4696-BC0E-7356ED60F8F0}"/>
              </a:ext>
            </a:extLst>
          </p:cNvPr>
          <p:cNvCxnSpPr/>
          <p:nvPr/>
        </p:nvCxnSpPr>
        <p:spPr>
          <a:xfrm flipH="1">
            <a:off x="2806875" y="6326909"/>
            <a:ext cx="2161309" cy="0"/>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22" name="Straight Connector 21">
            <a:extLst>
              <a:ext uri="{FF2B5EF4-FFF2-40B4-BE49-F238E27FC236}">
                <a16:creationId xmlns:a16="http://schemas.microsoft.com/office/drawing/2014/main" id="{67466F68-902F-4FB6-9A3A-358184059FB1}"/>
              </a:ext>
            </a:extLst>
          </p:cNvPr>
          <p:cNvCxnSpPr/>
          <p:nvPr/>
        </p:nvCxnSpPr>
        <p:spPr>
          <a:xfrm flipV="1">
            <a:off x="2826327" y="3528291"/>
            <a:ext cx="0" cy="2798618"/>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24" name="Straight Connector 23">
            <a:extLst>
              <a:ext uri="{FF2B5EF4-FFF2-40B4-BE49-F238E27FC236}">
                <a16:creationId xmlns:a16="http://schemas.microsoft.com/office/drawing/2014/main" id="{522D211E-8C8F-4371-9A86-79B8B8B6B92A}"/>
              </a:ext>
            </a:extLst>
          </p:cNvPr>
          <p:cNvCxnSpPr/>
          <p:nvPr/>
        </p:nvCxnSpPr>
        <p:spPr>
          <a:xfrm>
            <a:off x="2964873" y="2540000"/>
            <a:ext cx="0" cy="988291"/>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26" name="Straight Connector 25">
            <a:extLst>
              <a:ext uri="{FF2B5EF4-FFF2-40B4-BE49-F238E27FC236}">
                <a16:creationId xmlns:a16="http://schemas.microsoft.com/office/drawing/2014/main" id="{0686E4E9-3348-4D66-9499-94C0A93AE416}"/>
              </a:ext>
            </a:extLst>
          </p:cNvPr>
          <p:cNvCxnSpPr/>
          <p:nvPr/>
        </p:nvCxnSpPr>
        <p:spPr>
          <a:xfrm>
            <a:off x="2826327" y="3528291"/>
            <a:ext cx="138546"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 name="Straight Connector 27">
            <a:extLst>
              <a:ext uri="{FF2B5EF4-FFF2-40B4-BE49-F238E27FC236}">
                <a16:creationId xmlns:a16="http://schemas.microsoft.com/office/drawing/2014/main" id="{0BEAD01D-4251-4D10-94AC-5A60332ED5F4}"/>
              </a:ext>
            </a:extLst>
          </p:cNvPr>
          <p:cNvCxnSpPr>
            <a:cxnSpLocks/>
          </p:cNvCxnSpPr>
          <p:nvPr/>
        </p:nvCxnSpPr>
        <p:spPr>
          <a:xfrm>
            <a:off x="5837382" y="6151418"/>
            <a:ext cx="0" cy="203200"/>
          </a:xfrm>
          <a:prstGeom prst="line">
            <a:avLst/>
          </a:prstGeom>
          <a:ln w="34925"/>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47BE3F4B-2A7E-4491-B1E3-CC55C633DBD2}"/>
              </a:ext>
            </a:extLst>
          </p:cNvPr>
          <p:cNvCxnSpPr/>
          <p:nvPr/>
        </p:nvCxnSpPr>
        <p:spPr>
          <a:xfrm flipH="1">
            <a:off x="2669309" y="6363854"/>
            <a:ext cx="3168073" cy="0"/>
          </a:xfrm>
          <a:prstGeom prst="line">
            <a:avLst/>
          </a:prstGeom>
          <a:ln w="34925"/>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A07602E3-66A4-480B-BE09-5F6F7767EE82}"/>
              </a:ext>
            </a:extLst>
          </p:cNvPr>
          <p:cNvCxnSpPr/>
          <p:nvPr/>
        </p:nvCxnSpPr>
        <p:spPr>
          <a:xfrm>
            <a:off x="2669309" y="2660073"/>
            <a:ext cx="0" cy="3694545"/>
          </a:xfrm>
          <a:prstGeom prst="line">
            <a:avLst/>
          </a:prstGeom>
          <a:ln w="34925"/>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B31FC93C-EB11-4BEE-8C54-821B8193185C}"/>
              </a:ext>
            </a:extLst>
          </p:cNvPr>
          <p:cNvCxnSpPr/>
          <p:nvPr/>
        </p:nvCxnSpPr>
        <p:spPr>
          <a:xfrm flipV="1">
            <a:off x="2826327" y="2595418"/>
            <a:ext cx="4174836" cy="27711"/>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9DCB27DD-B17C-42F7-99C8-5BC00E07C77B}"/>
              </a:ext>
            </a:extLst>
          </p:cNvPr>
          <p:cNvCxnSpPr>
            <a:cxnSpLocks/>
          </p:cNvCxnSpPr>
          <p:nvPr/>
        </p:nvCxnSpPr>
        <p:spPr>
          <a:xfrm>
            <a:off x="7001163" y="2592000"/>
            <a:ext cx="0" cy="3768436"/>
          </a:xfrm>
          <a:prstGeom prst="line">
            <a:avLst/>
          </a:prstGeom>
          <a:ln w="34925">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17972A3A-9E85-4516-B575-F6B361147465}"/>
              </a:ext>
            </a:extLst>
          </p:cNvPr>
          <p:cNvCxnSpPr/>
          <p:nvPr/>
        </p:nvCxnSpPr>
        <p:spPr>
          <a:xfrm flipH="1">
            <a:off x="5992238" y="6363854"/>
            <a:ext cx="1008925" cy="0"/>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53" name="Straight Connector 52">
            <a:extLst>
              <a:ext uri="{FF2B5EF4-FFF2-40B4-BE49-F238E27FC236}">
                <a16:creationId xmlns:a16="http://schemas.microsoft.com/office/drawing/2014/main" id="{40419F62-9B29-4BDB-B30F-E7D4003924DA}"/>
              </a:ext>
            </a:extLst>
          </p:cNvPr>
          <p:cNvCxnSpPr/>
          <p:nvPr/>
        </p:nvCxnSpPr>
        <p:spPr>
          <a:xfrm>
            <a:off x="5992238" y="6123709"/>
            <a:ext cx="0" cy="240145"/>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55" name="Straight Connector 54">
            <a:extLst>
              <a:ext uri="{FF2B5EF4-FFF2-40B4-BE49-F238E27FC236}">
                <a16:creationId xmlns:a16="http://schemas.microsoft.com/office/drawing/2014/main" id="{381116E1-7FE1-461B-926A-38C29F47D440}"/>
              </a:ext>
            </a:extLst>
          </p:cNvPr>
          <p:cNvCxnSpPr/>
          <p:nvPr/>
        </p:nvCxnSpPr>
        <p:spPr>
          <a:xfrm flipH="1">
            <a:off x="6322291" y="2104617"/>
            <a:ext cx="1847272" cy="55418"/>
          </a:xfrm>
          <a:prstGeom prst="line">
            <a:avLst/>
          </a:prstGeom>
          <a:ln w="34925"/>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EFB346F9-9DA2-4EC9-B0FE-956EDD540757}"/>
              </a:ext>
            </a:extLst>
          </p:cNvPr>
          <p:cNvCxnSpPr/>
          <p:nvPr/>
        </p:nvCxnSpPr>
        <p:spPr>
          <a:xfrm flipV="1">
            <a:off x="6216073" y="2715491"/>
            <a:ext cx="0" cy="1141329"/>
          </a:xfrm>
          <a:prstGeom prst="line">
            <a:avLst/>
          </a:prstGeom>
          <a:ln w="34925"/>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42E1E4AB-7F8A-4E1E-8D06-6B2C03E6218A}"/>
              </a:ext>
            </a:extLst>
          </p:cNvPr>
          <p:cNvCxnSpPr/>
          <p:nvPr/>
        </p:nvCxnSpPr>
        <p:spPr>
          <a:xfrm flipH="1">
            <a:off x="6216073" y="2160035"/>
            <a:ext cx="106218" cy="0"/>
          </a:xfrm>
          <a:prstGeom prst="line">
            <a:avLst/>
          </a:prstGeom>
          <a:ln w="34925"/>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62877BE6-23D6-4F0E-A486-90D2C3DB5A4D}"/>
              </a:ext>
            </a:extLst>
          </p:cNvPr>
          <p:cNvCxnSpPr/>
          <p:nvPr/>
        </p:nvCxnSpPr>
        <p:spPr>
          <a:xfrm flipV="1">
            <a:off x="6216073" y="2143529"/>
            <a:ext cx="0" cy="610874"/>
          </a:xfrm>
          <a:prstGeom prst="line">
            <a:avLst/>
          </a:prstGeom>
          <a:ln w="34925"/>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C1D532CF-A327-495E-8CD5-B02ACA283806}"/>
              </a:ext>
            </a:extLst>
          </p:cNvPr>
          <p:cNvCxnSpPr/>
          <p:nvPr/>
        </p:nvCxnSpPr>
        <p:spPr>
          <a:xfrm flipV="1">
            <a:off x="5837382" y="2033081"/>
            <a:ext cx="0" cy="1823739"/>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1025" name="Straight Connector 1024">
            <a:extLst>
              <a:ext uri="{FF2B5EF4-FFF2-40B4-BE49-F238E27FC236}">
                <a16:creationId xmlns:a16="http://schemas.microsoft.com/office/drawing/2014/main" id="{99C87B08-37A2-42CB-A4AD-C278DF40E6CF}"/>
              </a:ext>
            </a:extLst>
          </p:cNvPr>
          <p:cNvCxnSpPr/>
          <p:nvPr/>
        </p:nvCxnSpPr>
        <p:spPr>
          <a:xfrm flipH="1">
            <a:off x="5837382" y="1867711"/>
            <a:ext cx="2256031" cy="0"/>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1029" name="Straight Connector 1028">
            <a:extLst>
              <a:ext uri="{FF2B5EF4-FFF2-40B4-BE49-F238E27FC236}">
                <a16:creationId xmlns:a16="http://schemas.microsoft.com/office/drawing/2014/main" id="{84C3665A-D590-421E-8E92-F29468FA2EF1}"/>
              </a:ext>
            </a:extLst>
          </p:cNvPr>
          <p:cNvCxnSpPr/>
          <p:nvPr/>
        </p:nvCxnSpPr>
        <p:spPr>
          <a:xfrm flipV="1">
            <a:off x="5837382" y="1867711"/>
            <a:ext cx="0" cy="165370"/>
          </a:xfrm>
          <a:prstGeom prst="line">
            <a:avLst/>
          </a:prstGeom>
          <a:ln w="34925"/>
        </p:spPr>
        <p:style>
          <a:lnRef idx="3">
            <a:schemeClr val="accent4"/>
          </a:lnRef>
          <a:fillRef idx="0">
            <a:schemeClr val="accent4"/>
          </a:fillRef>
          <a:effectRef idx="2">
            <a:schemeClr val="accent4"/>
          </a:effectRef>
          <a:fontRef idx="minor">
            <a:schemeClr val="tx1"/>
          </a:fontRef>
        </p:style>
      </p:cxnSp>
      <p:cxnSp>
        <p:nvCxnSpPr>
          <p:cNvPr id="1033" name="Straight Connector 1032">
            <a:extLst>
              <a:ext uri="{FF2B5EF4-FFF2-40B4-BE49-F238E27FC236}">
                <a16:creationId xmlns:a16="http://schemas.microsoft.com/office/drawing/2014/main" id="{657B0145-9D0D-46DD-AD87-D70E1AC08263}"/>
              </a:ext>
            </a:extLst>
          </p:cNvPr>
          <p:cNvCxnSpPr/>
          <p:nvPr/>
        </p:nvCxnSpPr>
        <p:spPr>
          <a:xfrm flipV="1">
            <a:off x="5165387" y="1663430"/>
            <a:ext cx="0" cy="2193390"/>
          </a:xfrm>
          <a:prstGeom prst="line">
            <a:avLst/>
          </a:prstGeom>
          <a:ln w="34925"/>
        </p:spPr>
        <p:style>
          <a:lnRef idx="3">
            <a:schemeClr val="accent5"/>
          </a:lnRef>
          <a:fillRef idx="0">
            <a:schemeClr val="accent5"/>
          </a:fillRef>
          <a:effectRef idx="2">
            <a:schemeClr val="accent5"/>
          </a:effectRef>
          <a:fontRef idx="minor">
            <a:schemeClr val="tx1"/>
          </a:fontRef>
        </p:style>
      </p:cxnSp>
      <p:cxnSp>
        <p:nvCxnSpPr>
          <p:cNvPr id="1035" name="Straight Connector 1034">
            <a:extLst>
              <a:ext uri="{FF2B5EF4-FFF2-40B4-BE49-F238E27FC236}">
                <a16:creationId xmlns:a16="http://schemas.microsoft.com/office/drawing/2014/main" id="{55014F30-66C3-4101-AE15-E034577C4F4D}"/>
              </a:ext>
            </a:extLst>
          </p:cNvPr>
          <p:cNvCxnSpPr/>
          <p:nvPr/>
        </p:nvCxnSpPr>
        <p:spPr>
          <a:xfrm flipH="1">
            <a:off x="5165387" y="1286811"/>
            <a:ext cx="2928026" cy="0"/>
          </a:xfrm>
          <a:prstGeom prst="line">
            <a:avLst/>
          </a:prstGeom>
          <a:ln w="34925"/>
        </p:spPr>
        <p:style>
          <a:lnRef idx="3">
            <a:schemeClr val="accent5"/>
          </a:lnRef>
          <a:fillRef idx="0">
            <a:schemeClr val="accent5"/>
          </a:fillRef>
          <a:effectRef idx="2">
            <a:schemeClr val="accent5"/>
          </a:effectRef>
          <a:fontRef idx="minor">
            <a:schemeClr val="tx1"/>
          </a:fontRef>
        </p:style>
      </p:cxnSp>
      <p:cxnSp>
        <p:nvCxnSpPr>
          <p:cNvPr id="1037" name="Straight Connector 1036">
            <a:extLst>
              <a:ext uri="{FF2B5EF4-FFF2-40B4-BE49-F238E27FC236}">
                <a16:creationId xmlns:a16="http://schemas.microsoft.com/office/drawing/2014/main" id="{AFA499BD-D4BF-490C-AEE3-6837CFAAB789}"/>
              </a:ext>
            </a:extLst>
          </p:cNvPr>
          <p:cNvCxnSpPr/>
          <p:nvPr/>
        </p:nvCxnSpPr>
        <p:spPr>
          <a:xfrm>
            <a:off x="5165387" y="1286811"/>
            <a:ext cx="0" cy="376619"/>
          </a:xfrm>
          <a:prstGeom prst="line">
            <a:avLst/>
          </a:prstGeom>
          <a:ln w="34925"/>
        </p:spPr>
        <p:style>
          <a:lnRef idx="3">
            <a:schemeClr val="accent5"/>
          </a:lnRef>
          <a:fillRef idx="0">
            <a:schemeClr val="accent5"/>
          </a:fillRef>
          <a:effectRef idx="2">
            <a:schemeClr val="accent5"/>
          </a:effectRef>
          <a:fontRef idx="minor">
            <a:schemeClr val="tx1"/>
          </a:fontRef>
        </p:style>
      </p:cxnSp>
      <p:cxnSp>
        <p:nvCxnSpPr>
          <p:cNvPr id="1039" name="Straight Connector 1038">
            <a:extLst>
              <a:ext uri="{FF2B5EF4-FFF2-40B4-BE49-F238E27FC236}">
                <a16:creationId xmlns:a16="http://schemas.microsoft.com/office/drawing/2014/main" id="{5A850EB3-3968-4DB5-AECD-572E3E59F8DC}"/>
              </a:ext>
            </a:extLst>
          </p:cNvPr>
          <p:cNvCxnSpPr/>
          <p:nvPr/>
        </p:nvCxnSpPr>
        <p:spPr>
          <a:xfrm flipV="1">
            <a:off x="8278238" y="982494"/>
            <a:ext cx="0" cy="304317"/>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1043" name="Straight Connector 1042">
            <a:extLst>
              <a:ext uri="{FF2B5EF4-FFF2-40B4-BE49-F238E27FC236}">
                <a16:creationId xmlns:a16="http://schemas.microsoft.com/office/drawing/2014/main" id="{04DA4CAD-C891-467F-9A84-F9BF79EF4102}"/>
              </a:ext>
            </a:extLst>
          </p:cNvPr>
          <p:cNvCxnSpPr/>
          <p:nvPr/>
        </p:nvCxnSpPr>
        <p:spPr>
          <a:xfrm flipH="1">
            <a:off x="4987636" y="982494"/>
            <a:ext cx="3290602" cy="0"/>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1045" name="Straight Connector 1044">
            <a:extLst>
              <a:ext uri="{FF2B5EF4-FFF2-40B4-BE49-F238E27FC236}">
                <a16:creationId xmlns:a16="http://schemas.microsoft.com/office/drawing/2014/main" id="{6D526311-CF2E-4E7D-B1EB-963FC38D5847}"/>
              </a:ext>
            </a:extLst>
          </p:cNvPr>
          <p:cNvCxnSpPr/>
          <p:nvPr/>
        </p:nvCxnSpPr>
        <p:spPr>
          <a:xfrm flipV="1">
            <a:off x="4987636" y="982494"/>
            <a:ext cx="0" cy="2874326"/>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1047" name="Straight Connector 1046">
            <a:extLst>
              <a:ext uri="{FF2B5EF4-FFF2-40B4-BE49-F238E27FC236}">
                <a16:creationId xmlns:a16="http://schemas.microsoft.com/office/drawing/2014/main" id="{ACB6429F-9EE2-40A1-BBDB-2E0DAB1F26D6}"/>
              </a:ext>
            </a:extLst>
          </p:cNvPr>
          <p:cNvCxnSpPr/>
          <p:nvPr/>
        </p:nvCxnSpPr>
        <p:spPr>
          <a:xfrm>
            <a:off x="9251004" y="1663430"/>
            <a:ext cx="963039" cy="2050229"/>
          </a:xfrm>
          <a:prstGeom prst="line">
            <a:avLst/>
          </a:prstGeom>
          <a:ln w="34925"/>
        </p:spPr>
        <p:style>
          <a:lnRef idx="3">
            <a:schemeClr val="accent6"/>
          </a:lnRef>
          <a:fillRef idx="0">
            <a:schemeClr val="accent6"/>
          </a:fillRef>
          <a:effectRef idx="2">
            <a:schemeClr val="accent6"/>
          </a:effectRef>
          <a:fontRef idx="minor">
            <a:schemeClr val="tx1"/>
          </a:fontRef>
        </p:style>
      </p:cxnSp>
      <p:cxnSp>
        <p:nvCxnSpPr>
          <p:cNvPr id="1049" name="Straight Connector 1048">
            <a:extLst>
              <a:ext uri="{FF2B5EF4-FFF2-40B4-BE49-F238E27FC236}">
                <a16:creationId xmlns:a16="http://schemas.microsoft.com/office/drawing/2014/main" id="{4C28AC86-1698-46D1-A8F2-26C770D67A55}"/>
              </a:ext>
            </a:extLst>
          </p:cNvPr>
          <p:cNvCxnSpPr/>
          <p:nvPr/>
        </p:nvCxnSpPr>
        <p:spPr>
          <a:xfrm flipH="1">
            <a:off x="8433881" y="1575881"/>
            <a:ext cx="700391" cy="2280939"/>
          </a:xfrm>
          <a:prstGeom prst="line">
            <a:avLst/>
          </a:prstGeom>
          <a:ln w="34925"/>
        </p:spPr>
        <p:style>
          <a:lnRef idx="1">
            <a:schemeClr val="accent6"/>
          </a:lnRef>
          <a:fillRef idx="0">
            <a:schemeClr val="accent6"/>
          </a:fillRef>
          <a:effectRef idx="0">
            <a:schemeClr val="accent6"/>
          </a:effectRef>
          <a:fontRef idx="minor">
            <a:schemeClr val="tx1"/>
          </a:fontRef>
        </p:style>
      </p:cxnSp>
      <p:cxnSp>
        <p:nvCxnSpPr>
          <p:cNvPr id="1051" name="Straight Connector 1050">
            <a:extLst>
              <a:ext uri="{FF2B5EF4-FFF2-40B4-BE49-F238E27FC236}">
                <a16:creationId xmlns:a16="http://schemas.microsoft.com/office/drawing/2014/main" id="{11B48C9E-D09D-4D1F-8128-3FEDDBA19157}"/>
              </a:ext>
            </a:extLst>
          </p:cNvPr>
          <p:cNvCxnSpPr/>
          <p:nvPr/>
        </p:nvCxnSpPr>
        <p:spPr>
          <a:xfrm>
            <a:off x="8169563" y="2033081"/>
            <a:ext cx="2044480" cy="1823739"/>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B05B9A45-1711-4EA0-AFBA-76FDC1BD280D}"/>
              </a:ext>
            </a:extLst>
          </p:cNvPr>
          <p:cNvCxnSpPr/>
          <p:nvPr/>
        </p:nvCxnSpPr>
        <p:spPr>
          <a:xfrm>
            <a:off x="8169563" y="1867711"/>
            <a:ext cx="176769" cy="19891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TextBox 2"/>
          <p:cNvSpPr txBox="1"/>
          <p:nvPr/>
        </p:nvSpPr>
        <p:spPr>
          <a:xfrm>
            <a:off x="649431" y="1607560"/>
            <a:ext cx="11121737" cy="2957861"/>
          </a:xfrm>
          <a:prstGeom prst="rect">
            <a:avLst/>
          </a:prstGeom>
          <a:noFill/>
        </p:spPr>
        <p:txBody>
          <a:bodyPr wrap="square" rtlCol="0">
            <a:spAutoFit/>
          </a:bodyPr>
          <a:lstStyle/>
          <a:p>
            <a:pPr marL="342900" marR="0" lvl="0" indent="-342900" fontAlgn="base">
              <a:lnSpc>
                <a:spcPct val="150000"/>
              </a:lnSpc>
              <a:spcBef>
                <a:spcPts val="0"/>
              </a:spcBef>
              <a:spcAft>
                <a:spcPts val="0"/>
              </a:spcAft>
              <a:buFont typeface="Wingdings" panose="05000000000000000000" pitchFamily="2" charset="2"/>
              <a:buChar char="Ø"/>
              <a:tabLst>
                <a:tab pos="457200" algn="l"/>
              </a:tabLst>
            </a:pPr>
            <a:r>
              <a:rPr lang="en-US" sz="1800" b="1" dirty="0">
                <a:solidFill>
                  <a:srgbClr val="333333"/>
                </a:solidFill>
                <a:effectLst/>
                <a:latin typeface="Times New Roman" panose="02020603050405020304" pitchFamily="18" charset="0"/>
                <a:ea typeface="Times New Roman" panose="02020603050405020304" pitchFamily="18" charset="0"/>
              </a:rPr>
              <a:t>STEP 1 :- </a:t>
            </a:r>
            <a:r>
              <a:rPr lang="en-US" sz="1800" dirty="0">
                <a:solidFill>
                  <a:srgbClr val="333333"/>
                </a:solidFill>
                <a:effectLst/>
                <a:latin typeface="Times New Roman" panose="02020603050405020304" pitchFamily="18" charset="0"/>
                <a:ea typeface="Times New Roman" panose="02020603050405020304" pitchFamily="18" charset="0"/>
              </a:rPr>
              <a:t>Switch on the motor.</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lnSpc>
                <a:spcPct val="150000"/>
              </a:lnSpc>
              <a:spcBef>
                <a:spcPts val="0"/>
              </a:spcBef>
              <a:spcAft>
                <a:spcPts val="0"/>
              </a:spcAft>
              <a:buFont typeface="Wingdings" panose="05000000000000000000" pitchFamily="2" charset="2"/>
              <a:buChar char="Ø"/>
              <a:tabLst>
                <a:tab pos="457200" algn="l"/>
              </a:tabLst>
            </a:pPr>
            <a:r>
              <a:rPr lang="en-US" b="1" dirty="0">
                <a:solidFill>
                  <a:srgbClr val="333333"/>
                </a:solidFill>
                <a:latin typeface="Times New Roman" panose="02020603050405020304" pitchFamily="18" charset="0"/>
                <a:ea typeface="Times New Roman" panose="02020603050405020304" pitchFamily="18" charset="0"/>
              </a:rPr>
              <a:t>STEP 2 :- </a:t>
            </a:r>
            <a:r>
              <a:rPr lang="en-US" dirty="0">
                <a:solidFill>
                  <a:srgbClr val="333333"/>
                </a:solidFill>
                <a:latin typeface="Times New Roman" panose="02020603050405020304" pitchFamily="18" charset="0"/>
                <a:ea typeface="Times New Roman" panose="02020603050405020304" pitchFamily="18" charset="0"/>
              </a:rPr>
              <a:t>If the MEMS sensor </a:t>
            </a:r>
            <a:r>
              <a:rPr lang="en-US" dirty="0"/>
              <a:t>is</a:t>
            </a:r>
            <a:r>
              <a:rPr lang="en-US" dirty="0">
                <a:solidFill>
                  <a:srgbClr val="333333"/>
                </a:solidFill>
                <a:latin typeface="Times New Roman" panose="02020603050405020304" pitchFamily="18" charset="0"/>
                <a:ea typeface="Times New Roman" panose="02020603050405020304" pitchFamily="18" charset="0"/>
              </a:rPr>
              <a:t> in threshold value the motor is in off state.</a:t>
            </a:r>
            <a:endParaRPr lang="en-US" sz="1800" dirty="0">
              <a:effectLst/>
              <a:latin typeface="Times New Roman" panose="02020603050405020304" pitchFamily="18" charset="0"/>
              <a:ea typeface="Times New Roman" panose="02020603050405020304" pitchFamily="18" charset="0"/>
            </a:endParaRPr>
          </a:p>
          <a:p>
            <a:pPr marL="342900" indent="-342900" fontAlgn="base">
              <a:lnSpc>
                <a:spcPct val="150000"/>
              </a:lnSpc>
              <a:buFont typeface="Wingdings" panose="05000000000000000000" pitchFamily="2" charset="2"/>
              <a:buChar char="Ø"/>
              <a:tabLst>
                <a:tab pos="457200" algn="l"/>
              </a:tabLst>
            </a:pPr>
            <a:r>
              <a:rPr lang="en-US" sz="1800" b="1" dirty="0">
                <a:solidFill>
                  <a:srgbClr val="333333"/>
                </a:solidFill>
                <a:effectLst/>
                <a:latin typeface="Times New Roman" panose="02020603050405020304" pitchFamily="18" charset="0"/>
                <a:ea typeface="Times New Roman" panose="02020603050405020304" pitchFamily="18" charset="0"/>
              </a:rPr>
              <a:t>STEP 3 :- </a:t>
            </a:r>
            <a:r>
              <a:rPr lang="en-US" dirty="0">
                <a:solidFill>
                  <a:srgbClr val="333333"/>
                </a:solidFill>
                <a:latin typeface="Times New Roman" panose="02020603050405020304" pitchFamily="18" charset="0"/>
                <a:ea typeface="Times New Roman" panose="02020603050405020304" pitchFamily="18" charset="0"/>
              </a:rPr>
              <a:t>In x-axis if the threshold value is less than 380 then motor will move in right direction.</a:t>
            </a:r>
            <a:endParaRPr lang="en-US" sz="1800" dirty="0">
              <a:solidFill>
                <a:srgbClr val="333333"/>
              </a:solidFill>
              <a:effectLst/>
              <a:latin typeface="Times New Roman" panose="02020603050405020304" pitchFamily="18" charset="0"/>
              <a:ea typeface="Times New Roman" panose="02020603050405020304" pitchFamily="18" charset="0"/>
            </a:endParaRPr>
          </a:p>
          <a:p>
            <a:pPr marL="342900" indent="-342900" fontAlgn="base">
              <a:lnSpc>
                <a:spcPct val="150000"/>
              </a:lnSpc>
              <a:buFont typeface="Wingdings" panose="05000000000000000000" pitchFamily="2" charset="2"/>
              <a:buChar char="Ø"/>
              <a:tabLst>
                <a:tab pos="457200" algn="l"/>
              </a:tabLst>
            </a:pPr>
            <a:r>
              <a:rPr lang="en-US" sz="1800" b="1" dirty="0">
                <a:solidFill>
                  <a:srgbClr val="333333"/>
                </a:solidFill>
                <a:effectLst/>
                <a:latin typeface="Times New Roman" panose="02020603050405020304" pitchFamily="18" charset="0"/>
                <a:ea typeface="Times New Roman" panose="02020603050405020304" pitchFamily="18" charset="0"/>
              </a:rPr>
              <a:t>STEP4 :-  </a:t>
            </a:r>
            <a:r>
              <a:rPr lang="en-US" dirty="0">
                <a:solidFill>
                  <a:srgbClr val="333333"/>
                </a:solidFill>
                <a:latin typeface="Times New Roman" panose="02020603050405020304" pitchFamily="18" charset="0"/>
                <a:ea typeface="Times New Roman" panose="02020603050405020304" pitchFamily="18" charset="0"/>
              </a:rPr>
              <a:t>In x-axis if the threshold value is greater than 400 then motor will move in left direction.</a:t>
            </a:r>
            <a:endParaRPr lang="en-US" sz="1800" dirty="0">
              <a:solidFill>
                <a:srgbClr val="333333"/>
              </a:solidFill>
              <a:effectLst/>
              <a:latin typeface="Times New Roman" panose="02020603050405020304" pitchFamily="18" charset="0"/>
              <a:ea typeface="Times New Roman" panose="02020603050405020304" pitchFamily="18" charset="0"/>
            </a:endParaRPr>
          </a:p>
          <a:p>
            <a:pPr marL="342900" indent="-342900" fontAlgn="base">
              <a:lnSpc>
                <a:spcPct val="150000"/>
              </a:lnSpc>
              <a:buFont typeface="Wingdings" panose="05000000000000000000" pitchFamily="2" charset="2"/>
              <a:buChar char="Ø"/>
              <a:tabLst>
                <a:tab pos="457200" algn="l"/>
              </a:tabLst>
            </a:pPr>
            <a:r>
              <a:rPr lang="en-US" b="1" dirty="0">
                <a:latin typeface="Times New Roman" panose="02020603050405020304" pitchFamily="18" charset="0"/>
                <a:cs typeface="Times New Roman" panose="02020603050405020304" pitchFamily="18" charset="0"/>
              </a:rPr>
              <a:t>STEP5 :-  </a:t>
            </a:r>
            <a:r>
              <a:rPr lang="en-US" dirty="0">
                <a:solidFill>
                  <a:srgbClr val="333333"/>
                </a:solidFill>
                <a:latin typeface="Times New Roman" panose="02020603050405020304" pitchFamily="18" charset="0"/>
                <a:ea typeface="Times New Roman" panose="02020603050405020304" pitchFamily="18" charset="0"/>
              </a:rPr>
              <a:t>In y-axis if the threshold value is less than 380 then motor will move in front direction.</a:t>
            </a:r>
            <a:endParaRPr lang="en-US" sz="1800" dirty="0">
              <a:solidFill>
                <a:srgbClr val="333333"/>
              </a:solidFill>
              <a:effectLst/>
              <a:latin typeface="Times New Roman" panose="02020603050405020304" pitchFamily="18" charset="0"/>
              <a:ea typeface="Times New Roman" panose="02020603050405020304" pitchFamily="18" charset="0"/>
            </a:endParaRPr>
          </a:p>
          <a:p>
            <a:pPr marL="342900" indent="-342900" fontAlgn="base">
              <a:lnSpc>
                <a:spcPct val="150000"/>
              </a:lnSpc>
              <a:buFont typeface="Wingdings" panose="05000000000000000000" pitchFamily="2" charset="2"/>
              <a:buChar char="Ø"/>
              <a:tabLst>
                <a:tab pos="457200" algn="l"/>
              </a:tabLst>
            </a:pPr>
            <a:r>
              <a:rPr lang="en-US" b="1" dirty="0">
                <a:latin typeface="Times New Roman" panose="02020603050405020304" pitchFamily="18" charset="0"/>
                <a:cs typeface="Times New Roman" panose="02020603050405020304" pitchFamily="18" charset="0"/>
              </a:rPr>
              <a:t>STEP6 :- </a:t>
            </a:r>
            <a:r>
              <a:rPr lang="en-US" dirty="0">
                <a:latin typeface="Times New Roman" panose="02020603050405020304" pitchFamily="18" charset="0"/>
                <a:cs typeface="Times New Roman" panose="02020603050405020304" pitchFamily="18" charset="0"/>
              </a:rPr>
              <a:t> </a:t>
            </a:r>
            <a:r>
              <a:rPr lang="en-US" dirty="0">
                <a:solidFill>
                  <a:srgbClr val="333333"/>
                </a:solidFill>
                <a:latin typeface="Times New Roman" panose="02020603050405020304" pitchFamily="18" charset="0"/>
                <a:ea typeface="Times New Roman" panose="02020603050405020304" pitchFamily="18" charset="0"/>
              </a:rPr>
              <a:t>In y-axis if the threshold value is greater than 400 then motor will move in back direction.</a:t>
            </a:r>
            <a:endParaRPr lang="en-US" sz="1800" dirty="0">
              <a:solidFill>
                <a:srgbClr val="333333"/>
              </a:solidFill>
              <a:effectLst/>
              <a:latin typeface="Times New Roman" panose="02020603050405020304" pitchFamily="18" charset="0"/>
              <a:ea typeface="Times New Roman" panose="02020603050405020304" pitchFamily="18" charset="0"/>
            </a:endParaRPr>
          </a:p>
          <a:p>
            <a:pPr marR="0" lvl="0" fontAlgn="base">
              <a:lnSpc>
                <a:spcPct val="150000"/>
              </a:lnSpc>
              <a:spcBef>
                <a:spcPts val="0"/>
              </a:spcBef>
              <a:spcAft>
                <a:spcPts val="0"/>
              </a:spcAft>
              <a:tabLst>
                <a:tab pos="457200" algn="l"/>
              </a:tabLst>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 chart</a:t>
            </a:r>
          </a:p>
        </p:txBody>
      </p:sp>
      <p:pic>
        <p:nvPicPr>
          <p:cNvPr id="1026" name="Picture 2" descr="Design of Electric Wheelchair with Joystick Controller as Personal Mobility  for Disabled Person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456" y="1298070"/>
            <a:ext cx="5145087" cy="5048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1690688"/>
            <a:ext cx="8684202" cy="1871410"/>
          </a:xfrm>
          <a:prstGeom prst="rect">
            <a:avLst/>
          </a:prstGeom>
          <a:noFill/>
        </p:spPr>
        <p:txBody>
          <a:bodyPr wrap="square">
            <a:spAutoFit/>
          </a:bodyPr>
          <a:lstStyle/>
          <a:p>
            <a:pPr marL="342900" marR="0" lvl="0" indent="-342900" algn="just">
              <a:lnSpc>
                <a:spcPct val="150000"/>
              </a:lnSpc>
              <a:spcBef>
                <a:spcPts val="0"/>
              </a:spcBef>
              <a:spcAft>
                <a:spcPts val="1000"/>
              </a:spcAft>
              <a:buFont typeface="Wingdings" panose="05000000000000000000" pitchFamily="2" charset="2"/>
              <a:buChar char="Ø"/>
              <a:tabLst>
                <a:tab pos="45720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Wireless controlled robots are very useful in many applications like remote surveillance, military etc.</a:t>
            </a:r>
          </a:p>
          <a:p>
            <a:pPr marL="342900" marR="0" lvl="0" indent="-342900" algn="just">
              <a:lnSpc>
                <a:spcPct val="150000"/>
              </a:lnSpc>
              <a:spcBef>
                <a:spcPts val="0"/>
              </a:spcBef>
              <a:spcAft>
                <a:spcPts val="1000"/>
              </a:spcAft>
              <a:buFont typeface="Wingdings" panose="05000000000000000000" pitchFamily="2" charset="2"/>
              <a:buChar char="Ø"/>
              <a:tabLst>
                <a:tab pos="45720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Hand gesture-controlled robot can be used by physically challenged in wheelchairs.</a:t>
            </a:r>
          </a:p>
          <a:p>
            <a:pPr marL="342900" marR="0" lvl="0" indent="-342900" algn="just">
              <a:lnSpc>
                <a:spcPct val="150000"/>
              </a:lnSpc>
              <a:spcBef>
                <a:spcPts val="0"/>
              </a:spcBef>
              <a:spcAft>
                <a:spcPts val="1000"/>
              </a:spcAft>
              <a:buFont typeface="Wingdings" panose="05000000000000000000" pitchFamily="2" charset="2"/>
              <a:buChar char="Ø"/>
              <a:tabLst>
                <a:tab pos="45720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Hand gesture controlled industrial grade robotic arms can be developed.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2814"/>
          </a:xfrm>
        </p:spPr>
        <p:txBody>
          <a:bodyPr/>
          <a:lstStyle/>
          <a:p>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23636" y="1732344"/>
            <a:ext cx="10430164" cy="12225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ea typeface="+mn-lt"/>
                <a:cs typeface="Times New Roman" panose="02020603050405020304" pitchFamily="18" charset="0"/>
              </a:rPr>
              <a:t>In this robot is designed in which it moves according to human hand gesture. The robot is moving in order of proper responses whenever we move our hand. Different Hand gestures to make the robot in specific directions are left, right, forward, backward.</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fontScale="92500"/>
          </a:bodyPr>
          <a:lstStyle/>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is to develop a wheelchair control which is useful to the physically disabled person with his hand movement or his hand gesture recognition using Acceleration technology. Tremendous leaps have been made in the field of wheelchair technology.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even these significant advances haven’t been able to help quadriplegics navigate wheelchair unassisted. It is wheelchair which can be controlled by simple hand gestures. It employs a sensor which controls the wheelchair hand gestures made by the user and interprets the motion intended by user and moves accordingly. </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Acceleration we have Acceleration sensor. When we change the direction, the sensor registers values are changed and that values are given to microcontroller. Depending on the direction of the Acceleration, microcontroller controls the wheelchair directions like LEFT, RIGHT, FRONT, and BACK. The aim of this project is to implement wheelchair direction control with hand gesture reorganization.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EA14C9-AEC9-42E1-81BC-7717526C6691}"/>
              </a:ext>
            </a:extLst>
          </p:cNvPr>
          <p:cNvPicPr>
            <a:picLocks noChangeAspect="1"/>
          </p:cNvPicPr>
          <p:nvPr/>
        </p:nvPicPr>
        <p:blipFill rotWithShape="1">
          <a:blip r:embed="rId2">
            <a:extLst>
              <a:ext uri="{28A0092B-C50C-407E-A947-70E740481C1C}">
                <a14:useLocalDpi xmlns:a14="http://schemas.microsoft.com/office/drawing/2010/main" val="0"/>
              </a:ext>
            </a:extLst>
          </a:blip>
          <a:srcRect b="12821"/>
          <a:stretch>
            <a:fillRect/>
          </a:stretch>
        </p:blipFill>
        <p:spPr>
          <a:xfrm>
            <a:off x="1330036" y="461818"/>
            <a:ext cx="3879273" cy="2967182"/>
          </a:xfrm>
          <a:prstGeom prst="rect">
            <a:avLst/>
          </a:prstGeom>
        </p:spPr>
      </p:pic>
      <p:pic>
        <p:nvPicPr>
          <p:cNvPr id="3" name="Picture 2" descr="A picture containing person&#10;&#10;Description automatically generated">
            <a:extLst>
              <a:ext uri="{FF2B5EF4-FFF2-40B4-BE49-F238E27FC236}">
                <a16:creationId xmlns:a16="http://schemas.microsoft.com/office/drawing/2014/main" id="{042BF81F-E080-4E00-BEC3-15E6690D6C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6520" r="24483"/>
          <a:stretch/>
        </p:blipFill>
        <p:spPr bwMode="auto">
          <a:xfrm>
            <a:off x="6751782" y="461819"/>
            <a:ext cx="4202545" cy="2967182"/>
          </a:xfrm>
          <a:prstGeom prst="rect">
            <a:avLst/>
          </a:prstGeom>
          <a:ln>
            <a:noFill/>
          </a:ln>
          <a:extLst>
            <a:ext uri="{53640926-AAD7-44D8-BBD7-CCE9431645EC}">
              <a14:shadowObscured xmlns:a14="http://schemas.microsoft.com/office/drawing/2010/main"/>
            </a:ext>
          </a:extLst>
        </p:spPr>
      </p:pic>
      <p:pic>
        <p:nvPicPr>
          <p:cNvPr id="4" name="Picture 3" descr="A picture containing text, person&#10;&#10;Description automatically generated">
            <a:extLst>
              <a:ext uri="{FF2B5EF4-FFF2-40B4-BE49-F238E27FC236}">
                <a16:creationId xmlns:a16="http://schemas.microsoft.com/office/drawing/2014/main" id="{ACA6F9B8-ECDA-4DB1-94B1-903BF625E79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713" r="17106"/>
          <a:stretch/>
        </p:blipFill>
        <p:spPr bwMode="auto">
          <a:xfrm>
            <a:off x="1330036" y="3833091"/>
            <a:ext cx="3879273" cy="2755841"/>
          </a:xfrm>
          <a:prstGeom prst="rect">
            <a:avLst/>
          </a:prstGeom>
          <a:ln>
            <a:noFill/>
          </a:ln>
          <a:extLst>
            <a:ext uri="{53640926-AAD7-44D8-BBD7-CCE9431645EC}">
              <a14:shadowObscured xmlns:a14="http://schemas.microsoft.com/office/drawing/2010/main"/>
            </a:ext>
          </a:extLst>
        </p:spPr>
      </p:pic>
      <p:pic>
        <p:nvPicPr>
          <p:cNvPr id="5" name="Picture 4" descr="A person writing on a chalkboard&#10;&#10;Description automatically generated with medium confidence">
            <a:extLst>
              <a:ext uri="{FF2B5EF4-FFF2-40B4-BE49-F238E27FC236}">
                <a16:creationId xmlns:a16="http://schemas.microsoft.com/office/drawing/2014/main" id="{AB2969BF-499D-4C33-9B06-DFD6E09702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2642" r="19103"/>
          <a:stretch/>
        </p:blipFill>
        <p:spPr bwMode="auto">
          <a:xfrm>
            <a:off x="6751782" y="3833090"/>
            <a:ext cx="4202545" cy="27558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0030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1832"/>
            <a:ext cx="9144000" cy="1000154"/>
          </a:xfrm>
        </p:spPr>
        <p:txBody>
          <a:bodyPr>
            <a:normAutofit/>
          </a:bodyPr>
          <a:lstStyle/>
          <a:p>
            <a:pPr algn="just"/>
            <a:r>
              <a:rPr lang="en-IN" sz="4400" b="1" dirty="0">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1524000" y="1682151"/>
            <a:ext cx="9144000" cy="4589253"/>
          </a:xfrm>
        </p:spPr>
        <p:txBody>
          <a:bodyPr>
            <a:noAutofit/>
          </a:bodyPr>
          <a:lstStyle/>
          <a:p>
            <a:pPr marL="285750" indent="-285750" algn="just">
              <a:lnSpc>
                <a:spcPct val="15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(14-16 July 2008), A Wearable Head- Mounted Sensor Based Apparatus for Eye Tracking Applications IEEE International Conference on Virtual Environments, Human-Computer Interfaces, and Measurement Systems Istanbul, Turkey. </a:t>
            </a:r>
          </a:p>
          <a:p>
            <a:pPr marL="285750" indent="-285750" algn="just">
              <a:lnSpc>
                <a:spcPct val="15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(2007) 4 International conference on Electrical and Electronics Engineering (ICEEE 2007) Mexico City, Mexico. September 5-7, </a:t>
            </a:r>
            <a:r>
              <a:rPr lang="en-IN" sz="1700" dirty="0" err="1">
                <a:latin typeface="Times New Roman" panose="02020603050405020304" pitchFamily="18" charset="0"/>
                <a:cs typeface="Times New Roman" panose="02020603050405020304" pitchFamily="18" charset="0"/>
              </a:rPr>
              <a:t>Marhic.B</a:t>
            </a:r>
            <a:r>
              <a:rPr lang="en-IN" sz="17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(2005) Robotic assistance: an automatic wheelchair tracking Intelligent Robots and Systems, (IROS2005). 2005 IEEE/RSJ. Yi Zhang, Jiao Zhang, Yuan Luo (2011), A Novel Intelligent Wheelchair Control System Based On Hand Gesture Recognition, Proceedings of the 2011 IEEE/ICME International Conference on Complex Medical Engineering, May 22-25,Harbin,China,pp:334- 339,201. Wen J .Li (May, 2012), MEMS Accelerometer Based Nonspecific-User Hand Gesture Recognition. IEEE SensorsJournalVol12, No.5.pp:1166-1173. Wheel Chair Motion Control Based On Hand Gesture Recognition IJIRTS volume2 No2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554" y="2766872"/>
            <a:ext cx="10515600" cy="1325563"/>
          </a:xfrm>
        </p:spPr>
        <p:txBody>
          <a:bodyPr/>
          <a:lstStyle/>
          <a:p>
            <a:pPr algn="just"/>
            <a:r>
              <a:rPr lang="en-IN"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367"/>
            <a:ext cx="10515600" cy="1325563"/>
          </a:xfrm>
        </p:spPr>
        <p:txBody>
          <a:bodyPr/>
          <a:lstStyle/>
          <a:p>
            <a:r>
              <a:rPr lang="en-IN" b="1" dirty="0">
                <a:latin typeface="Times New Roman" panose="02020603050405020304" pitchFamily="18" charset="0"/>
                <a:cs typeface="Times New Roman" panose="02020603050405020304" pitchFamily="18" charset="0"/>
              </a:rPr>
              <a:t>Motivation Behind The Project</a:t>
            </a:r>
          </a:p>
        </p:txBody>
      </p:sp>
      <p:sp>
        <p:nvSpPr>
          <p:cNvPr id="3" name="Content Placeholder 2"/>
          <p:cNvSpPr>
            <a:spLocks noGrp="1"/>
          </p:cNvSpPr>
          <p:nvPr>
            <p:ph idx="1"/>
          </p:nvPr>
        </p:nvSpPr>
        <p:spPr>
          <a:xfrm>
            <a:off x="838200" y="1834251"/>
            <a:ext cx="10515600" cy="4351338"/>
          </a:xfrm>
        </p:spPr>
        <p:txBody>
          <a:bodyPr>
            <a:normAutofit/>
          </a:bodyPr>
          <a:lstStyle/>
          <a:p>
            <a:pPr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The number of persons who are paralyzed and therefore dependent on others due to loss of self mobility is growing with the population. The development of the wheelchair for paralyzed users is surprisingly recent starting with the conventional manually powered wheelchairs and advancing to electrical wheelchairs.</a:t>
            </a:r>
          </a:p>
          <a:p>
            <a:pPr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Conventional wheelchair use tends to focus exclusively on manual use which use which assumes users still able to use their hands which excludes those unable to do so. </a:t>
            </a:r>
          </a:p>
          <a:p>
            <a:pPr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Diseases or accidents injuring the nervous system also frequently because people lose their ability to move their voluntary muscle. Because voluntary muscle is the main actuator enabling people to move their body, paralysis may cause a person not move their locomotor organ such as arm, leg and others. </a:t>
            </a:r>
          </a:p>
          <a:p>
            <a:pPr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Scientist Stephen W. Hawking is perhaps the most well-known victim of major paralysis – Hawking was diagnosed with incurable Amyotrophic Lateral Sclerosis (ALS) in 1962, thereafter using a wheelchair to move. </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555" y="365126"/>
            <a:ext cx="10515600" cy="962230"/>
          </a:xfrm>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Table 4"/>
          <p:cNvGraphicFramePr>
            <a:graphicFrameLocks noGrp="1"/>
          </p:cNvGraphicFramePr>
          <p:nvPr/>
        </p:nvGraphicFramePr>
        <p:xfrm>
          <a:off x="602973" y="1131245"/>
          <a:ext cx="11468775" cy="6741033"/>
        </p:xfrm>
        <a:graphic>
          <a:graphicData uri="http://schemas.openxmlformats.org/drawingml/2006/table">
            <a:tbl>
              <a:tblPr firstRow="1" bandRow="1">
                <a:tableStyleId>{5C22544A-7EE6-4342-B048-85BDC9FD1C3A}</a:tableStyleId>
              </a:tblPr>
              <a:tblGrid>
                <a:gridCol w="823386">
                  <a:extLst>
                    <a:ext uri="{9D8B030D-6E8A-4147-A177-3AD203B41FA5}">
                      <a16:colId xmlns:a16="http://schemas.microsoft.com/office/drawing/2014/main" val="20000"/>
                    </a:ext>
                  </a:extLst>
                </a:gridCol>
                <a:gridCol w="2386035">
                  <a:extLst>
                    <a:ext uri="{9D8B030D-6E8A-4147-A177-3AD203B41FA5}">
                      <a16:colId xmlns:a16="http://schemas.microsoft.com/office/drawing/2014/main" val="20001"/>
                    </a:ext>
                  </a:extLst>
                </a:gridCol>
                <a:gridCol w="3063458">
                  <a:extLst>
                    <a:ext uri="{9D8B030D-6E8A-4147-A177-3AD203B41FA5}">
                      <a16:colId xmlns:a16="http://schemas.microsoft.com/office/drawing/2014/main" val="20002"/>
                    </a:ext>
                  </a:extLst>
                </a:gridCol>
                <a:gridCol w="1725539">
                  <a:extLst>
                    <a:ext uri="{9D8B030D-6E8A-4147-A177-3AD203B41FA5}">
                      <a16:colId xmlns:a16="http://schemas.microsoft.com/office/drawing/2014/main" val="20003"/>
                    </a:ext>
                  </a:extLst>
                </a:gridCol>
                <a:gridCol w="3470357">
                  <a:extLst>
                    <a:ext uri="{9D8B030D-6E8A-4147-A177-3AD203B41FA5}">
                      <a16:colId xmlns:a16="http://schemas.microsoft.com/office/drawing/2014/main" val="20004"/>
                    </a:ext>
                  </a:extLst>
                </a:gridCol>
              </a:tblGrid>
              <a:tr h="306260">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S.no</a:t>
                      </a:r>
                    </a:p>
                  </a:txBody>
                  <a:tcPr/>
                </a:tc>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Author</a:t>
                      </a:r>
                    </a:p>
                  </a:txBody>
                  <a:tcPr/>
                </a:tc>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Title</a:t>
                      </a:r>
                    </a:p>
                  </a:txBody>
                  <a:tcPr/>
                </a:tc>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Problem</a:t>
                      </a:r>
                    </a:p>
                  </a:txBody>
                  <a:tcPr/>
                </a:tc>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10000"/>
                  </a:ext>
                </a:extLst>
              </a:tr>
              <a:tr h="786068">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1.</a:t>
                      </a:r>
                    </a:p>
                  </a:txBody>
                  <a:tcPr/>
                </a:tc>
                <a:tc>
                  <a:txBody>
                    <a:bodyPr/>
                    <a:lstStyle/>
                    <a:p>
                      <a:pPr lvl="0" algn="ctr">
                        <a:lnSpc>
                          <a:spcPct val="150000"/>
                        </a:lnSpc>
                        <a:buNone/>
                      </a:pPr>
                      <a:r>
                        <a:rPr lang="en-US" sz="1700" b="0" i="0" u="none" strike="noStrike" noProof="0" dirty="0">
                          <a:latin typeface="Times New Roman" panose="02020603050405020304" pitchFamily="18" charset="0"/>
                          <a:cs typeface="Times New Roman" panose="02020603050405020304" pitchFamily="18" charset="0"/>
                        </a:rPr>
                        <a:t>S. Senthil Kumar</a:t>
                      </a:r>
                      <a:endParaRPr lang="en-US" sz="1700" dirty="0">
                        <a:latin typeface="Times New Roman" panose="02020603050405020304" pitchFamily="18" charset="0"/>
                        <a:cs typeface="Times New Roman" panose="02020603050405020304" pitchFamily="18" charset="0"/>
                      </a:endParaRPr>
                    </a:p>
                  </a:txBody>
                  <a:tcPr/>
                </a:tc>
                <a:tc>
                  <a:txBody>
                    <a:bodyPr/>
                    <a:lstStyle/>
                    <a:p>
                      <a:pPr lvl="0" algn="ctr">
                        <a:lnSpc>
                          <a:spcPct val="150000"/>
                        </a:lnSpc>
                        <a:buNone/>
                      </a:pPr>
                      <a:r>
                        <a:rPr lang="en-US" sz="1700" b="0" i="0" u="none" strike="noStrike" noProof="0" dirty="0">
                          <a:latin typeface="Times New Roman" panose="02020603050405020304" pitchFamily="18" charset="0"/>
                          <a:cs typeface="Times New Roman" panose="02020603050405020304" pitchFamily="18" charset="0"/>
                        </a:rPr>
                        <a:t>“Robotic Arm Control through Internet/LAN for Patient Operation”</a:t>
                      </a:r>
                      <a:endParaRPr lang="en-US" sz="1700" dirty="0">
                        <a:latin typeface="Times New Roman" panose="02020603050405020304" pitchFamily="18" charset="0"/>
                        <a:cs typeface="Times New Roman" panose="02020603050405020304" pitchFamily="18" charset="0"/>
                      </a:endParaRPr>
                    </a:p>
                  </a:txBody>
                  <a:tcPr/>
                </a:tc>
                <a:tc>
                  <a:txBody>
                    <a:bodyPr/>
                    <a:lstStyle/>
                    <a:p>
                      <a:pPr lvl="0" algn="ctr">
                        <a:lnSpc>
                          <a:spcPct val="150000"/>
                        </a:lnSpc>
                        <a:buNone/>
                      </a:pPr>
                      <a:r>
                        <a:rPr lang="en-US" sz="1700" b="0" i="0" u="none" strike="noStrike" noProof="0" dirty="0">
                          <a:latin typeface="Times New Roman" panose="02020603050405020304" pitchFamily="18" charset="0"/>
                          <a:cs typeface="Times New Roman" panose="02020603050405020304" pitchFamily="18" charset="0"/>
                        </a:rPr>
                        <a:t>Vol. 4, Issue 7, July 2015.</a:t>
                      </a:r>
                      <a:endParaRPr lang="en-US" sz="1700" dirty="0">
                        <a:latin typeface="Times New Roman" panose="02020603050405020304" pitchFamily="18" charset="0"/>
                        <a:cs typeface="Times New Roman" panose="02020603050405020304" pitchFamily="18" charset="0"/>
                      </a:endParaRPr>
                    </a:p>
                  </a:txBody>
                  <a:tcPr/>
                </a:tc>
                <a:tc>
                  <a:txBody>
                    <a:bodyPr/>
                    <a:lstStyle/>
                    <a:p>
                      <a:pPr lvl="0" algn="ctr">
                        <a:lnSpc>
                          <a:spcPct val="150000"/>
                        </a:lnSpc>
                        <a:buNone/>
                      </a:pPr>
                      <a:r>
                        <a:rPr lang="en-US" sz="1700" b="0" i="0" u="none" strike="noStrike" noProof="0" dirty="0">
                          <a:latin typeface="Times New Roman" panose="02020603050405020304" pitchFamily="18" charset="0"/>
                          <a:cs typeface="Times New Roman" panose="02020603050405020304" pitchFamily="18" charset="0"/>
                        </a:rPr>
                        <a:t>International Journal of Advanced Research in Electrical, Electronics and Instrumentation Engineering,</a:t>
                      </a:r>
                      <a:endParaRPr lang="en-US"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828254">
                <a:tc>
                  <a:txBody>
                    <a:bodyPr/>
                    <a:lstStyle/>
                    <a:p>
                      <a:pPr algn="ctr">
                        <a:lnSpc>
                          <a:spcPct val="150000"/>
                        </a:lnSpc>
                      </a:pPr>
                      <a:r>
                        <a:rPr lang="en-IN" sz="1700" dirty="0">
                          <a:latin typeface="Times New Roman" panose="02020603050405020304" pitchFamily="18" charset="0"/>
                          <a:cs typeface="Times New Roman" panose="02020603050405020304" pitchFamily="18" charset="0"/>
                        </a:rPr>
                        <a:t>2.</a:t>
                      </a:r>
                    </a:p>
                  </a:txBody>
                  <a:tcPr/>
                </a:tc>
                <a:tc>
                  <a:txBody>
                    <a:bodyPr/>
                    <a:lstStyle/>
                    <a:p>
                      <a:pPr lvl="0" algn="ctr">
                        <a:lnSpc>
                          <a:spcPct val="150000"/>
                        </a:lnSpc>
                        <a:buNone/>
                      </a:pPr>
                      <a:r>
                        <a:rPr lang="en-US" sz="1700" b="0" i="0" u="none" strike="noStrike" noProof="0" dirty="0">
                          <a:latin typeface="Times New Roman" panose="02020603050405020304" pitchFamily="18" charset="0"/>
                          <a:cs typeface="Times New Roman" panose="02020603050405020304" pitchFamily="18" charset="0"/>
                        </a:rPr>
                        <a:t>Vivek Bhojak  , Girish kumar   Solanki, Sonu Daultani </a:t>
                      </a:r>
                      <a:endParaRPr lang="en-US" sz="1700" dirty="0">
                        <a:latin typeface="Times New Roman" panose="02020603050405020304" pitchFamily="18" charset="0"/>
                        <a:cs typeface="Times New Roman" panose="02020603050405020304" pitchFamily="18" charset="0"/>
                      </a:endParaRPr>
                    </a:p>
                  </a:txBody>
                  <a:tcPr/>
                </a:tc>
                <a:tc>
                  <a:txBody>
                    <a:bodyPr/>
                    <a:lstStyle/>
                    <a:p>
                      <a:pPr lvl="0" algn="ctr">
                        <a:lnSpc>
                          <a:spcPct val="150000"/>
                        </a:lnSpc>
                        <a:buNone/>
                      </a:pPr>
                      <a:r>
                        <a:rPr lang="en-US" sz="1700" b="0" i="0" u="none" strike="noStrike" noProof="0" dirty="0">
                          <a:latin typeface="Times New Roman" panose="02020603050405020304" pitchFamily="18" charset="0"/>
                          <a:cs typeface="Times New Roman" panose="02020603050405020304" pitchFamily="18" charset="0"/>
                        </a:rPr>
                        <a:t>Gesture Controlled Mobile Robotic Arm Using Accelerometer</a:t>
                      </a:r>
                      <a:endParaRPr lang="en-US" sz="1700" dirty="0">
                        <a:latin typeface="Times New Roman" panose="02020603050405020304" pitchFamily="18" charset="0"/>
                        <a:cs typeface="Times New Roman" panose="02020603050405020304" pitchFamily="18" charset="0"/>
                      </a:endParaRPr>
                    </a:p>
                  </a:txBody>
                  <a:tcPr/>
                </a:tc>
                <a:tc>
                  <a:txBody>
                    <a:bodyPr/>
                    <a:lstStyle/>
                    <a:p>
                      <a:pPr lvl="0" algn="ctr">
                        <a:lnSpc>
                          <a:spcPct val="150000"/>
                        </a:lnSpc>
                        <a:buNone/>
                      </a:pPr>
                      <a:r>
                        <a:rPr lang="en-IN" sz="1700" b="0" i="0" u="none" strike="noStrike" noProof="0" dirty="0">
                          <a:latin typeface="Times New Roman" panose="02020603050405020304" pitchFamily="18" charset="0"/>
                          <a:cs typeface="Times New Roman" panose="02020603050405020304" pitchFamily="18" charset="0"/>
                        </a:rPr>
                        <a:t>IJIRSET Vol. 4, Issue 6, June 2015.</a:t>
                      </a:r>
                      <a:endParaRPr lang="en-US" sz="1700" dirty="0">
                        <a:latin typeface="Times New Roman" panose="02020603050405020304" pitchFamily="18" charset="0"/>
                        <a:cs typeface="Times New Roman" panose="02020603050405020304" pitchFamily="18" charset="0"/>
                      </a:endParaRPr>
                    </a:p>
                  </a:txBody>
                  <a:tcPr/>
                </a:tc>
                <a:tc>
                  <a:txBody>
                    <a:bodyPr/>
                    <a:lstStyle/>
                    <a:p>
                      <a:pPr lvl="0" algn="ctr">
                        <a:lnSpc>
                          <a:spcPct val="150000"/>
                        </a:lnSpc>
                        <a:buNone/>
                      </a:pPr>
                      <a:r>
                        <a:rPr lang="en-IN" sz="1700" b="0" i="0" u="none" strike="noStrike" noProof="0" dirty="0">
                          <a:latin typeface="Times New Roman" panose="02020603050405020304" pitchFamily="18" charset="0"/>
                          <a:cs typeface="Times New Roman" panose="02020603050405020304" pitchFamily="18" charset="0"/>
                        </a:rPr>
                        <a:t>One accelerometer is mounted / attached on the human one hand, capturing its behaviour and thus the robotic arm moves accordingly and the other accelerometer is mounted on other hand of the user / operator, capturing its gestures and postures and thus the platform moves accordingly. The robotic arm and platform is synchronised with the gestures and postures of both hands of the user / operator, respectively.</a:t>
                      </a:r>
                      <a:endParaRPr lang="en-US"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5" name="Content Placeholder 4"/>
          <p:cNvSpPr>
            <a:spLocks noGrp="1"/>
          </p:cNvSpPr>
          <p:nvPr>
            <p:ph idx="1"/>
          </p:nvPr>
        </p:nvSpPr>
        <p:spPr>
          <a:xfrm>
            <a:off x="838200" y="1825625"/>
            <a:ext cx="10515600" cy="4351338"/>
          </a:xfrm>
        </p:spPr>
        <p:txBody>
          <a:bodyPr>
            <a:normAutofit/>
          </a:bodyPr>
          <a:lstStyle/>
          <a:p>
            <a:pPr algn="just">
              <a:lnSpc>
                <a:spcPct val="150000"/>
              </a:lnSpc>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In this proposed system we are using MEMS sensor (Accelerometer sensor) to control the motion of the robot. The commands for robot movement are given by using Accelerometer. The Robot will receive the changes from the MEMS Sensor. Then if any threshold value is crossed then the robot will move accordingly.</a:t>
            </a:r>
          </a:p>
          <a:p>
            <a:pPr marL="0" indent="0">
              <a:buNone/>
            </a:pP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200" y="184805"/>
            <a:ext cx="10515600" cy="1505883"/>
          </a:xfrm>
        </p:spPr>
        <p:txBody>
          <a:bodyPr anchor="ctr">
            <a:normAutofit/>
          </a:bodyPr>
          <a:lstStyle/>
          <a:p>
            <a:r>
              <a:rPr lang="en-IN" b="1" dirty="0">
                <a:latin typeface="Times New Roman" panose="02020603050405020304" pitchFamily="18" charset="0"/>
                <a:cs typeface="Times New Roman" panose="02020603050405020304" pitchFamily="18" charset="0"/>
              </a:rPr>
              <a:t>Block Diagram</a:t>
            </a:r>
          </a:p>
        </p:txBody>
      </p:sp>
      <p:pic>
        <p:nvPicPr>
          <p:cNvPr id="3" name="Picture 2"/>
          <p:cNvPicPr>
            <a:picLocks noChangeAspect="1"/>
          </p:cNvPicPr>
          <p:nvPr/>
        </p:nvPicPr>
        <p:blipFill>
          <a:blip r:embed="rId2"/>
          <a:stretch>
            <a:fillRect/>
          </a:stretch>
        </p:blipFill>
        <p:spPr>
          <a:xfrm>
            <a:off x="211301" y="1461968"/>
            <a:ext cx="5137447" cy="4450303"/>
          </a:xfrm>
          <a:prstGeom prst="rect">
            <a:avLst/>
          </a:prstGeom>
        </p:spPr>
      </p:pic>
      <p:sp>
        <p:nvSpPr>
          <p:cNvPr id="6" name="TextBox 5"/>
          <p:cNvSpPr txBox="1"/>
          <p:nvPr/>
        </p:nvSpPr>
        <p:spPr>
          <a:xfrm>
            <a:off x="5460521" y="2413338"/>
            <a:ext cx="6443932" cy="3577005"/>
          </a:xfrm>
          <a:prstGeom prst="rect">
            <a:avLst/>
          </a:prstGeom>
          <a:noFill/>
        </p:spPr>
        <p:txBody>
          <a:bodyPr wrap="square">
            <a:spAutoFit/>
          </a:bodyPr>
          <a:lstStyle/>
          <a:p>
            <a:pPr algn="just">
              <a:lnSpc>
                <a:spcPct val="150000"/>
              </a:lnSpc>
            </a:pPr>
            <a:r>
              <a:rPr lang="en-US" sz="1700" dirty="0">
                <a:latin typeface="Times New Roman" panose="02020603050405020304" pitchFamily="18" charset="0"/>
                <a:cs typeface="Times New Roman" panose="02020603050405020304" pitchFamily="18" charset="0"/>
              </a:rPr>
              <a:t>The above system represents, any change in the direction of MEMS sensor in X- and Y-axis directions then this MEMS sensor has piezo resistive material at the center of the chip, which is suspended by 4 beams doped with piezo resistive material. When the sensor is subjected to acceleration in any direction, the movement of the mass causes the 4 beams to deform and so changes the resistance of the piezo material.  Depending on the direction of the MEMS, microcontroller controls the wheel chair directions like LEFT, RIGHT, FRONT, and BACK By implementing the above circuit</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0" y="302780"/>
            <a:ext cx="10634230" cy="1325563"/>
          </a:xfrm>
        </p:spPr>
        <p:txBody>
          <a:bodyPr/>
          <a:lstStyle/>
          <a:p>
            <a:r>
              <a:rPr lang="en-IN" b="1" dirty="0">
                <a:latin typeface="Times New Roman" panose="02020603050405020304" pitchFamily="18" charset="0"/>
                <a:cs typeface="Times New Roman" panose="02020603050405020304" pitchFamily="18" charset="0"/>
              </a:rPr>
              <a:t>Hardware Details</a:t>
            </a:r>
          </a:p>
        </p:txBody>
      </p:sp>
      <p:sp>
        <p:nvSpPr>
          <p:cNvPr id="4" name="TextBox 3"/>
          <p:cNvSpPr txBox="1"/>
          <p:nvPr/>
        </p:nvSpPr>
        <p:spPr>
          <a:xfrm>
            <a:off x="719570" y="1327007"/>
            <a:ext cx="9951894" cy="823752"/>
          </a:xfrm>
          <a:prstGeom prst="rect">
            <a:avLst/>
          </a:prstGeom>
          <a:noFill/>
        </p:spPr>
        <p:txBody>
          <a:bodyPr wrap="square">
            <a:spAutoFit/>
          </a:bodyPr>
          <a:lstStyle/>
          <a:p>
            <a:pPr marR="0" lvl="0" algn="just">
              <a:lnSpc>
                <a:spcPct val="150000"/>
              </a:lnSpc>
              <a:spcBef>
                <a:spcPts val="0"/>
              </a:spcBef>
              <a:spcAft>
                <a:spcPts val="0"/>
              </a:spcAft>
              <a:buSzPts val="1200"/>
            </a:pPr>
            <a:r>
              <a:rPr lang="en-US" sz="3600" b="1" dirty="0">
                <a:latin typeface="Times New Roman" panose="02020603050405020304" pitchFamily="18" charset="0"/>
                <a:cs typeface="Times New Roman" panose="02020603050405020304" pitchFamily="18" charset="0"/>
              </a:rPr>
              <a:t>1.Arduino</a:t>
            </a:r>
            <a:endParaRPr lang="en-US" sz="3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719570" y="2274836"/>
            <a:ext cx="5376430" cy="357700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The Uno with Cable is a micro-controller board base on the ATmega328. It has 14 digital input/output pins (of which 6 can be used as PWM outputs); 6 analog inputs, a 16 MHz ceramic resonator, a USB connection, a power jack, an ICSP header, and a reset button.</a:t>
            </a:r>
          </a:p>
          <a:p>
            <a:pPr marL="285750" indent="-285750" algn="just">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It contains everything need to support the microcontroller; simply connect it to a computer with a USB cable or power it with an AC-to-DC adapter or battery to get started.</a:t>
            </a:r>
          </a:p>
        </p:txBody>
      </p:sp>
      <p:pic>
        <p:nvPicPr>
          <p:cNvPr id="6" name="Content Placeholder 5"/>
          <p:cNvPicPr>
            <a:picLocks noChangeAspect="1"/>
          </p:cNvPicPr>
          <p:nvPr/>
        </p:nvPicPr>
        <p:blipFill>
          <a:blip r:embed="rId2"/>
          <a:stretch>
            <a:fillRect/>
          </a:stretch>
        </p:blipFill>
        <p:spPr>
          <a:xfrm>
            <a:off x="7259854" y="1978747"/>
            <a:ext cx="3309937" cy="33099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2.Motor Driver</a:t>
            </a:r>
          </a:p>
        </p:txBody>
      </p:sp>
      <p:sp>
        <p:nvSpPr>
          <p:cNvPr id="4" name="TextBox 3"/>
          <p:cNvSpPr txBox="1"/>
          <p:nvPr/>
        </p:nvSpPr>
        <p:spPr>
          <a:xfrm>
            <a:off x="838199" y="1997839"/>
            <a:ext cx="5709249" cy="279217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L293D is a typical Motor driver or Motor Driver IC which allows DC motor to drive on either direction. L293D is a 16-pin IC which can control a set of two DC motors simultaneously in any direction.</a:t>
            </a:r>
          </a:p>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 It means that you can control two DC motor with a single L293D IC. Dual H-bridge </a:t>
            </a:r>
            <a:r>
              <a:rPr lang="en-US" sz="1700" i="1" dirty="0">
                <a:latin typeface="Times New Roman" panose="02020603050405020304" pitchFamily="18" charset="0"/>
                <a:cs typeface="Times New Roman" panose="02020603050405020304" pitchFamily="18" charset="0"/>
              </a:rPr>
              <a:t>Motor Driver integrated circuit</a:t>
            </a:r>
            <a:r>
              <a:rPr lang="en-US" sz="1700" dirty="0">
                <a:latin typeface="Times New Roman" panose="02020603050405020304" pitchFamily="18" charset="0"/>
                <a:cs typeface="Times New Roman" panose="02020603050405020304" pitchFamily="18" charset="0"/>
              </a:rPr>
              <a:t> (</a:t>
            </a:r>
            <a:r>
              <a:rPr lang="en-US" sz="1700" i="1" dirty="0">
                <a:latin typeface="Times New Roman" panose="02020603050405020304" pitchFamily="18" charset="0"/>
                <a:cs typeface="Times New Roman" panose="02020603050405020304" pitchFamily="18" charset="0"/>
              </a:rPr>
              <a:t>IC</a:t>
            </a:r>
            <a:r>
              <a:rPr lang="en-US" sz="1700" dirty="0">
                <a:latin typeface="Times New Roman" panose="02020603050405020304" pitchFamily="18" charset="0"/>
                <a:cs typeface="Times New Roman" panose="02020603050405020304" pitchFamily="18" charset="0"/>
              </a:rPr>
              <a:t>).</a:t>
            </a:r>
          </a:p>
        </p:txBody>
      </p:sp>
      <p:pic>
        <p:nvPicPr>
          <p:cNvPr id="5"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882" y="1690688"/>
            <a:ext cx="5084618" cy="34030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3.MEMS Sensor</a:t>
            </a:r>
          </a:p>
        </p:txBody>
      </p:sp>
      <p:sp>
        <p:nvSpPr>
          <p:cNvPr id="4" name="TextBox 3"/>
          <p:cNvSpPr txBox="1"/>
          <p:nvPr/>
        </p:nvSpPr>
        <p:spPr>
          <a:xfrm>
            <a:off x="716973" y="1506682"/>
            <a:ext cx="6837218" cy="318459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700" dirty="0">
                <a:solidFill>
                  <a:schemeClr val="tx1"/>
                </a:solidFill>
                <a:effectLst/>
                <a:latin typeface="Times New Roman" panose="02020603050405020304" pitchFamily="18" charset="0"/>
                <a:cs typeface="Times New Roman" panose="02020603050405020304" pitchFamily="18" charset="0"/>
              </a:rPr>
              <a:t>MEMS are low-cost, and high accuracy inertial sensors and these are used to serve an extensive range of industrial applications. This sensor uses a chip-based technology namely micro-electro-mechanical-system.</a:t>
            </a:r>
          </a:p>
          <a:p>
            <a:pPr marL="285750" indent="-285750" algn="just">
              <a:lnSpc>
                <a:spcPct val="150000"/>
              </a:lnSpc>
              <a:buFont typeface="Wingdings" panose="05000000000000000000" pitchFamily="2" charset="2"/>
              <a:buChar char="Ø"/>
            </a:pPr>
            <a:r>
              <a:rPr lang="en-US" sz="1700" dirty="0">
                <a:solidFill>
                  <a:schemeClr val="tx1"/>
                </a:solidFill>
                <a:effectLst/>
                <a:latin typeface="Times New Roman" panose="02020603050405020304" pitchFamily="18" charset="0"/>
                <a:cs typeface="Times New Roman" panose="02020603050405020304" pitchFamily="18" charset="0"/>
              </a:rPr>
              <a:t>These sensors are used to detect as well as measure the external stimulus like pressure, after that it responds to the pressure which is measured pressure with the help of some mechanical actions. The best examples of this mainly include revolving of a motor for compensating the pressure change.</a:t>
            </a:r>
          </a:p>
        </p:txBody>
      </p:sp>
      <p:pic>
        <p:nvPicPr>
          <p:cNvPr id="5" name="Content Placeholder 7" descr="Z:\pictures\MEMS.jpg"/>
          <p:cNvPicPr/>
          <p:nvPr/>
        </p:nvPicPr>
        <p:blipFill>
          <a:blip r:embed="rId2">
            <a:extLst>
              <a:ext uri="{28A0092B-C50C-407E-A947-70E740481C1C}">
                <a14:useLocalDpi xmlns:a14="http://schemas.microsoft.com/office/drawing/2010/main" val="0"/>
              </a:ext>
            </a:extLst>
          </a:blip>
          <a:srcRect/>
          <a:stretch>
            <a:fillRect/>
          </a:stretch>
        </p:blipFill>
        <p:spPr bwMode="auto">
          <a:xfrm>
            <a:off x="7918738" y="1708222"/>
            <a:ext cx="3874944" cy="273158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1825</Words>
  <Application>Microsoft Office PowerPoint</Application>
  <PresentationFormat>Widescreen</PresentationFormat>
  <Paragraphs>94</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Quattrocento Sans</vt:lpstr>
      <vt:lpstr>Tahoma</vt:lpstr>
      <vt:lpstr>Times New Roman</vt:lpstr>
      <vt:lpstr>Wingdings</vt:lpstr>
      <vt:lpstr>Office Theme</vt:lpstr>
      <vt:lpstr>PowerPoint Presentation</vt:lpstr>
      <vt:lpstr>Abstract</vt:lpstr>
      <vt:lpstr>Motivation Behind The Project</vt:lpstr>
      <vt:lpstr>Literature Survey</vt:lpstr>
      <vt:lpstr>Proposed System</vt:lpstr>
      <vt:lpstr>Block Diagram</vt:lpstr>
      <vt:lpstr>Hardware Details</vt:lpstr>
      <vt:lpstr>2.Motor Driver</vt:lpstr>
      <vt:lpstr>3.MEMS Sensor</vt:lpstr>
      <vt:lpstr>4.DC Motor</vt:lpstr>
      <vt:lpstr>5. 12V Battery</vt:lpstr>
      <vt:lpstr>Software Details</vt:lpstr>
      <vt:lpstr>Embedded  C</vt:lpstr>
      <vt:lpstr>Working Principle</vt:lpstr>
      <vt:lpstr>PowerPoint Presentation</vt:lpstr>
      <vt:lpstr>Algorithm</vt:lpstr>
      <vt:lpstr>Flow chart</vt:lpstr>
      <vt:lpstr>Applications</vt:lpstr>
      <vt:lpstr>Results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Pavan kumar P</dc:creator>
  <cp:lastModifiedBy>mahesh komera</cp:lastModifiedBy>
  <cp:revision>122</cp:revision>
  <dcterms:created xsi:type="dcterms:W3CDTF">2021-04-19T15:05:00Z</dcterms:created>
  <dcterms:modified xsi:type="dcterms:W3CDTF">2022-04-07T13:04:14Z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1923699EB43745E1B14785970884FEEC</vt:lpwstr>
  </property>
  <property fmtid="{D5CDD505-2E9C-101B-9397-08002B2CF9AE}" pid="3" name="KSOProductBuildVer">
    <vt:lpwstr>1033-11.2.0.11042</vt:lpwstr>
  </property>
</Properties>
</file>