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61ff0995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61ff0995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61ff0995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61ff0995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61ff0995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61ff0995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61ff099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61ff099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61ff0995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61ff0995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61ff099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61ff099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61ff0995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61ff0995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61ff0995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61ff0995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961ff0995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961ff0995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61ff0995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61ff0995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61ff0995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61ff0995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381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PT"/>
              <a:t>1980s cars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PT"/>
              <a:t>Dataset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Analysis - Numerical Features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8" name="Google Shape;108;p22"/>
          <p:cNvSpPr txBox="1"/>
          <p:nvPr>
            <p:ph idx="1" type="body"/>
          </p:nvPr>
        </p:nvSpPr>
        <p:spPr>
          <a:xfrm>
            <a:off x="311700" y="1152475"/>
            <a:ext cx="4221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PT"/>
              <a:t>The previous relations can also be verified using correlation. </a:t>
            </a:r>
            <a:endParaRPr/>
          </a:p>
        </p:txBody>
      </p:sp>
      <p:pic>
        <p:nvPicPr>
          <p:cNvPr id="109" name="Google Shape;109;p22"/>
          <p:cNvPicPr preferRelativeResize="0"/>
          <p:nvPr/>
        </p:nvPicPr>
        <p:blipFill>
          <a:blip r:embed="rId3">
            <a:alphaModFix/>
          </a:blip>
          <a:stretch>
            <a:fillRect/>
          </a:stretch>
        </p:blipFill>
        <p:spPr>
          <a:xfrm>
            <a:off x="4849850" y="804513"/>
            <a:ext cx="3943246"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Analysis - Categorical Features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5" name="Google Shape;115;p23"/>
          <p:cNvSpPr txBox="1"/>
          <p:nvPr>
            <p:ph idx="1" type="body"/>
          </p:nvPr>
        </p:nvSpPr>
        <p:spPr>
          <a:xfrm>
            <a:off x="311700" y="1152475"/>
            <a:ext cx="4203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Analyzing categorical features we also see, for example, that many cars with turbo aspiration also have rear wheel drive.</a:t>
            </a:r>
            <a:endParaRPr/>
          </a:p>
          <a:p>
            <a:pPr indent="0" lvl="0" marL="0" rtl="0" algn="l">
              <a:spcBef>
                <a:spcPts val="1200"/>
              </a:spcBef>
              <a:spcAft>
                <a:spcPts val="1200"/>
              </a:spcAft>
              <a:buNone/>
            </a:pPr>
            <a:r>
              <a:rPr lang="pt-PT"/>
              <a:t>Those correspond to brands such as peugeot and volvo.</a:t>
            </a:r>
            <a:endParaRPr/>
          </a:p>
        </p:txBody>
      </p:sp>
      <p:pic>
        <p:nvPicPr>
          <p:cNvPr id="116" name="Google Shape;116;p23"/>
          <p:cNvPicPr preferRelativeResize="0"/>
          <p:nvPr/>
        </p:nvPicPr>
        <p:blipFill>
          <a:blip r:embed="rId3">
            <a:alphaModFix/>
          </a:blip>
          <a:stretch>
            <a:fillRect/>
          </a:stretch>
        </p:blipFill>
        <p:spPr>
          <a:xfrm>
            <a:off x="4889050" y="1017725"/>
            <a:ext cx="3943246"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Analysis - Predictive Models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We build predictive models based on Lasso (a variant of Linear Regression) and Random Forests.</a:t>
            </a:r>
            <a:endParaRPr/>
          </a:p>
          <a:p>
            <a:pPr indent="0" lvl="0" marL="0" rtl="0" algn="l">
              <a:spcBef>
                <a:spcPts val="1200"/>
              </a:spcBef>
              <a:spcAft>
                <a:spcPts val="1200"/>
              </a:spcAft>
              <a:buNone/>
            </a:pPr>
            <a:r>
              <a:rPr lang="pt-PT"/>
              <a:t>While Lasso displays less accurate estimates for price, Random Forests can easily overfit the data, so we tune some hyperparameters like as the depth of the corresponding Decision Trees.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Layout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pt-PT"/>
              <a:t>Problem</a:t>
            </a:r>
            <a:endParaRPr/>
          </a:p>
          <a:p>
            <a:pPr indent="-342900" lvl="0" marL="457200" rtl="0" algn="l">
              <a:lnSpc>
                <a:spcPct val="200000"/>
              </a:lnSpc>
              <a:spcBef>
                <a:spcPts val="0"/>
              </a:spcBef>
              <a:spcAft>
                <a:spcPts val="0"/>
              </a:spcAft>
              <a:buSzPts val="1800"/>
              <a:buChar char="●"/>
            </a:pPr>
            <a:r>
              <a:rPr lang="pt-PT"/>
              <a:t>Results</a:t>
            </a:r>
            <a:endParaRPr/>
          </a:p>
          <a:p>
            <a:pPr indent="-342900" lvl="0" marL="457200" rtl="0" algn="l">
              <a:lnSpc>
                <a:spcPct val="200000"/>
              </a:lnSpc>
              <a:spcBef>
                <a:spcPts val="0"/>
              </a:spcBef>
              <a:spcAft>
                <a:spcPts val="0"/>
              </a:spcAft>
              <a:buSzPts val="1800"/>
              <a:buChar char="●"/>
            </a:pPr>
            <a:r>
              <a:rPr lang="pt-PT"/>
              <a:t>Analysis of the 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PT"/>
              <a:t>Problem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Problem</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We shall analyze a dataset with cars from 1985 and collect some insights from it, in particular regarding their price.</a:t>
            </a:r>
            <a:endParaRPr/>
          </a:p>
          <a:p>
            <a:pPr indent="0" lvl="0" marL="0" rtl="0" algn="l">
              <a:spcBef>
                <a:spcPts val="1200"/>
              </a:spcBef>
              <a:spcAft>
                <a:spcPts val="0"/>
              </a:spcAft>
              <a:buClr>
                <a:schemeClr val="dk1"/>
              </a:buClr>
              <a:buSzPts val="1100"/>
              <a:buFont typeface="Arial"/>
              <a:buNone/>
            </a:pPr>
            <a:r>
              <a:rPr lang="pt-PT"/>
              <a:t>Each car model is described by 26 features, for example the miles per gallon driven in the city, and its number of doors.</a:t>
            </a:r>
            <a:endParaRPr/>
          </a:p>
          <a:p>
            <a:pPr indent="0" lvl="0" marL="0" rtl="0" algn="l">
              <a:spcBef>
                <a:spcPts val="1200"/>
              </a:spcBef>
              <a:spcAft>
                <a:spcPts val="0"/>
              </a:spcAft>
              <a:buClr>
                <a:schemeClr val="dk1"/>
              </a:buClr>
              <a:buSzPts val="1100"/>
              <a:buFont typeface="Arial"/>
              <a:buNone/>
            </a:pPr>
            <a:r>
              <a:rPr lang="pt-PT"/>
              <a:t>We will explore the relations between the features, and define groups based on them.</a:t>
            </a:r>
            <a:endParaRPr/>
          </a:p>
          <a:p>
            <a:pPr indent="0" lvl="0" marL="0" rtl="0" algn="l">
              <a:spcBef>
                <a:spcPts val="1200"/>
              </a:spcBef>
              <a:spcAft>
                <a:spcPts val="0"/>
              </a:spcAft>
              <a:buClr>
                <a:schemeClr val="dk1"/>
              </a:buClr>
              <a:buSzPts val="1100"/>
              <a:buFont typeface="Arial"/>
              <a:buNone/>
            </a:pPr>
            <a:r>
              <a:rPr lang="pt-PT"/>
              <a:t>Finally, we build predictive models to estimate the price of the car.</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pt-PT"/>
              <a:t>Results</a:t>
            </a:r>
            <a:endParaRPr/>
          </a:p>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Results</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pt-PT"/>
              <a:t>The </a:t>
            </a:r>
            <a:r>
              <a:rPr lang="pt-PT"/>
              <a:t>prices of the cars accumulate in towards lower values, as would be expected, in order to serve the mass market.</a:t>
            </a:r>
            <a:endParaRPr/>
          </a:p>
          <a:p>
            <a:pPr indent="0" lvl="0" marL="0" rtl="0" algn="l">
              <a:spcBef>
                <a:spcPts val="1200"/>
              </a:spcBef>
              <a:spcAft>
                <a:spcPts val="0"/>
              </a:spcAft>
              <a:buNone/>
            </a:pPr>
            <a:r>
              <a:rPr lang="pt-PT"/>
              <a:t>Examples of other characteristics observed in the mass market cars is that almost all of them run on gas, the engine is located in the front, and their engines have either 4 or 6 cylinders.</a:t>
            </a:r>
            <a:endParaRPr/>
          </a:p>
          <a:p>
            <a:pPr indent="0" lvl="0" marL="0" rtl="0" algn="l">
              <a:spcBef>
                <a:spcPts val="1200"/>
              </a:spcBef>
              <a:spcAft>
                <a:spcPts val="0"/>
              </a:spcAft>
              <a:buNone/>
            </a:pPr>
            <a:r>
              <a:rPr lang="pt-PT"/>
              <a:t>We also observe that many features are highly correlated. As a few examples, we can mention the miles per gallon driven in the city and driven in the highway, or the width, length, wheel-base and curb-weight of the car.</a:t>
            </a:r>
            <a:endParaRPr/>
          </a:p>
          <a:p>
            <a:pPr indent="0" lvl="0" marL="0" rtl="0" algn="l">
              <a:spcBef>
                <a:spcPts val="1200"/>
              </a:spcBef>
              <a:spcAft>
                <a:spcPts val="1200"/>
              </a:spcAft>
              <a:buNone/>
            </a:pPr>
            <a:r>
              <a:rPr lang="pt-PT"/>
              <a:t>Finally, we build a predictive model that predict the price of the cars with an average error of 2000 USD.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pt-PT"/>
              <a:t>Analysis</a:t>
            </a:r>
            <a:r>
              <a:rPr lang="pt-PT"/>
              <a:t> of the </a:t>
            </a:r>
            <a:r>
              <a:rPr lang="pt-PT"/>
              <a:t>Results</a:t>
            </a:r>
            <a:endParaRPr/>
          </a:p>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pt-PT"/>
              <a:t>Analysis of the Results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94" name="Google Shape;94;p20"/>
          <p:cNvSpPr txBox="1"/>
          <p:nvPr>
            <p:ph idx="1" type="body"/>
          </p:nvPr>
        </p:nvSpPr>
        <p:spPr>
          <a:xfrm>
            <a:off x="311700" y="1152475"/>
            <a:ext cx="3575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We start by looking at the distribution of the features.</a:t>
            </a:r>
            <a:endParaRPr/>
          </a:p>
          <a:p>
            <a:pPr indent="0" lvl="0" marL="0" rtl="0" algn="l">
              <a:spcBef>
                <a:spcPts val="1200"/>
              </a:spcBef>
              <a:spcAft>
                <a:spcPts val="1200"/>
              </a:spcAft>
              <a:buNone/>
            </a:pPr>
            <a:r>
              <a:rPr lang="pt-PT"/>
              <a:t>We can find</a:t>
            </a:r>
            <a:r>
              <a:rPr lang="pt-PT"/>
              <a:t> common patterns displaying some similarities</a:t>
            </a:r>
            <a:r>
              <a:rPr lang="pt-PT"/>
              <a:t> in mass market cars.</a:t>
            </a:r>
            <a:endParaRPr/>
          </a:p>
        </p:txBody>
      </p:sp>
      <p:pic>
        <p:nvPicPr>
          <p:cNvPr id="95" name="Google Shape;95;p20"/>
          <p:cNvPicPr preferRelativeResize="0"/>
          <p:nvPr/>
        </p:nvPicPr>
        <p:blipFill>
          <a:blip r:embed="rId3">
            <a:alphaModFix/>
          </a:blip>
          <a:stretch>
            <a:fillRect/>
          </a:stretch>
        </p:blipFill>
        <p:spPr>
          <a:xfrm>
            <a:off x="3796550" y="632575"/>
            <a:ext cx="5347449" cy="445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Analysis - Numerical Features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1" name="Google Shape;101;p21"/>
          <p:cNvSpPr txBox="1"/>
          <p:nvPr>
            <p:ph idx="1" type="body"/>
          </p:nvPr>
        </p:nvSpPr>
        <p:spPr>
          <a:xfrm>
            <a:off x="311700" y="1152475"/>
            <a:ext cx="4158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PT"/>
              <a:t>Employing clustering algorithms, we find </a:t>
            </a:r>
            <a:r>
              <a:rPr lang="pt-PT"/>
              <a:t>more</a:t>
            </a:r>
            <a:r>
              <a:rPr lang="pt-PT"/>
              <a:t> relations between features, for example, cars with lower horsepower are also smaller, having lower width and length.</a:t>
            </a:r>
            <a:endParaRPr/>
          </a:p>
        </p:txBody>
      </p:sp>
      <p:pic>
        <p:nvPicPr>
          <p:cNvPr id="102" name="Google Shape;102;p21"/>
          <p:cNvPicPr preferRelativeResize="0"/>
          <p:nvPr/>
        </p:nvPicPr>
        <p:blipFill>
          <a:blip r:embed="rId3">
            <a:alphaModFix/>
          </a:blip>
          <a:stretch>
            <a:fillRect/>
          </a:stretch>
        </p:blipFill>
        <p:spPr>
          <a:xfrm>
            <a:off x="4758650" y="895601"/>
            <a:ext cx="4253850" cy="4121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