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McDonald" userId="9fa4a3f6b0a0937c" providerId="LiveId" clId="{1DFD075E-BDEE-4DA1-BB5A-CBB353BC74BD}"/>
    <pc:docChg chg="modSld">
      <pc:chgData name="Joe McDonald" userId="9fa4a3f6b0a0937c" providerId="LiveId" clId="{1DFD075E-BDEE-4DA1-BB5A-CBB353BC74BD}" dt="2020-05-07T05:02:14.214" v="8" actId="404"/>
      <pc:docMkLst>
        <pc:docMk/>
      </pc:docMkLst>
      <pc:sldChg chg="modSp mod">
        <pc:chgData name="Joe McDonald" userId="9fa4a3f6b0a0937c" providerId="LiveId" clId="{1DFD075E-BDEE-4DA1-BB5A-CBB353BC74BD}" dt="2020-05-07T04:55:55.446" v="0" actId="20577"/>
        <pc:sldMkLst>
          <pc:docMk/>
          <pc:sldMk cId="3569210784" sldId="256"/>
        </pc:sldMkLst>
        <pc:spChg chg="mod">
          <ac:chgData name="Joe McDonald" userId="9fa4a3f6b0a0937c" providerId="LiveId" clId="{1DFD075E-BDEE-4DA1-BB5A-CBB353BC74BD}" dt="2020-05-07T04:55:55.446" v="0" actId="20577"/>
          <ac:spMkLst>
            <pc:docMk/>
            <pc:sldMk cId="3569210784" sldId="256"/>
            <ac:spMk id="3" creationId="{26B6D9CC-CC38-409C-A9BF-15574C428408}"/>
          </ac:spMkLst>
        </pc:spChg>
      </pc:sldChg>
      <pc:sldChg chg="modSp mod">
        <pc:chgData name="Joe McDonald" userId="9fa4a3f6b0a0937c" providerId="LiveId" clId="{1DFD075E-BDEE-4DA1-BB5A-CBB353BC74BD}" dt="2020-05-07T05:02:14.214" v="8" actId="404"/>
        <pc:sldMkLst>
          <pc:docMk/>
          <pc:sldMk cId="2432584414" sldId="268"/>
        </pc:sldMkLst>
        <pc:spChg chg="mod">
          <ac:chgData name="Joe McDonald" userId="9fa4a3f6b0a0937c" providerId="LiveId" clId="{1DFD075E-BDEE-4DA1-BB5A-CBB353BC74BD}" dt="2020-05-07T05:02:14.214" v="8" actId="404"/>
          <ac:spMkLst>
            <pc:docMk/>
            <pc:sldMk cId="2432584414" sldId="268"/>
            <ac:spMk id="8" creationId="{49B011FA-2797-4380-81CA-440FBA2007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7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5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77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00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91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0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4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1C42-6866-47FC-9F40-FA55B0C31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Handwritten Note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6D9CC-CC38-409C-A9BF-15574C42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 602 </a:t>
            </a:r>
            <a:r>
              <a:rPr lang="en-US"/>
              <a:t>Final Presentation</a:t>
            </a:r>
            <a:endParaRPr lang="en-US" dirty="0"/>
          </a:p>
          <a:p>
            <a:pPr algn="l"/>
            <a:r>
              <a:rPr lang="en-US" dirty="0"/>
              <a:t>By Joseph McDonald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3BFF-EDD2-4482-B6F2-9A1E202A9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0" r="15040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5890-AA3F-47E8-8F54-AB33B67F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MClustDA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9A7F-F428-4920-8A98-72B49053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9888" cy="3859742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Dimensionality Reduction needed for further analysis outside scope of question</a:t>
            </a:r>
          </a:p>
          <a:p>
            <a:endParaRPr lang="en-US" dirty="0"/>
          </a:p>
          <a:p>
            <a:r>
              <a:rPr lang="en-US" dirty="0"/>
              <a:t>Some signal still present as models on par with other classifiers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7A9D901-7206-4DE2-ADBA-3A3563BE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30873"/>
              </p:ext>
            </p:extLst>
          </p:nvPr>
        </p:nvGraphicFramePr>
        <p:xfrm>
          <a:off x="7458755" y="2008905"/>
          <a:ext cx="4471764" cy="34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82">
                  <a:extLst>
                    <a:ext uri="{9D8B030D-6E8A-4147-A177-3AD203B41FA5}">
                      <a16:colId xmlns:a16="http://schemas.microsoft.com/office/drawing/2014/main" val="3065077311"/>
                    </a:ext>
                  </a:extLst>
                </a:gridCol>
                <a:gridCol w="2235882">
                  <a:extLst>
                    <a:ext uri="{9D8B030D-6E8A-4147-A177-3AD203B41FA5}">
                      <a16:colId xmlns:a16="http://schemas.microsoft.com/office/drawing/2014/main" val="3720149343"/>
                    </a:ext>
                  </a:extLst>
                </a:gridCol>
              </a:tblGrid>
              <a:tr h="649118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19254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671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7029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7366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0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ECE4-EC75-44CA-AAC5-042CB902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0F5F-A7DE-4434-898B-52CC2CE6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9437" cy="3859742"/>
          </a:xfrm>
        </p:spPr>
        <p:txBody>
          <a:bodyPr/>
          <a:lstStyle/>
          <a:p>
            <a:r>
              <a:rPr lang="en-US" dirty="0"/>
              <a:t>PCA unnecessary as Random Forests remove most correlation from data</a:t>
            </a:r>
          </a:p>
          <a:p>
            <a:r>
              <a:rPr lang="en-US" dirty="0"/>
              <a:t>Random Forest without PCA achieve highest marginal accuracies with little fine tuning</a:t>
            </a:r>
          </a:p>
          <a:p>
            <a:r>
              <a:rPr lang="en-US" dirty="0"/>
              <a:t>Implications of room to improve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5BEA8EA-E8FE-49B0-A462-31FDA854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69648"/>
              </p:ext>
            </p:extLst>
          </p:nvPr>
        </p:nvGraphicFramePr>
        <p:xfrm>
          <a:off x="6949147" y="1933404"/>
          <a:ext cx="4837386" cy="34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62">
                  <a:extLst>
                    <a:ext uri="{9D8B030D-6E8A-4147-A177-3AD203B41FA5}">
                      <a16:colId xmlns:a16="http://schemas.microsoft.com/office/drawing/2014/main" val="3065077311"/>
                    </a:ext>
                  </a:extLst>
                </a:gridCol>
                <a:gridCol w="1612462">
                  <a:extLst>
                    <a:ext uri="{9D8B030D-6E8A-4147-A177-3AD203B41FA5}">
                      <a16:colId xmlns:a16="http://schemas.microsoft.com/office/drawing/2014/main" val="3720149343"/>
                    </a:ext>
                  </a:extLst>
                </a:gridCol>
                <a:gridCol w="1612462">
                  <a:extLst>
                    <a:ext uri="{9D8B030D-6E8A-4147-A177-3AD203B41FA5}">
                      <a16:colId xmlns:a16="http://schemas.microsoft.com/office/drawing/2014/main" val="1712723051"/>
                    </a:ext>
                  </a:extLst>
                </a:gridCol>
              </a:tblGrid>
              <a:tr h="649118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without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19254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671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7029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7366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8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FD32-AC2D-4A86-9799-7B6A9173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708B36-63D6-4410-99DA-EAC42273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528756"/>
              </p:ext>
            </p:extLst>
          </p:nvPr>
        </p:nvGraphicFramePr>
        <p:xfrm>
          <a:off x="838200" y="1875246"/>
          <a:ext cx="7130646" cy="32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41">
                  <a:extLst>
                    <a:ext uri="{9D8B030D-6E8A-4147-A177-3AD203B41FA5}">
                      <a16:colId xmlns:a16="http://schemas.microsoft.com/office/drawing/2014/main" val="2263410719"/>
                    </a:ext>
                  </a:extLst>
                </a:gridCol>
                <a:gridCol w="1188441">
                  <a:extLst>
                    <a:ext uri="{9D8B030D-6E8A-4147-A177-3AD203B41FA5}">
                      <a16:colId xmlns:a16="http://schemas.microsoft.com/office/drawing/2014/main" val="871405518"/>
                    </a:ext>
                  </a:extLst>
                </a:gridCol>
                <a:gridCol w="1188441">
                  <a:extLst>
                    <a:ext uri="{9D8B030D-6E8A-4147-A177-3AD203B41FA5}">
                      <a16:colId xmlns:a16="http://schemas.microsoft.com/office/drawing/2014/main" val="861005299"/>
                    </a:ext>
                  </a:extLst>
                </a:gridCol>
                <a:gridCol w="1188441">
                  <a:extLst>
                    <a:ext uri="{9D8B030D-6E8A-4147-A177-3AD203B41FA5}">
                      <a16:colId xmlns:a16="http://schemas.microsoft.com/office/drawing/2014/main" val="1766934769"/>
                    </a:ext>
                  </a:extLst>
                </a:gridCol>
                <a:gridCol w="1188441">
                  <a:extLst>
                    <a:ext uri="{9D8B030D-6E8A-4147-A177-3AD203B41FA5}">
                      <a16:colId xmlns:a16="http://schemas.microsoft.com/office/drawing/2014/main" val="2293971463"/>
                    </a:ext>
                  </a:extLst>
                </a:gridCol>
                <a:gridCol w="1188441">
                  <a:extLst>
                    <a:ext uri="{9D8B030D-6E8A-4147-A177-3AD203B41FA5}">
                      <a16:colId xmlns:a16="http://schemas.microsoft.com/office/drawing/2014/main" val="473802140"/>
                    </a:ext>
                  </a:extLst>
                </a:gridCol>
              </a:tblGrid>
              <a:tr h="68781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MclustDA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44997"/>
                  </a:ext>
                </a:extLst>
              </a:tr>
              <a:tr h="687816">
                <a:tc>
                  <a:txBody>
                    <a:bodyPr/>
                    <a:lstStyle/>
                    <a:p>
                      <a:r>
                        <a:rPr lang="en-US" sz="1600" dirty="0"/>
                        <a:t>Group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0.924306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0.936806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0.923611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0.945833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691379"/>
                  </a:ext>
                </a:extLst>
              </a:tr>
              <a:tr h="687816">
                <a:tc>
                  <a:txBody>
                    <a:bodyPr/>
                    <a:lstStyle/>
                    <a:p>
                      <a:r>
                        <a:rPr lang="en-US" sz="1600" dirty="0"/>
                        <a:t>Subject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0.708333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0.624306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0.668056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0.736806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0.773611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662287"/>
                  </a:ext>
                </a:extLst>
              </a:tr>
              <a:tr h="687816">
                <a:tc>
                  <a:txBody>
                    <a:bodyPr/>
                    <a:lstStyle/>
                    <a:p>
                      <a:r>
                        <a:rPr lang="en-US" sz="1600" dirty="0"/>
                        <a:t>Condition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0.484028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0.443056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0.554167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0.561806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473564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r>
                        <a:rPr lang="en-US" sz="1600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0.586111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0.427778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0.489583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6429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C2054F-5CFE-4DE5-B957-FA8492339708}"/>
              </a:ext>
            </a:extLst>
          </p:cNvPr>
          <p:cNvSpPr txBox="1"/>
          <p:nvPr/>
        </p:nvSpPr>
        <p:spPr>
          <a:xfrm>
            <a:off x="8204434" y="1932648"/>
            <a:ext cx="3699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 best for marginal predictions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LDA joint outperforms expectations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model built from compilation of Random Forest Marginals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CV Acc = 0.430</a:t>
            </a:r>
          </a:p>
        </p:txBody>
      </p:sp>
    </p:spTree>
    <p:extLst>
      <p:ext uri="{BB962C8B-B14F-4D97-AF65-F5344CB8AC3E}">
        <p14:creationId xmlns:p14="http://schemas.microsoft.com/office/powerpoint/2010/main" val="75065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CF5-89C1-4CF6-A8AE-EE4E375D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D36C-8564-4CD0-A23A-355E204D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  <a:p>
            <a:pPr lvl="1"/>
            <a:r>
              <a:rPr lang="en-US" dirty="0"/>
              <a:t>Joint Independent Variable</a:t>
            </a:r>
          </a:p>
          <a:p>
            <a:pPr lvl="2"/>
            <a:r>
              <a:rPr lang="en-US" dirty="0"/>
              <a:t>480 classes</a:t>
            </a:r>
          </a:p>
          <a:p>
            <a:pPr lvl="1"/>
            <a:r>
              <a:rPr lang="en-US" dirty="0"/>
              <a:t>21 Principle Components</a:t>
            </a:r>
          </a:p>
          <a:p>
            <a:pPr lvl="1"/>
            <a:r>
              <a:rPr lang="en-US" dirty="0"/>
              <a:t>Cross-Validated Accuracy = 0.586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956B-9C24-41B4-9924-059C2CAF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1E27-8EC7-452D-B7D2-7D5826B7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analysis we have shown that there does appear to be some signal in the data that would allow  the construction of a reasonably accurate classifier for all three independent variables.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Fine tuning Random Forests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Maximize Degrees of Freedom to better leverage </a:t>
            </a:r>
            <a:r>
              <a:rPr lang="en-US" dirty="0" err="1"/>
              <a:t>MclustDA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0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CC1C9-3804-4222-86D1-060B8C40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Of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ED64-3C8E-4E22-A28E-39593417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The Question: </a:t>
            </a:r>
            <a:r>
              <a:rPr lang="en-US" dirty="0"/>
              <a:t>Is it possible to build a reasonably accurate classifier that predicts three things simultaneously: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The writer of a short note (40 writers)</a:t>
            </a:r>
          </a:p>
          <a:p>
            <a:pPr marL="514350" indent="-514350">
              <a:buAutoNum type="arabicPeriod"/>
            </a:pPr>
            <a:r>
              <a:rPr lang="en-US" dirty="0"/>
              <a:t>Which of 6 phrases is written </a:t>
            </a:r>
          </a:p>
          <a:p>
            <a:pPr marL="514350" indent="-514350">
              <a:buAutoNum type="arabicPeriod"/>
            </a:pPr>
            <a:r>
              <a:rPr lang="en-US" dirty="0"/>
              <a:t>Whether the line is written in cursive or print using the kinematic features recorded by </a:t>
            </a:r>
            <a:r>
              <a:rPr lang="en-US" dirty="0" err="1"/>
              <a:t>MovAlyzer</a:t>
            </a:r>
            <a:r>
              <a:rPr lang="en-US" dirty="0"/>
              <a:t>.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40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ACFF1-B071-49B1-B1D3-E25BE3C8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17584" r="37254" b="45446"/>
          <a:stretch/>
        </p:blipFill>
        <p:spPr>
          <a:xfrm>
            <a:off x="6316824" y="2795446"/>
            <a:ext cx="5298826" cy="3787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B7E16-E790-4B33-9734-F8F68764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D28B-0477-446A-9E68-DEFCE40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Graphically</a:t>
            </a:r>
          </a:p>
          <a:p>
            <a:r>
              <a:rPr lang="en-US" dirty="0"/>
              <a:t>Establish a baseline performance</a:t>
            </a:r>
          </a:p>
          <a:p>
            <a:r>
              <a:rPr lang="en-US" dirty="0"/>
              <a:t>Construct family of various classifiers</a:t>
            </a:r>
          </a:p>
          <a:p>
            <a:r>
              <a:rPr lang="en-US" dirty="0"/>
              <a:t>Look for interactions and signals</a:t>
            </a:r>
          </a:p>
        </p:txBody>
      </p:sp>
    </p:spTree>
    <p:extLst>
      <p:ext uri="{BB962C8B-B14F-4D97-AF65-F5344CB8AC3E}">
        <p14:creationId xmlns:p14="http://schemas.microsoft.com/office/powerpoint/2010/main" val="5607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654-2E4C-430F-9DCF-AC3A7F65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Investigations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349818-7481-4A96-855E-80371BB69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6" y="2341984"/>
            <a:ext cx="5571949" cy="425412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BE6C87-48F8-4706-86F0-462F09869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31" y="2341984"/>
            <a:ext cx="5571949" cy="4175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011FA-2797-4380-81CA-440FBA200788}"/>
              </a:ext>
            </a:extLst>
          </p:cNvPr>
          <p:cNvSpPr txBox="1"/>
          <p:nvPr/>
        </p:nvSpPr>
        <p:spPr>
          <a:xfrm>
            <a:off x="838200" y="1522737"/>
            <a:ext cx="109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univariate relationships between the dependent and independent variables showed no meaningful separation.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RelativePendownDuration</a:t>
            </a:r>
            <a:r>
              <a:rPr lang="en-US" sz="1400" dirty="0"/>
              <a:t> and Group were only exception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5DE-95B0-4E3A-B10D-3C088F58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0D9C2A3C-75F6-4AEF-94B2-FCCD9FC84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5" y="718312"/>
            <a:ext cx="8192277" cy="6139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76DE7-122A-44E6-BC77-C70B78EFD149}"/>
              </a:ext>
            </a:extLst>
          </p:cNvPr>
          <p:cNvSpPr txBox="1"/>
          <p:nvPr/>
        </p:nvSpPr>
        <p:spPr>
          <a:xfrm>
            <a:off x="5607698" y="447869"/>
            <a:ext cx="49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of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8929D-38BF-45A1-84A0-037C0DD654D3}"/>
              </a:ext>
            </a:extLst>
          </p:cNvPr>
          <p:cNvSpPr txBox="1"/>
          <p:nvPr/>
        </p:nvSpPr>
        <p:spPr>
          <a:xfrm>
            <a:off x="310393" y="1680406"/>
            <a:ext cx="358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to answering question lies in high order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2 seems to store information about cursive vs. print</a:t>
            </a:r>
          </a:p>
        </p:txBody>
      </p:sp>
    </p:spTree>
    <p:extLst>
      <p:ext uri="{BB962C8B-B14F-4D97-AF65-F5344CB8AC3E}">
        <p14:creationId xmlns:p14="http://schemas.microsoft.com/office/powerpoint/2010/main" val="413232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9BBD-3B4F-4223-89D1-4B14A55D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D95E-1474-4C39-91D0-6C1FA2B5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– Establish Baseline</a:t>
            </a:r>
          </a:p>
          <a:p>
            <a:r>
              <a:rPr lang="en-US" dirty="0"/>
              <a:t>LDA – Optimized</a:t>
            </a:r>
          </a:p>
          <a:p>
            <a:r>
              <a:rPr lang="en-US" dirty="0"/>
              <a:t>KNN</a:t>
            </a:r>
          </a:p>
          <a:p>
            <a:r>
              <a:rPr lang="en-US" dirty="0" err="1"/>
              <a:t>MClustDA</a:t>
            </a:r>
            <a:endParaRPr lang="en-US" dirty="0"/>
          </a:p>
          <a:p>
            <a:r>
              <a:rPr lang="en-US" dirty="0"/>
              <a:t>Random Forest</a:t>
            </a:r>
          </a:p>
          <a:p>
            <a:r>
              <a:rPr lang="en-US" dirty="0"/>
              <a:t>Random Forest without 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3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571A-2624-4A7B-ACB3-C77B3F6A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Establish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81A9-3F4D-4804-92EF-F9051F9A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821" cy="3859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Baseline model characteristics</a:t>
            </a:r>
          </a:p>
          <a:p>
            <a:pPr lvl="1"/>
            <a:r>
              <a:rPr lang="en-US" dirty="0"/>
              <a:t>PCA 10 components</a:t>
            </a:r>
          </a:p>
          <a:p>
            <a:pPr lvl="1"/>
            <a:r>
              <a:rPr lang="en-US" dirty="0"/>
              <a:t>Cross-validated</a:t>
            </a:r>
          </a:p>
          <a:p>
            <a:pPr lvl="1"/>
            <a:r>
              <a:rPr lang="en-US" dirty="0"/>
              <a:t>Simple</a:t>
            </a:r>
          </a:p>
          <a:p>
            <a:r>
              <a:rPr lang="en-US" dirty="0"/>
              <a:t>Model types</a:t>
            </a:r>
          </a:p>
          <a:p>
            <a:pPr lvl="1"/>
            <a:r>
              <a:rPr lang="en-US" dirty="0"/>
              <a:t>Marginal Classifiers</a:t>
            </a:r>
          </a:p>
          <a:p>
            <a:pPr lvl="1"/>
            <a:r>
              <a:rPr lang="en-US" dirty="0"/>
              <a:t>Joint Classifier</a:t>
            </a:r>
          </a:p>
          <a:p>
            <a:pPr lvl="2"/>
            <a:r>
              <a:rPr lang="en-US" dirty="0"/>
              <a:t>480 classes</a:t>
            </a:r>
          </a:p>
          <a:p>
            <a:pPr lvl="1"/>
            <a:r>
              <a:rPr lang="en-US" dirty="0"/>
              <a:t>Mixed marginal and joint classifiers</a:t>
            </a:r>
          </a:p>
          <a:p>
            <a:pPr lvl="2"/>
            <a:r>
              <a:rPr lang="en-US" dirty="0"/>
              <a:t>Did not perform well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1B404D-7675-46F7-987A-6AFFB36FA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13794"/>
              </p:ext>
            </p:extLst>
          </p:nvPr>
        </p:nvGraphicFramePr>
        <p:xfrm>
          <a:off x="7010399" y="1825625"/>
          <a:ext cx="4785896" cy="35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48">
                  <a:extLst>
                    <a:ext uri="{9D8B030D-6E8A-4147-A177-3AD203B41FA5}">
                      <a16:colId xmlns:a16="http://schemas.microsoft.com/office/drawing/2014/main" val="3065077311"/>
                    </a:ext>
                  </a:extLst>
                </a:gridCol>
                <a:gridCol w="2392948">
                  <a:extLst>
                    <a:ext uri="{9D8B030D-6E8A-4147-A177-3AD203B41FA5}">
                      <a16:colId xmlns:a16="http://schemas.microsoft.com/office/drawing/2014/main" val="3720149343"/>
                    </a:ext>
                  </a:extLst>
                </a:gridCol>
              </a:tblGrid>
              <a:tr h="71101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19254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671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7029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7366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8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F973-0CC9-41A8-9BCA-466CBC56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C745-8895-41AB-9FCD-54B7CDFF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8886" cy="3859742"/>
          </a:xfrm>
        </p:spPr>
        <p:txBody>
          <a:bodyPr/>
          <a:lstStyle/>
          <a:p>
            <a:r>
              <a:rPr lang="en-US" dirty="0"/>
              <a:t>Optimizing principle components resulted in substantial increases in accuracy.</a:t>
            </a:r>
          </a:p>
          <a:p>
            <a:endParaRPr lang="en-US" dirty="0"/>
          </a:p>
          <a:p>
            <a:r>
              <a:rPr lang="en-US" dirty="0"/>
              <a:t>Joint performing better than Condition Marginal may point to hidden interaction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50FA22-3718-44B3-BDE0-F78463EF1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87009"/>
              </p:ext>
            </p:extLst>
          </p:nvPr>
        </p:nvGraphicFramePr>
        <p:xfrm>
          <a:off x="7324531" y="1825625"/>
          <a:ext cx="4471764" cy="35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82">
                  <a:extLst>
                    <a:ext uri="{9D8B030D-6E8A-4147-A177-3AD203B41FA5}">
                      <a16:colId xmlns:a16="http://schemas.microsoft.com/office/drawing/2014/main" val="3065077311"/>
                    </a:ext>
                  </a:extLst>
                </a:gridCol>
                <a:gridCol w="2235882">
                  <a:extLst>
                    <a:ext uri="{9D8B030D-6E8A-4147-A177-3AD203B41FA5}">
                      <a16:colId xmlns:a16="http://schemas.microsoft.com/office/drawing/2014/main" val="3720149343"/>
                    </a:ext>
                  </a:extLst>
                </a:gridCol>
              </a:tblGrid>
              <a:tr h="71101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19254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671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7029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7366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4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5E5D-92DE-48B2-8674-163B7455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1D68-106D-4CE9-A07B-53E2AA74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0479" cy="3859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LOOCV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Minimal fine tuning of K for quick snapshot</a:t>
            </a:r>
          </a:p>
          <a:p>
            <a:endParaRPr lang="en-US" dirty="0"/>
          </a:p>
          <a:p>
            <a:r>
              <a:rPr lang="en-US" dirty="0"/>
              <a:t>Subject Marginal Suffers</a:t>
            </a:r>
            <a:r>
              <a:rPr lang="en-US" sz="2400" dirty="0"/>
              <a:t> </a:t>
            </a:r>
            <a:r>
              <a:rPr lang="en-US" dirty="0"/>
              <a:t>Likely due to high number of classes and low number of replicates</a:t>
            </a:r>
            <a:endParaRPr lang="en-US" sz="16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83441B2-974F-4E68-90ED-E04823B2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11504"/>
              </p:ext>
            </p:extLst>
          </p:nvPr>
        </p:nvGraphicFramePr>
        <p:xfrm>
          <a:off x="7089639" y="1904301"/>
          <a:ext cx="4471764" cy="34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82">
                  <a:extLst>
                    <a:ext uri="{9D8B030D-6E8A-4147-A177-3AD203B41FA5}">
                      <a16:colId xmlns:a16="http://schemas.microsoft.com/office/drawing/2014/main" val="3065077311"/>
                    </a:ext>
                  </a:extLst>
                </a:gridCol>
                <a:gridCol w="2235882">
                  <a:extLst>
                    <a:ext uri="{9D8B030D-6E8A-4147-A177-3AD203B41FA5}">
                      <a16:colId xmlns:a16="http://schemas.microsoft.com/office/drawing/2014/main" val="3720149343"/>
                    </a:ext>
                  </a:extLst>
                </a:gridCol>
              </a:tblGrid>
              <a:tr h="649118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19254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671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7029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Marginal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73661"/>
                  </a:ext>
                </a:extLst>
              </a:tr>
              <a:tr h="711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7360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484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Handwritten Note Classification</vt:lpstr>
      <vt:lpstr>Introduction Of Question</vt:lpstr>
      <vt:lpstr>Methodology</vt:lpstr>
      <vt:lpstr>Initial Investigations</vt:lpstr>
      <vt:lpstr>PCA</vt:lpstr>
      <vt:lpstr>Classifiers Used</vt:lpstr>
      <vt:lpstr>LDA – Establish Baseline</vt:lpstr>
      <vt:lpstr>LDA – Optimized</vt:lpstr>
      <vt:lpstr>KNN</vt:lpstr>
      <vt:lpstr>MClustDA</vt:lpstr>
      <vt:lpstr>Random Forest</vt:lpstr>
      <vt:lpstr>Results</vt:lpstr>
      <vt:lpstr>Final Model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Note Classification</dc:title>
  <dc:creator>Joe McDonald</dc:creator>
  <cp:lastModifiedBy>Joe McDonald</cp:lastModifiedBy>
  <cp:revision>6</cp:revision>
  <dcterms:created xsi:type="dcterms:W3CDTF">2020-05-07T04:10:36Z</dcterms:created>
  <dcterms:modified xsi:type="dcterms:W3CDTF">2020-05-07T05:02:15Z</dcterms:modified>
</cp:coreProperties>
</file>