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23"/>
  </p:notesMasterIdLst>
  <p:handoutMasterIdLst>
    <p:handoutMasterId r:id="rId24"/>
  </p:handoutMasterIdLst>
  <p:sldIdLst>
    <p:sldId id="260" r:id="rId2"/>
    <p:sldId id="259" r:id="rId3"/>
    <p:sldId id="268" r:id="rId4"/>
    <p:sldId id="257" r:id="rId5"/>
    <p:sldId id="258" r:id="rId6"/>
    <p:sldId id="275" r:id="rId7"/>
    <p:sldId id="276" r:id="rId8"/>
    <p:sldId id="265" r:id="rId9"/>
    <p:sldId id="269" r:id="rId10"/>
    <p:sldId id="271" r:id="rId11"/>
    <p:sldId id="272" r:id="rId12"/>
    <p:sldId id="273" r:id="rId13"/>
    <p:sldId id="274" r:id="rId14"/>
    <p:sldId id="266" r:id="rId15"/>
    <p:sldId id="277" r:id="rId16"/>
    <p:sldId id="278" r:id="rId17"/>
    <p:sldId id="279" r:id="rId18"/>
    <p:sldId id="280" r:id="rId19"/>
    <p:sldId id="281" r:id="rId20"/>
    <p:sldId id="262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9"/>
    <p:restoredTop sz="91301"/>
  </p:normalViewPr>
  <p:slideViewPr>
    <p:cSldViewPr snapToGrid="0" snapToObjects="1">
      <p:cViewPr>
        <p:scale>
          <a:sx n="80" d="100"/>
          <a:sy n="80" d="100"/>
        </p:scale>
        <p:origin x="172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0A3A68-FC53-5C49-A633-0606AEF5A5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DF775-B652-1140-BD01-19DC044598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3FA67-9CCC-154C-A7D1-F5CC39C82E3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6C2C9-6B20-E442-BAF3-39C0808FF3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40A69-A0A9-2B41-91D5-978EAA52BD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CD812-B742-784F-8244-DC8F372F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91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1EB39-6FCF-9849-9A5D-0E445AD2430D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0552-F758-A048-ADEB-40BACE55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BBB140-F29B-5C48-9EF9-36B5CB03BE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60566" y="6035100"/>
            <a:ext cx="1100801" cy="7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4DE37-148E-D848-A5A1-08E18435DB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1" y="6327774"/>
            <a:ext cx="773801" cy="4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80BD8-FAE5-054A-84E9-C1A13ED12CF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718928" y="5893594"/>
            <a:ext cx="407131" cy="9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2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0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68" y="621791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144" y="621791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168" y="2359151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671513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8259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2408873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8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A94F16A-CAD2-C041-BC0B-A6FCA892E75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C60-85D7-684A-9F1A-AD1F4C47C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4A8D1-B12E-7441-9F5A-EAD290369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version control and the popular version control software Git</a:t>
            </a:r>
          </a:p>
        </p:txBody>
      </p:sp>
    </p:spTree>
    <p:extLst>
      <p:ext uri="{BB962C8B-B14F-4D97-AF65-F5344CB8AC3E}">
        <p14:creationId xmlns:p14="http://schemas.microsoft.com/office/powerpoint/2010/main" val="263968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DA5-242C-A94E-912B-6EA8BDBF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GIT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A5D6-5C3B-DD4A-B0F6-95D1C1D4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144" y="621791"/>
            <a:ext cx="6711696" cy="5712102"/>
          </a:xfrm>
        </p:spPr>
        <p:txBody>
          <a:bodyPr>
            <a:noAutofit/>
          </a:bodyPr>
          <a:lstStyle/>
          <a:p>
            <a:r>
              <a:rPr lang="en-US" b="1" dirty="0"/>
              <a:t>4. Make a Commit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commit –m “Started project”</a:t>
            </a:r>
          </a:p>
          <a:p>
            <a:pPr marL="0" indent="0">
              <a:buNone/>
            </a:pPr>
            <a:r>
              <a:rPr lang="en-US" dirty="0"/>
              <a:t>-m is the message attached to the commit in the git log</a:t>
            </a:r>
          </a:p>
          <a:p>
            <a:pPr marL="0" indent="0">
              <a:buNone/>
            </a:pPr>
            <a:r>
              <a:rPr lang="en-US" dirty="0"/>
              <a:t>Result shows the branch and the two files that have changed/been added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5. Checking the Log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log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This shows the commits logged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log -- pretty=</a:t>
            </a:r>
            <a:r>
              <a:rPr lang="en-US" b="1" dirty="0" err="1">
                <a:latin typeface="Courier" pitchFamily="2" charset="0"/>
              </a:rPr>
              <a:t>oneline</a:t>
            </a:r>
            <a:endParaRPr lang="en-US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Little easier to read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F6AD-49DA-9342-875D-53AA1FF7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Make first commit</a:t>
            </a:r>
          </a:p>
          <a:p>
            <a:r>
              <a:rPr lang="en-US" sz="2000" dirty="0">
                <a:latin typeface="Courier" pitchFamily="2" charset="0"/>
              </a:rPr>
              <a:t>Check the log for commits</a:t>
            </a:r>
          </a:p>
        </p:txBody>
      </p:sp>
    </p:spTree>
    <p:extLst>
      <p:ext uri="{BB962C8B-B14F-4D97-AF65-F5344CB8AC3E}">
        <p14:creationId xmlns:p14="http://schemas.microsoft.com/office/powerpoint/2010/main" val="348637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DA5-242C-A94E-912B-6EA8BDBF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GIT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A5D6-5C3B-DD4A-B0F6-95D1C1D4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144" y="621791"/>
            <a:ext cx="6711696" cy="5712102"/>
          </a:xfrm>
        </p:spPr>
        <p:txBody>
          <a:bodyPr>
            <a:noAutofit/>
          </a:bodyPr>
          <a:lstStyle/>
          <a:p>
            <a:r>
              <a:rPr lang="en-US" b="1" dirty="0"/>
              <a:t>4. Change a file – change </a:t>
            </a:r>
            <a:r>
              <a:rPr lang="en-US" b="1" dirty="0" err="1"/>
              <a:t>hello_world.py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 ("Hello London Software Developers")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print ("Welcome to the home of software development")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5. Check status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status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Git has noticed the change to the file and highlights in red.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6. Commit Change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Git commit –am “Extended Greeting”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-am means add file change to store and add message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F6AD-49DA-9342-875D-53AA1FF7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Second commit</a:t>
            </a:r>
          </a:p>
          <a:p>
            <a:r>
              <a:rPr lang="en-US" sz="2000" dirty="0">
                <a:latin typeface="Courier" pitchFamily="2" charset="0"/>
              </a:rPr>
              <a:t>Check the log for commits</a:t>
            </a:r>
          </a:p>
          <a:p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DA5-242C-A94E-912B-6EA8BDBF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GIT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A5D6-5C3B-DD4A-B0F6-95D1C1D4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144" y="621791"/>
            <a:ext cx="6711696" cy="5712102"/>
          </a:xfrm>
        </p:spPr>
        <p:txBody>
          <a:bodyPr>
            <a:noAutofit/>
          </a:bodyPr>
          <a:lstStyle/>
          <a:p>
            <a:r>
              <a:rPr lang="en-US" b="1" dirty="0"/>
              <a:t>7. Reverting a Change not committed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Revert back to an old version. </a:t>
            </a:r>
          </a:p>
          <a:p>
            <a:pPr marL="0" indent="0">
              <a:buNone/>
            </a:pPr>
            <a:r>
              <a:rPr lang="en-US" dirty="0"/>
              <a:t>Add line to </a:t>
            </a:r>
            <a:r>
              <a:rPr lang="en-US" dirty="0" err="1"/>
              <a:t>hello_world.py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Print(”</a:t>
            </a:r>
            <a:r>
              <a:rPr lang="en-US" dirty="0" err="1"/>
              <a:t>Opps</a:t>
            </a:r>
            <a:r>
              <a:rPr lang="en-US" dirty="0"/>
              <a:t> – I need to put things back”)</a:t>
            </a:r>
          </a:p>
          <a:p>
            <a:pPr marL="0" indent="0">
              <a:buNone/>
            </a:pPr>
            <a:r>
              <a:rPr lang="en-US" dirty="0"/>
              <a:t>git status confirms it’s not committed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git checkout 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This takes away the change without having to do anything to the IDE. </a:t>
            </a:r>
            <a:r>
              <a:rPr lang="en-US" b="1" dirty="0"/>
              <a:t>Amaze balls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F6AD-49DA-9342-875D-53AA1FF7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Reverting a change</a:t>
            </a:r>
          </a:p>
          <a:p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7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DA5-242C-A94E-912B-6EA8BDBF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GIT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A5D6-5C3B-DD4A-B0F6-95D1C1D4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143" y="621791"/>
            <a:ext cx="7194019" cy="5712102"/>
          </a:xfrm>
        </p:spPr>
        <p:txBody>
          <a:bodyPr>
            <a:noAutofit/>
          </a:bodyPr>
          <a:lstStyle/>
          <a:p>
            <a:r>
              <a:rPr lang="en-US" b="1" dirty="0"/>
              <a:t>8. Reverting a Checked-in commit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log --pretty=</a:t>
            </a:r>
            <a:r>
              <a:rPr lang="en-US" b="1" dirty="0" err="1">
                <a:latin typeface="Courier" pitchFamily="2" charset="0"/>
              </a:rPr>
              <a:t>oneline</a:t>
            </a:r>
            <a:endParaRPr lang="en-US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This shows all the commits that git has been tracking. Each commit has a key that can be sued to revert to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checkout [</a:t>
            </a:r>
            <a:r>
              <a:rPr lang="en-US" b="1" dirty="0" err="1">
                <a:latin typeface="Courier" pitchFamily="2" charset="0"/>
              </a:rPr>
              <a:t>xxxxxx</a:t>
            </a:r>
            <a:r>
              <a:rPr lang="en-US" b="1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r>
              <a:rPr lang="en-US" dirty="0"/>
              <a:t>Detached HEAD – HEAD is the current state of the project</a:t>
            </a:r>
          </a:p>
          <a:p>
            <a:pPr marL="0" indent="0">
              <a:buNone/>
            </a:pPr>
            <a:r>
              <a:rPr lang="en-US" dirty="0"/>
              <a:t>By checking out a previous commit you create a parallel universe! Left master branch as we’re going back in time to this commit. This is the Head [branch]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status</a:t>
            </a:r>
            <a:r>
              <a:rPr lang="en-US" dirty="0"/>
              <a:t> shows where the head was detached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checkout master</a:t>
            </a:r>
          </a:p>
          <a:p>
            <a:pPr marL="0" indent="0">
              <a:buNone/>
            </a:pPr>
            <a:r>
              <a:rPr lang="en-US" dirty="0"/>
              <a:t>Now on the master branch (check status) and things have returned to normal.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reset -- hard [</a:t>
            </a:r>
            <a:r>
              <a:rPr lang="en-US" b="1" dirty="0" err="1">
                <a:latin typeface="Courier" pitchFamily="2" charset="0"/>
              </a:rPr>
              <a:t>xxxxxx</a:t>
            </a:r>
            <a:r>
              <a:rPr lang="en-US" b="1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r>
              <a:rPr lang="en-US" dirty="0"/>
              <a:t>Again you’ll see the file has been changed back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9. Deleting the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F6AD-49DA-9342-875D-53AA1FF7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Check out Previous commits</a:t>
            </a:r>
          </a:p>
          <a:p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6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DA5-242C-A94E-912B-6EA8BDBF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2666165"/>
            <a:ext cx="3501197" cy="1223298"/>
          </a:xfrm>
        </p:spPr>
        <p:txBody>
          <a:bodyPr lIns="0" tIns="0" rIns="0">
            <a:normAutofit fontScale="90000"/>
          </a:bodyPr>
          <a:lstStyle/>
          <a:p>
            <a:r>
              <a:rPr lang="en-US" sz="4000" dirty="0"/>
              <a:t>GITS</a:t>
            </a:r>
            <a:br>
              <a:rPr lang="en-US" sz="4000" dirty="0"/>
            </a:br>
            <a:r>
              <a:rPr lang="en-US" sz="4000" dirty="0"/>
              <a:t>GIT, GITHUB,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A5D6-5C3B-DD4A-B0F6-95D1C1D4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GitHub</a:t>
            </a:r>
          </a:p>
          <a:p>
            <a:pPr lvl="1"/>
            <a:r>
              <a:rPr lang="en-US" dirty="0"/>
              <a:t>Bought by Microsoft for loads of money</a:t>
            </a:r>
          </a:p>
          <a:p>
            <a:pPr lvl="1"/>
            <a:r>
              <a:rPr lang="en-US" dirty="0"/>
              <a:t>Remote, shared Git</a:t>
            </a:r>
          </a:p>
          <a:p>
            <a:pPr lvl="1"/>
            <a:r>
              <a:rPr lang="en-US" dirty="0"/>
              <a:t>Create issues, people see theme work on them and commit the changes for others to use</a:t>
            </a:r>
          </a:p>
          <a:p>
            <a:pPr lvl="1"/>
            <a:r>
              <a:rPr lang="en-US" dirty="0"/>
              <a:t>Communication AND version control system</a:t>
            </a:r>
          </a:p>
          <a:p>
            <a:pPr lvl="1"/>
            <a:r>
              <a:rPr lang="en-US" dirty="0"/>
              <a:t>When ready to share = Create PULL Request</a:t>
            </a:r>
          </a:p>
          <a:p>
            <a:pPr lvl="2"/>
            <a:r>
              <a:rPr lang="en-US" dirty="0"/>
              <a:t>People work on the pull request version</a:t>
            </a:r>
          </a:p>
          <a:p>
            <a:pPr lvl="1"/>
            <a:r>
              <a:rPr lang="en-US" dirty="0"/>
              <a:t>Merge request brings the work back into Trunk</a:t>
            </a:r>
          </a:p>
          <a:p>
            <a:pPr lvl="1"/>
            <a:endParaRPr lang="en-US" dirty="0"/>
          </a:p>
          <a:p>
            <a:r>
              <a:rPr lang="en-US" b="1" dirty="0"/>
              <a:t>GitLab</a:t>
            </a:r>
          </a:p>
          <a:p>
            <a:pPr lvl="1"/>
            <a:r>
              <a:rPr lang="en-US" dirty="0"/>
              <a:t>All in 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F6AD-49DA-9342-875D-53AA1FF7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4014788"/>
            <a:ext cx="3501197" cy="7865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1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BFA5-5C99-4BCA-8DEE-5394534F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22C7-6D79-4D98-8372-10B778F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GB" sz="2000" dirty="0"/>
              <a:t>“Code hosting platform for version control and collaboration” GitHub</a:t>
            </a:r>
          </a:p>
          <a:p>
            <a:r>
              <a:rPr lang="en-GB" sz="2000" dirty="0"/>
              <a:t>No coding, terminal windows, knowledge of VCs needed</a:t>
            </a:r>
          </a:p>
          <a:p>
            <a:r>
              <a:rPr lang="en-GB" sz="2000" dirty="0"/>
              <a:t>Need a </a:t>
            </a:r>
            <a:r>
              <a:rPr lang="en-GB" sz="2000" dirty="0" err="1"/>
              <a:t>github</a:t>
            </a:r>
            <a:r>
              <a:rPr lang="en-GB" sz="2000" dirty="0"/>
              <a:t> account (email address and password)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3FAA-088C-45E5-B088-966E1A92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38" y="643467"/>
            <a:ext cx="3201761" cy="278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BA107-A649-430D-9A16-8DEB1519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707" y="643467"/>
            <a:ext cx="3071126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1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2FD09-09B4-4AB3-AAA6-CDD0CAA7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21" y="3346057"/>
            <a:ext cx="4447758" cy="262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06248-D94F-4093-ACE9-27D7185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Exercise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39DA-2BD2-4B53-8A87-3C3A60A0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GB" sz="2000" dirty="0"/>
              <a:t>Create new repository</a:t>
            </a:r>
          </a:p>
          <a:p>
            <a:r>
              <a:rPr lang="en-GB" sz="2000" dirty="0"/>
              <a:t>Add repository name and description</a:t>
            </a:r>
          </a:p>
          <a:p>
            <a:r>
              <a:rPr lang="en-GB" sz="2000" dirty="0"/>
              <a:t>Set Public or Private</a:t>
            </a:r>
          </a:p>
          <a:p>
            <a:r>
              <a:rPr lang="en-GB" sz="2000" dirty="0"/>
              <a:t>Create README files</a:t>
            </a:r>
          </a:p>
          <a:p>
            <a:r>
              <a:rPr lang="en-GB" sz="2000" dirty="0"/>
              <a:t>Add licence info</a:t>
            </a:r>
          </a:p>
          <a:p>
            <a:r>
              <a:rPr lang="en-GB" sz="2000" dirty="0"/>
              <a:t>DONE!</a:t>
            </a:r>
          </a:p>
          <a:p>
            <a:pPr lvl="1"/>
            <a:r>
              <a:rPr lang="en-GB" sz="1600" dirty="0"/>
              <a:t>New GitHub repo created</a:t>
            </a: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E1A15-D2CA-476D-BA75-13C09E39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21" y="271943"/>
            <a:ext cx="3633966" cy="2262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70A21-7798-480B-994C-3188A0AF3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564" y="623392"/>
            <a:ext cx="3955122" cy="32273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240045-51B8-42A5-B64C-F4F42BC74A8D}"/>
              </a:ext>
            </a:extLst>
          </p:cNvPr>
          <p:cNvSpPr/>
          <p:nvPr/>
        </p:nvSpPr>
        <p:spPr>
          <a:xfrm>
            <a:off x="5584371" y="623392"/>
            <a:ext cx="511629" cy="291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213E4-D61E-4355-918C-2735B0B7C8BA}"/>
              </a:ext>
            </a:extLst>
          </p:cNvPr>
          <p:cNvSpPr/>
          <p:nvPr/>
        </p:nvSpPr>
        <p:spPr>
          <a:xfrm>
            <a:off x="8882714" y="1568215"/>
            <a:ext cx="3243972" cy="834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213FE-BD58-4324-B79E-829A59F34814}"/>
              </a:ext>
            </a:extLst>
          </p:cNvPr>
          <p:cNvSpPr/>
          <p:nvPr/>
        </p:nvSpPr>
        <p:spPr>
          <a:xfrm>
            <a:off x="6096000" y="4824324"/>
            <a:ext cx="1313145" cy="204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56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C1E4-4E91-4CE8-8672-C44B83AC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Create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5DF2-B31A-4450-B287-4011E4CF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GB" sz="2000" dirty="0"/>
              <a:t>Default branch is called “master” (sometimes referred to a “Trunk”)</a:t>
            </a:r>
          </a:p>
          <a:p>
            <a:r>
              <a:rPr lang="en-GB" sz="2000" dirty="0"/>
              <a:t>Create new branch called “</a:t>
            </a:r>
            <a:r>
              <a:rPr lang="en-GB" sz="2000" dirty="0" err="1"/>
              <a:t>git_talk</a:t>
            </a:r>
            <a:r>
              <a:rPr lang="en-GB" sz="2000" dirty="0"/>
              <a:t>”. This is a copy of master. Change the README file</a:t>
            </a:r>
          </a:p>
          <a:p>
            <a:r>
              <a:rPr lang="en-GB" sz="2000" dirty="0"/>
              <a:t>Commit the change</a:t>
            </a:r>
          </a:p>
          <a:p>
            <a:endParaRPr lang="en-GB" sz="2000" dirty="0"/>
          </a:p>
          <a:p>
            <a:pPr lvl="1"/>
            <a:endParaRPr lang="en-GB" sz="1600" dirty="0"/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96094-7CFD-414A-9AF9-61D47629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09" y="495865"/>
            <a:ext cx="6250769" cy="1734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6973EE-0368-41D4-A481-1BD83575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09" y="2363723"/>
            <a:ext cx="1569421" cy="1065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D2161-5B61-4FD4-84B0-8E7624ED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66" y="2363723"/>
            <a:ext cx="4824451" cy="1734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91EAA-0B48-4231-B44A-0AD7AEEDE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75" y="3871415"/>
            <a:ext cx="4698521" cy="16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6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C1E4-4E91-4CE8-8672-C44B83AC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 dirty="0"/>
              <a:t>Create a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5DF2-B31A-4450-B287-4011E4CF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GB" sz="2000" dirty="0"/>
              <a:t>Click Pull Request</a:t>
            </a:r>
          </a:p>
          <a:p>
            <a:r>
              <a:rPr lang="en-GB" sz="2000" dirty="0"/>
              <a:t>Check where the pull is going to </a:t>
            </a:r>
          </a:p>
          <a:p>
            <a:r>
              <a:rPr lang="en-GB" sz="2000" dirty="0"/>
              <a:t>Add a comment</a:t>
            </a:r>
          </a:p>
          <a:p>
            <a:r>
              <a:rPr lang="en-GB" sz="2000" dirty="0"/>
              <a:t>‘Create Pull Request’</a:t>
            </a:r>
          </a:p>
          <a:p>
            <a:r>
              <a:rPr lang="en-GB" sz="2000" dirty="0"/>
              <a:t>Click Merge to merge with master</a:t>
            </a:r>
          </a:p>
          <a:p>
            <a:r>
              <a:rPr lang="en-GB" sz="2000" dirty="0"/>
              <a:t>Delete branch </a:t>
            </a:r>
          </a:p>
          <a:p>
            <a:endParaRPr lang="en-GB" sz="2000" dirty="0"/>
          </a:p>
          <a:p>
            <a:endParaRPr lang="en-GB" sz="2000" dirty="0"/>
          </a:p>
          <a:p>
            <a:pPr lvl="1"/>
            <a:endParaRPr lang="en-GB" sz="1600" dirty="0"/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96094-7CFD-414A-9AF9-61D47629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00" y="136483"/>
            <a:ext cx="3509254" cy="973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825D87-7898-4BA6-9DC7-5BBD32FD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91" y="1212002"/>
            <a:ext cx="3003797" cy="24770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BE2531-31D9-4EE3-9A6C-F8CC0BA5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055" y="1426922"/>
            <a:ext cx="4442477" cy="31090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79ECD1-5527-449D-8161-D1FDCC95A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442" y="3939201"/>
            <a:ext cx="3072000" cy="1949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4901C8-23FE-4B5D-AA7F-3A01861D5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526" y="5030849"/>
            <a:ext cx="4307348" cy="5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0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BFA5-5C99-4BCA-8DEE-5394534F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 dirty="0"/>
              <a:t>What is GitLab?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22C7-6D79-4D98-8372-10B778F4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978657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/>
              <a:t>“C</a:t>
            </a:r>
            <a:r>
              <a:rPr lang="en-GB" dirty="0"/>
              <a:t>omplete CI/CD toolchain out-of-the-box. One interface. One conversation. One permission model. Thousands of features.” </a:t>
            </a:r>
          </a:p>
          <a:p>
            <a:pPr marL="0" indent="0">
              <a:buNone/>
            </a:pPr>
            <a:r>
              <a:rPr lang="en-GB" sz="2000" dirty="0"/>
              <a:t>-- GitLab</a:t>
            </a:r>
          </a:p>
          <a:p>
            <a:r>
              <a:rPr lang="en-GB" dirty="0"/>
              <a:t>GitLab is a web-based DevOps lifecycle tool that provides a Git-repository manager providing wiki, issue-tracking and CI/CD pipeline features, using an open-source license, developed by GitLab Inc</a:t>
            </a:r>
          </a:p>
          <a:p>
            <a:pPr marL="0" indent="0">
              <a:buNone/>
            </a:pPr>
            <a:r>
              <a:rPr lang="en-GB" sz="2000" dirty="0"/>
              <a:t>-- Wikipedia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680E1-859A-C24D-B269-239BF325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21" y="623392"/>
            <a:ext cx="7953187" cy="42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6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280E-3E5C-914B-A756-DE8A1155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B8F86C-0C6C-134A-B41D-B01FCB6E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Pro Git book: Chapter 1- 3</a:t>
            </a:r>
          </a:p>
          <a:p>
            <a:r>
              <a:rPr lang="en-US" dirty="0"/>
              <a:t>Intro to version control</a:t>
            </a:r>
          </a:p>
          <a:p>
            <a:r>
              <a:rPr lang="en-US" dirty="0"/>
              <a:t>Introduction to Git</a:t>
            </a:r>
          </a:p>
          <a:p>
            <a:r>
              <a:rPr lang="en-US" dirty="0"/>
              <a:t>Git example</a:t>
            </a:r>
          </a:p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Gitlab</a:t>
            </a:r>
          </a:p>
        </p:txBody>
      </p:sp>
    </p:spTree>
    <p:extLst>
      <p:ext uri="{BB962C8B-B14F-4D97-AF65-F5344CB8AC3E}">
        <p14:creationId xmlns:p14="http://schemas.microsoft.com/office/powerpoint/2010/main" val="317599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04B8-5A5E-EB44-8618-ADB1F3B4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605A-3DD7-2445-8B3F-59418D61F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8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D173-B46D-B149-B0E5-558A1C9C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04FD-BA17-7C42-9B8C-18E3C8A4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5020056"/>
            <a:ext cx="10951634" cy="1066800"/>
          </a:xfrm>
        </p:spPr>
        <p:txBody>
          <a:bodyPr>
            <a:noAutofit/>
          </a:bodyPr>
          <a:lstStyle/>
          <a:p>
            <a:r>
              <a:rPr lang="en-US" dirty="0"/>
              <a:t>Thank you for listening</a:t>
            </a:r>
          </a:p>
          <a:p>
            <a:r>
              <a:rPr lang="en-US" dirty="0"/>
              <a:t>London Software Developers (LSD) is part of the London Digital Developers (LDD) group. If you are interested in presenting for the LDD let me know.</a:t>
            </a:r>
          </a:p>
          <a:p>
            <a:r>
              <a:rPr lang="en-US" dirty="0" err="1"/>
              <a:t>londondigitaldevelopers.com</a:t>
            </a:r>
            <a:r>
              <a:rPr lang="en-US" dirty="0"/>
              <a:t> – Building a home for digital developers</a:t>
            </a:r>
          </a:p>
        </p:txBody>
      </p:sp>
    </p:spTree>
    <p:extLst>
      <p:ext uri="{BB962C8B-B14F-4D97-AF65-F5344CB8AC3E}">
        <p14:creationId xmlns:p14="http://schemas.microsoft.com/office/powerpoint/2010/main" val="25734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DA5-242C-A94E-912B-6EA8BDBF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A5D6-5C3B-DD4A-B0F6-95D1C1D4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28" y="4801742"/>
            <a:ext cx="6711696" cy="1698497"/>
          </a:xfrm>
        </p:spPr>
        <p:txBody>
          <a:bodyPr>
            <a:normAutofit/>
          </a:bodyPr>
          <a:lstStyle/>
          <a:p>
            <a:r>
              <a:rPr lang="en-US" sz="3200" dirty="0"/>
              <a:t>Everything you need to know on Git is free</a:t>
            </a:r>
            <a:endParaRPr lang="en-US" sz="3000" dirty="0"/>
          </a:p>
          <a:p>
            <a:pPr lvl="1"/>
            <a:r>
              <a:rPr lang="en-US" dirty="0"/>
              <a:t>eBook (amazon and other providers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https://git-scm.com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F6AD-49DA-9342-875D-53AA1FF7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know more about Git there is a free book that this talk is based on.</a:t>
            </a:r>
          </a:p>
          <a:p>
            <a:r>
              <a:rPr lang="en-US" dirty="0"/>
              <a:t>Thank you Scott Chacon and Ben Straub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F1F01-C22E-8043-A231-615C9089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075" y="708499"/>
            <a:ext cx="5046663" cy="2497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8D9D6-420D-8242-BD3F-2196EC0D5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272" y="1490471"/>
            <a:ext cx="2913121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4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00F9-71E2-4766-BF07-7A14B12B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F637-983A-489D-9EE8-5A593815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Simply it’s a way of controlling a version of something</a:t>
            </a:r>
          </a:p>
          <a:p>
            <a:pPr lvl="1"/>
            <a:r>
              <a:rPr lang="en-GB" sz="2000" b="1" dirty="0"/>
              <a:t>Revision</a:t>
            </a:r>
            <a:r>
              <a:rPr lang="en-GB" sz="2000" dirty="0"/>
              <a:t> – prove the process of creation (audit: who, when, what)</a:t>
            </a:r>
          </a:p>
          <a:p>
            <a:pPr lvl="1"/>
            <a:r>
              <a:rPr lang="en-GB" sz="2000" b="1" dirty="0"/>
              <a:t>Reversion </a:t>
            </a:r>
            <a:r>
              <a:rPr lang="en-GB" sz="2000" dirty="0"/>
              <a:t>– roll back to a previous version</a:t>
            </a:r>
          </a:p>
          <a:p>
            <a:pPr lvl="1"/>
            <a:r>
              <a:rPr lang="en-GB" sz="2000" b="1" dirty="0"/>
              <a:t>Reflection</a:t>
            </a:r>
            <a:r>
              <a:rPr lang="en-GB" sz="2000" dirty="0"/>
              <a:t> – shows people the state of a product e.g. 1.0.1 then 1.1.0</a:t>
            </a:r>
          </a:p>
          <a:p>
            <a:pPr lvl="1"/>
            <a:r>
              <a:rPr lang="en-GB" sz="2000" b="1" dirty="0"/>
              <a:t>Review (Compare)</a:t>
            </a:r>
            <a:r>
              <a:rPr lang="en-GB" sz="2000" dirty="0"/>
              <a:t> – two different versions one with a problem one without</a:t>
            </a:r>
          </a:p>
          <a:p>
            <a:r>
              <a:rPr lang="en-GB" sz="2400" dirty="0"/>
              <a:t>Different Levels of Version Control</a:t>
            </a:r>
          </a:p>
          <a:p>
            <a:pPr lvl="1"/>
            <a:r>
              <a:rPr lang="en-GB" sz="2000" b="1" dirty="0"/>
              <a:t>Local</a:t>
            </a:r>
            <a:r>
              <a:rPr lang="en-GB" sz="2000" dirty="0"/>
              <a:t> – one computer, single VC database</a:t>
            </a:r>
          </a:p>
          <a:p>
            <a:pPr lvl="1"/>
            <a:r>
              <a:rPr lang="en-GB" sz="2000" b="1" dirty="0"/>
              <a:t>Centralised (CVCS) </a:t>
            </a:r>
            <a:r>
              <a:rPr lang="en-GB" sz="2000" dirty="0"/>
              <a:t>– lots of computers; one, central VC database</a:t>
            </a:r>
          </a:p>
          <a:p>
            <a:pPr lvl="1"/>
            <a:r>
              <a:rPr lang="en-GB" sz="2000" b="1" dirty="0"/>
              <a:t>Distributed (DVCS) </a:t>
            </a:r>
            <a:r>
              <a:rPr lang="en-GB" sz="2000" dirty="0"/>
              <a:t>– lots of computers; mirror of VC database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8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C403-D587-46F9-B091-5B83FE2A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History of Git – don’t cross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B0F-9D29-4A2E-A9D9-5F5A5A45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2002 – Linux kernel project started using DVCS called </a:t>
            </a:r>
            <a:r>
              <a:rPr lang="en-GB" dirty="0" err="1"/>
              <a:t>BitKeeper</a:t>
            </a:r>
            <a:endParaRPr lang="en-GB" dirty="0"/>
          </a:p>
          <a:p>
            <a:r>
              <a:rPr lang="en-GB" dirty="0"/>
              <a:t>2005 – Linux community fall out with </a:t>
            </a:r>
            <a:r>
              <a:rPr lang="en-GB" dirty="0" err="1"/>
              <a:t>Bitkeeper</a:t>
            </a:r>
            <a:r>
              <a:rPr lang="en-GB" dirty="0">
                <a:sym typeface="Wingdings" panose="05000000000000000000" pitchFamily="2" charset="2"/>
              </a:rPr>
              <a:t> (no longer free! )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Community including Linus Torvalds start to develop own DVCS</a:t>
            </a:r>
          </a:p>
          <a:p>
            <a:r>
              <a:rPr lang="en-GB" dirty="0">
                <a:sym typeface="Wingdings" panose="05000000000000000000" pitchFamily="2" charset="2"/>
              </a:rPr>
              <a:t>2005 – Git born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Fast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Simple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Strong for non-linear development (1000s of parallel branches)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Distributed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Handle large projects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Free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22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BF6A-D972-4567-9CFB-FB15947F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4765-3345-481C-8F3D-0AB35B56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17" y="2358643"/>
            <a:ext cx="3765246" cy="3415623"/>
          </a:xfrm>
        </p:spPr>
        <p:txBody>
          <a:bodyPr>
            <a:noAutofit/>
          </a:bodyPr>
          <a:lstStyle/>
          <a:p>
            <a:r>
              <a:rPr lang="en-GB" sz="2000" dirty="0"/>
              <a:t>Git thinks differently to other VCS about data</a:t>
            </a:r>
          </a:p>
          <a:p>
            <a:pPr lvl="1"/>
            <a:r>
              <a:rPr lang="en-GB" sz="2000" dirty="0"/>
              <a:t>CVS, Subversion, Perforce, Bazaar: track a set of files and the changes to those files as </a:t>
            </a:r>
            <a:r>
              <a:rPr lang="en-GB" sz="2000" b="1" dirty="0"/>
              <a:t>delta-based</a:t>
            </a:r>
            <a:r>
              <a:rPr lang="en-GB" sz="2000" dirty="0"/>
              <a:t> version control or file based changes</a:t>
            </a:r>
          </a:p>
          <a:p>
            <a:pPr lvl="1"/>
            <a:r>
              <a:rPr lang="en-GB" sz="2000" dirty="0"/>
              <a:t>Git – tiny </a:t>
            </a:r>
            <a:r>
              <a:rPr lang="en-GB" sz="2000" b="1" dirty="0"/>
              <a:t>snapshots </a:t>
            </a:r>
            <a:r>
              <a:rPr lang="en-GB" sz="2000" dirty="0"/>
              <a:t>of the whole system. Every change is a new picture. If no change to a picture it leaves the picture unchanged</a:t>
            </a:r>
          </a:p>
          <a:p>
            <a:pPr lvl="1"/>
            <a:endParaRPr lang="en-GB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43CA2-BAB4-43AD-8B2C-702F90C8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506798"/>
            <a:ext cx="6250769" cy="2687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E9690-8AAE-4FF8-A9EC-C8A3F91B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4" y="3435717"/>
            <a:ext cx="6306065" cy="268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DF77C-546C-4FC8-B7EA-7090ECA78FA9}"/>
              </a:ext>
            </a:extLst>
          </p:cNvPr>
          <p:cNvSpPr txBox="1"/>
          <p:nvPr/>
        </p:nvSpPr>
        <p:spPr>
          <a:xfrm>
            <a:off x="5170715" y="6094300"/>
            <a:ext cx="609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Reference: What is Git? 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https://git-scm.com/book/en/v2/Getting-Started-What-is-Git%3F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7270B-B2F0-4D6B-97C1-02434CF661F5}"/>
              </a:ext>
            </a:extLst>
          </p:cNvPr>
          <p:cNvSpPr txBox="1"/>
          <p:nvPr/>
        </p:nvSpPr>
        <p:spPr>
          <a:xfrm>
            <a:off x="4690230" y="179917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Delta-based version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3439B-138E-40E0-B127-294C84F59EA9}"/>
              </a:ext>
            </a:extLst>
          </p:cNvPr>
          <p:cNvSpPr txBox="1"/>
          <p:nvPr/>
        </p:nvSpPr>
        <p:spPr>
          <a:xfrm>
            <a:off x="4690230" y="3200888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Snapshot-based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47060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C403-D587-46F9-B091-5B83FE2A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Git also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B0F-9D29-4A2E-A9D9-5F5A5A45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3"/>
            <a:ext cx="3846889" cy="3415623"/>
          </a:xfrm>
        </p:spPr>
        <p:txBody>
          <a:bodyPr>
            <a:noAutofit/>
          </a:bodyPr>
          <a:lstStyle/>
          <a:p>
            <a:r>
              <a:rPr lang="en-GB" sz="2000" b="1" dirty="0"/>
              <a:t>Local</a:t>
            </a:r>
            <a:r>
              <a:rPr lang="en-GB" sz="2000" dirty="0"/>
              <a:t> – works offline until it needs to go on line (compare Centralised VCS)</a:t>
            </a:r>
          </a:p>
          <a:p>
            <a:r>
              <a:rPr lang="en-GB" sz="2000" b="1" dirty="0"/>
              <a:t>Integral</a:t>
            </a:r>
            <a:r>
              <a:rPr lang="en-GB" sz="2000" dirty="0"/>
              <a:t> – it tracks everything with a checksum (SHA-1 hash) which can be used for tracking</a:t>
            </a:r>
          </a:p>
          <a:p>
            <a:r>
              <a:rPr lang="en-GB" sz="2000" b="1" dirty="0"/>
              <a:t>Only Adds</a:t>
            </a:r>
            <a:r>
              <a:rPr lang="en-GB" sz="2000" dirty="0"/>
              <a:t> – everything is undoable as it just subtracts the adds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18A84-F184-46E1-A41B-E9AB1C56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7369"/>
            <a:ext cx="6250769" cy="37348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AFC05C-FF8F-4F0F-9743-A31A8C75CCE5}"/>
              </a:ext>
            </a:extLst>
          </p:cNvPr>
          <p:cNvSpPr/>
          <p:nvPr/>
        </p:nvSpPr>
        <p:spPr>
          <a:xfrm>
            <a:off x="4954207" y="3948716"/>
            <a:ext cx="69656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Three States (important </a:t>
            </a:r>
            <a:r>
              <a:rPr lang="en-GB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)</a:t>
            </a:r>
            <a:endParaRPr lang="en-GB" sz="2000" b="1" dirty="0">
              <a:solidFill>
                <a:schemeClr val="bg1"/>
              </a:solidFill>
            </a:endParaRPr>
          </a:p>
          <a:p>
            <a:pPr lvl="1"/>
            <a:r>
              <a:rPr lang="en-GB" sz="2000" dirty="0">
                <a:highlight>
                  <a:srgbClr val="FF0000"/>
                </a:highlight>
              </a:rPr>
              <a:t>Modified </a:t>
            </a:r>
            <a:r>
              <a:rPr lang="en-GB" sz="2000" dirty="0"/>
              <a:t>– changed a file but NOT committed to the database (Git knows about all saved changes)</a:t>
            </a:r>
          </a:p>
          <a:p>
            <a:pPr lvl="1"/>
            <a:r>
              <a:rPr lang="en-GB" sz="2000" dirty="0">
                <a:highlight>
                  <a:srgbClr val="FFFF00"/>
                </a:highlight>
              </a:rPr>
              <a:t>Staged</a:t>
            </a:r>
            <a:r>
              <a:rPr lang="en-GB" sz="2000" dirty="0"/>
              <a:t> – marked Modified in its current version to go into next Commit</a:t>
            </a:r>
          </a:p>
          <a:p>
            <a:pPr lvl="1"/>
            <a:r>
              <a:rPr lang="en-GB" sz="2000" dirty="0">
                <a:highlight>
                  <a:srgbClr val="00FF00"/>
                </a:highlight>
              </a:rPr>
              <a:t>Committed</a:t>
            </a:r>
            <a:r>
              <a:rPr lang="en-GB" sz="2000" dirty="0"/>
              <a:t> – change is committed and stored in the local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19991-57FA-4F99-A83D-1075CE9AC884}"/>
              </a:ext>
            </a:extLst>
          </p:cNvPr>
          <p:cNvSpPr txBox="1"/>
          <p:nvPr/>
        </p:nvSpPr>
        <p:spPr>
          <a:xfrm>
            <a:off x="5170715" y="6094300"/>
            <a:ext cx="630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Reference: What is Git? </a:t>
            </a:r>
          </a:p>
          <a:p>
            <a:r>
              <a:rPr lang="en-GB" dirty="0">
                <a:solidFill>
                  <a:schemeClr val="bg1"/>
                </a:solidFill>
              </a:rPr>
              <a:t>https://git-scm.com/book/en/v2/Getting-Started-What-is-Git%3F</a:t>
            </a:r>
          </a:p>
        </p:txBody>
      </p:sp>
    </p:spTree>
    <p:extLst>
      <p:ext uri="{BB962C8B-B14F-4D97-AF65-F5344CB8AC3E}">
        <p14:creationId xmlns:p14="http://schemas.microsoft.com/office/powerpoint/2010/main" val="41122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DA5-242C-A94E-912B-6EA8BDBF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GIT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A5D6-5C3B-DD4A-B0F6-95D1C1D4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144" y="621791"/>
            <a:ext cx="6711696" cy="5712102"/>
          </a:xfrm>
        </p:spPr>
        <p:txBody>
          <a:bodyPr>
            <a:noAutofit/>
          </a:bodyPr>
          <a:lstStyle/>
          <a:p>
            <a:r>
              <a:rPr lang="en-US" b="1" dirty="0"/>
              <a:t>1. Check if git is on your machine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version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This will tell you if git is on your machine. If not then need to download and install.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2. Create a project</a:t>
            </a:r>
          </a:p>
          <a:p>
            <a:r>
              <a:rPr lang="en-US" dirty="0">
                <a:latin typeface="Bookman Old Style" panose="02050604050505020204" pitchFamily="18" charset="0"/>
              </a:rPr>
              <a:t>Create folder </a:t>
            </a:r>
            <a:r>
              <a:rPr lang="en-US" dirty="0" err="1">
                <a:latin typeface="Bookman Old Style" panose="02050604050505020204" pitchFamily="18" charset="0"/>
              </a:rPr>
              <a:t>git_practice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Create file to track: </a:t>
            </a:r>
            <a:r>
              <a:rPr lang="en-US" dirty="0" err="1">
                <a:latin typeface="Bookman Old Style" panose="02050604050505020204" pitchFamily="18" charset="0"/>
              </a:rPr>
              <a:t>hello_world.py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Create </a:t>
            </a:r>
            <a:r>
              <a:rPr lang="en-US" dirty="0" err="1">
                <a:latin typeface="Bookman Old Style" panose="02050604050505020204" pitchFamily="18" charset="0"/>
              </a:rPr>
              <a:t>gitignore</a:t>
            </a:r>
            <a:r>
              <a:rPr lang="en-US" dirty="0">
                <a:latin typeface="Bookman Old Style" panose="02050604050505020204" pitchFamily="18" charset="0"/>
              </a:rPr>
              <a:t> (git ignore)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This holds the folders that git shouldn’t track. You don’t want git tracking files that are not relevant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Add __</a:t>
            </a:r>
            <a:r>
              <a:rPr lang="en-US" dirty="0" err="1">
                <a:latin typeface="Bookman Old Style" panose="02050604050505020204" pitchFamily="18" charset="0"/>
              </a:rPr>
              <a:t>pycache</a:t>
            </a:r>
            <a:r>
              <a:rPr lang="en-US" dirty="0">
                <a:latin typeface="Bookman Old Style" panose="02050604050505020204" pitchFamily="18" charset="0"/>
              </a:rPr>
              <a:t>__/ .</a:t>
            </a:r>
            <a:r>
              <a:rPr lang="en-US" dirty="0" err="1">
                <a:latin typeface="Bookman Old Style" panose="02050604050505020204" pitchFamily="18" charset="0"/>
              </a:rPr>
              <a:t>gitignore</a:t>
            </a:r>
            <a:endParaRPr lang="en-US" dirty="0">
              <a:latin typeface="Bookman Old Style" panose="02050604050505020204" pitchFamily="18" charset="0"/>
            </a:endParaRP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Python creates a directory to store automatically generated files with extension .</a:t>
            </a:r>
            <a:r>
              <a:rPr lang="en-US" dirty="0" err="1">
                <a:latin typeface="Bookman Old Style" panose="02050604050505020204" pitchFamily="18" charset="0"/>
              </a:rPr>
              <a:t>pyc</a:t>
            </a:r>
            <a:r>
              <a:rPr lang="en-US" dirty="0">
                <a:latin typeface="Bookman Old Style" panose="02050604050505020204" pitchFamily="18" charset="0"/>
              </a:rPr>
              <a:t> when you run a .</a:t>
            </a:r>
            <a:r>
              <a:rPr lang="en-US" dirty="0" err="1">
                <a:latin typeface="Bookman Old Style" panose="02050604050505020204" pitchFamily="18" charset="0"/>
              </a:rPr>
              <a:t>py</a:t>
            </a:r>
            <a:r>
              <a:rPr lang="en-US" dirty="0">
                <a:latin typeface="Bookman Old Style" panose="02050604050505020204" pitchFamily="18" charset="0"/>
              </a:rPr>
              <a:t>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F6AD-49DA-9342-875D-53AA1FF7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Check if git is installed</a:t>
            </a:r>
          </a:p>
          <a:p>
            <a:r>
              <a:rPr lang="en-US" sz="2000" dirty="0"/>
              <a:t>Create project to be version </a:t>
            </a:r>
            <a:r>
              <a:rPr lang="en-US" sz="2000" dirty="0" err="1"/>
              <a:t>contolled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99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DA5-242C-A94E-912B-6EA8BDBF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GIT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A5D6-5C3B-DD4A-B0F6-95D1C1D4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144" y="621791"/>
            <a:ext cx="6711696" cy="5712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Folder called </a:t>
            </a:r>
            <a:r>
              <a:rPr lang="en-US" dirty="0" err="1"/>
              <a:t>git_practice</a:t>
            </a:r>
            <a:r>
              <a:rPr lang="en-US" dirty="0"/>
              <a:t>, file called </a:t>
            </a:r>
            <a:r>
              <a:rPr lang="en-US" dirty="0" err="1"/>
              <a:t>hello_world.py</a:t>
            </a:r>
            <a:r>
              <a:rPr lang="en-US" dirty="0"/>
              <a:t>, hidden file called 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b="1" dirty="0"/>
              <a:t>3. Initialize a Repository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git </a:t>
            </a:r>
            <a:r>
              <a:rPr lang="en-US" b="1" dirty="0" err="1">
                <a:latin typeface="Courier" pitchFamily="2" charset="0"/>
              </a:rPr>
              <a:t>init</a:t>
            </a:r>
            <a:endParaRPr lang="en-US" b="1" dirty="0">
              <a:latin typeface="Courier" pitchFamily="2" charset="0"/>
            </a:endParaRPr>
          </a:p>
          <a:p>
            <a:r>
              <a:rPr lang="en-US" dirty="0"/>
              <a:t>This initializes an empty repository in </a:t>
            </a:r>
            <a:r>
              <a:rPr lang="en-US" dirty="0" err="1"/>
              <a:t>git_practice</a:t>
            </a:r>
            <a:endParaRPr lang="en-US" dirty="0"/>
          </a:p>
          <a:p>
            <a:r>
              <a:rPr lang="en-US" dirty="0"/>
              <a:t>Repository = set of file git is tracking/versions</a:t>
            </a:r>
          </a:p>
          <a:p>
            <a:r>
              <a:rPr lang="en-US" dirty="0"/>
              <a:t>Creates a hidden folder .git (check ls –</a:t>
            </a:r>
            <a:r>
              <a:rPr lang="en-US" dirty="0" err="1"/>
              <a:t>aF</a:t>
            </a:r>
            <a:r>
              <a:rPr lang="en-US" dirty="0"/>
              <a:t>)</a:t>
            </a:r>
          </a:p>
          <a:p>
            <a:r>
              <a:rPr lang="en-US" b="1" dirty="0"/>
              <a:t>4. Check Repo status</a:t>
            </a:r>
          </a:p>
          <a:p>
            <a:r>
              <a:rPr lang="en-US" b="1" dirty="0">
                <a:latin typeface="Courier" pitchFamily="2" charset="0"/>
              </a:rPr>
              <a:t>git status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– shows the status of the files tracked</a:t>
            </a:r>
          </a:p>
          <a:p>
            <a:pPr lvl="1"/>
            <a:r>
              <a:rPr lang="en-US" dirty="0"/>
              <a:t>Branch – version being worked on</a:t>
            </a:r>
          </a:p>
          <a:p>
            <a:pPr lvl="1"/>
            <a:r>
              <a:rPr lang="en-US" dirty="0"/>
              <a:t>Commits</a:t>
            </a:r>
          </a:p>
          <a:p>
            <a:r>
              <a:rPr lang="en-US" b="1" dirty="0"/>
              <a:t>5. Add Files to Repository</a:t>
            </a:r>
          </a:p>
          <a:p>
            <a:pPr lvl="1"/>
            <a:r>
              <a:rPr lang="en-US" b="1" dirty="0">
                <a:latin typeface="Courier" pitchFamily="2" charset="0"/>
              </a:rPr>
              <a:t>git add . </a:t>
            </a:r>
            <a:r>
              <a:rPr lang="en-US" dirty="0"/>
              <a:t>&gt;&gt; adds all files to be watched</a:t>
            </a:r>
          </a:p>
          <a:p>
            <a:pPr lvl="1"/>
            <a:r>
              <a:rPr lang="en-US" b="1" dirty="0">
                <a:latin typeface="Courier" pitchFamily="2" charset="0"/>
              </a:rPr>
              <a:t>git status</a:t>
            </a:r>
            <a:r>
              <a:rPr lang="en-US" dirty="0"/>
              <a:t> &gt;&gt; shows the status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F6AD-49DA-9342-875D-53AA1FF7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Initialize git repo</a:t>
            </a:r>
          </a:p>
          <a:p>
            <a:r>
              <a:rPr lang="en-US" sz="2000" dirty="0"/>
              <a:t>Check repo status</a:t>
            </a:r>
          </a:p>
        </p:txBody>
      </p:sp>
    </p:spTree>
    <p:extLst>
      <p:ext uri="{BB962C8B-B14F-4D97-AF65-F5344CB8AC3E}">
        <p14:creationId xmlns:p14="http://schemas.microsoft.com/office/powerpoint/2010/main" val="2308944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{7B15B9F9-8228-F04B-A9E2-78B429D33FBC}tf10001070</Template>
  <TotalTime>17647</TotalTime>
  <Words>1372</Words>
  <Application>Microsoft Macintosh PowerPoint</Application>
  <PresentationFormat>Widescreen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Bookman Old Style</vt:lpstr>
      <vt:lpstr>Calibri</vt:lpstr>
      <vt:lpstr>Century Gothic</vt:lpstr>
      <vt:lpstr>Courier</vt:lpstr>
      <vt:lpstr>Rockwell Extra Bold</vt:lpstr>
      <vt:lpstr>Wingdings</vt:lpstr>
      <vt:lpstr>Wood Type</vt:lpstr>
      <vt:lpstr>GIT</vt:lpstr>
      <vt:lpstr>AGENDA</vt:lpstr>
      <vt:lpstr>FREE BOOK</vt:lpstr>
      <vt:lpstr>Version Control – what is it?</vt:lpstr>
      <vt:lpstr>History of Git – don’t cross developers</vt:lpstr>
      <vt:lpstr>What is Git?</vt:lpstr>
      <vt:lpstr>Git also is</vt:lpstr>
      <vt:lpstr>EXAMPLE OF GIT IN ACTION</vt:lpstr>
      <vt:lpstr>EXAMPLE OF GIT IN ACTION</vt:lpstr>
      <vt:lpstr>EXAMPLE OF GIT IN ACTION</vt:lpstr>
      <vt:lpstr>EXAMPLE OF GIT IN ACTION</vt:lpstr>
      <vt:lpstr>EXAMPLE OF GIT IN ACTION</vt:lpstr>
      <vt:lpstr>EXAMPLE OF GIT IN ACTION</vt:lpstr>
      <vt:lpstr>GITS GIT, GITHUB, GITLAB</vt:lpstr>
      <vt:lpstr>What is GitHub?</vt:lpstr>
      <vt:lpstr>Exercise on GitHub</vt:lpstr>
      <vt:lpstr>Create a Branch</vt:lpstr>
      <vt:lpstr>Create a Pull Request</vt:lpstr>
      <vt:lpstr>What is GitLab?</vt:lpstr>
      <vt:lpstr>THANK YOU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McGinty</dc:creator>
  <cp:lastModifiedBy>John McGinty</cp:lastModifiedBy>
  <cp:revision>62</cp:revision>
  <dcterms:created xsi:type="dcterms:W3CDTF">2019-09-12T20:45:44Z</dcterms:created>
  <dcterms:modified xsi:type="dcterms:W3CDTF">2019-09-25T17:50:41Z</dcterms:modified>
</cp:coreProperties>
</file>